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6"/>
  </p:notesMasterIdLst>
  <p:sldIdLst>
    <p:sldId id="262" r:id="rId2"/>
    <p:sldId id="330" r:id="rId3"/>
    <p:sldId id="263" r:id="rId4"/>
    <p:sldId id="482" r:id="rId5"/>
    <p:sldId id="484" r:id="rId6"/>
    <p:sldId id="483" r:id="rId7"/>
    <p:sldId id="494" r:id="rId8"/>
    <p:sldId id="429" r:id="rId9"/>
    <p:sldId id="333" r:id="rId10"/>
    <p:sldId id="507" r:id="rId11"/>
    <p:sldId id="496" r:id="rId12"/>
    <p:sldId id="495" r:id="rId13"/>
    <p:sldId id="497" r:id="rId14"/>
    <p:sldId id="261" r:id="rId15"/>
    <p:sldId id="256" r:id="rId16"/>
    <p:sldId id="259" r:id="rId17"/>
    <p:sldId id="260" r:id="rId18"/>
    <p:sldId id="257" r:id="rId19"/>
    <p:sldId id="258" r:id="rId20"/>
    <p:sldId id="264" r:id="rId21"/>
    <p:sldId id="508" r:id="rId22"/>
    <p:sldId id="509" r:id="rId23"/>
    <p:sldId id="498" r:id="rId24"/>
    <p:sldId id="500" r:id="rId25"/>
    <p:sldId id="503" r:id="rId26"/>
    <p:sldId id="504" r:id="rId27"/>
    <p:sldId id="449" r:id="rId28"/>
    <p:sldId id="459" r:id="rId29"/>
    <p:sldId id="376" r:id="rId30"/>
    <p:sldId id="464" r:id="rId31"/>
    <p:sldId id="456" r:id="rId32"/>
    <p:sldId id="445" r:id="rId33"/>
    <p:sldId id="307" r:id="rId34"/>
    <p:sldId id="306" r:id="rId35"/>
    <p:sldId id="311" r:id="rId36"/>
    <p:sldId id="448" r:id="rId37"/>
    <p:sldId id="512" r:id="rId38"/>
    <p:sldId id="400" r:id="rId39"/>
    <p:sldId id="443" r:id="rId40"/>
    <p:sldId id="441" r:id="rId41"/>
    <p:sldId id="444" r:id="rId42"/>
    <p:sldId id="487" r:id="rId43"/>
    <p:sldId id="486" r:id="rId44"/>
    <p:sldId id="466" r:id="rId45"/>
    <p:sldId id="511" r:id="rId46"/>
    <p:sldId id="510" r:id="rId47"/>
    <p:sldId id="513" r:id="rId48"/>
    <p:sldId id="327" r:id="rId49"/>
    <p:sldId id="514" r:id="rId50"/>
    <p:sldId id="312" r:id="rId51"/>
    <p:sldId id="313" r:id="rId52"/>
    <p:sldId id="493" r:id="rId53"/>
    <p:sldId id="488" r:id="rId54"/>
    <p:sldId id="314" r:id="rId55"/>
    <p:sldId id="315" r:id="rId56"/>
    <p:sldId id="375" r:id="rId57"/>
    <p:sldId id="447" r:id="rId58"/>
    <p:sldId id="474" r:id="rId59"/>
    <p:sldId id="467" r:id="rId60"/>
    <p:sldId id="468" r:id="rId61"/>
    <p:sldId id="489" r:id="rId62"/>
    <p:sldId id="481" r:id="rId63"/>
    <p:sldId id="492" r:id="rId64"/>
    <p:sldId id="469" r:id="rId65"/>
    <p:sldId id="515" r:id="rId66"/>
    <p:sldId id="472" r:id="rId67"/>
    <p:sldId id="516" r:id="rId68"/>
    <p:sldId id="470" r:id="rId69"/>
    <p:sldId id="460" r:id="rId70"/>
    <p:sldId id="517" r:id="rId71"/>
    <p:sldId id="453" r:id="rId72"/>
    <p:sldId id="452" r:id="rId73"/>
    <p:sldId id="518" r:id="rId74"/>
    <p:sldId id="471" r:id="rId75"/>
    <p:sldId id="398" r:id="rId76"/>
    <p:sldId id="397" r:id="rId77"/>
    <p:sldId id="477" r:id="rId78"/>
    <p:sldId id="395" r:id="rId79"/>
    <p:sldId id="396" r:id="rId80"/>
    <p:sldId id="435" r:id="rId81"/>
    <p:sldId id="519" r:id="rId82"/>
    <p:sldId id="475" r:id="rId83"/>
    <p:sldId id="476" r:id="rId84"/>
    <p:sldId id="371" r:id="rId85"/>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7" userDrawn="1">
          <p15:clr>
            <a:srgbClr val="A4A3A4"/>
          </p15:clr>
        </p15:guide>
        <p15:guide id="2" pos="3863"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5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Нет стиля, нет сетки">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Средний стиль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940675A-B579-460E-94D1-54222C63F5DA}" styleName="Нет стиля, сетка таблиц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Светлый стиль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272" autoAdjust="0"/>
    <p:restoredTop sz="89710" autoAdjust="0"/>
  </p:normalViewPr>
  <p:slideViewPr>
    <p:cSldViewPr snapToGrid="0">
      <p:cViewPr varScale="1">
        <p:scale>
          <a:sx n="102" d="100"/>
          <a:sy n="102" d="100"/>
        </p:scale>
        <p:origin x="996" y="96"/>
      </p:cViewPr>
      <p:guideLst>
        <p:guide orient="horz" pos="2137"/>
        <p:guide pos="3863"/>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tableStyles" Target="tableStyles.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3E5B546-C9EA-41D1-9E9F-C35DC5EF6CCC}" type="datetimeFigureOut">
              <a:rPr lang="ru-RU" smtClean="0"/>
              <a:pPr/>
              <a:t>21.02.2024</a:t>
            </a:fld>
            <a:endParaRPr lang="ru-RU"/>
          </a:p>
        </p:txBody>
      </p:sp>
      <p:sp>
        <p:nvSpPr>
          <p:cNvPr id="4" name="Образ слайда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RU"/>
          </a:p>
        </p:txBody>
      </p:sp>
      <p:sp>
        <p:nvSpPr>
          <p:cNvPr id="5" name="Заметки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6" name="Нижний колонтитул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7" name="Номер слайда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59F68BE-66AB-4EAE-9ADF-1444752BC6EA}" type="slidenum">
              <a:rPr lang="ru-RU" smtClean="0"/>
              <a:pPr/>
              <a:t>‹#›</a:t>
            </a:fld>
            <a:endParaRPr lang="ru-RU"/>
          </a:p>
        </p:txBody>
      </p:sp>
    </p:spTree>
    <p:extLst>
      <p:ext uri="{BB962C8B-B14F-4D97-AF65-F5344CB8AC3E}">
        <p14:creationId xmlns:p14="http://schemas.microsoft.com/office/powerpoint/2010/main" val="347507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759F68BE-66AB-4EAE-9ADF-1444752BC6EA}" type="slidenum">
              <a:rPr lang="ru-RU" smtClean="0"/>
              <a:pPr/>
              <a:t>1</a:t>
            </a:fld>
            <a:endParaRPr lang="ru-RU"/>
          </a:p>
        </p:txBody>
      </p:sp>
    </p:spTree>
    <p:extLst>
      <p:ext uri="{BB962C8B-B14F-4D97-AF65-F5344CB8AC3E}">
        <p14:creationId xmlns:p14="http://schemas.microsoft.com/office/powerpoint/2010/main" val="40732288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BY" dirty="0"/>
          </a:p>
        </p:txBody>
      </p:sp>
      <p:sp>
        <p:nvSpPr>
          <p:cNvPr id="4" name="Номер слайда 3"/>
          <p:cNvSpPr>
            <a:spLocks noGrp="1"/>
          </p:cNvSpPr>
          <p:nvPr>
            <p:ph type="sldNum" sz="quarter" idx="5"/>
          </p:nvPr>
        </p:nvSpPr>
        <p:spPr/>
        <p:txBody>
          <a:bodyPr/>
          <a:lstStyle/>
          <a:p>
            <a:fld id="{759F68BE-66AB-4EAE-9ADF-1444752BC6EA}" type="slidenum">
              <a:rPr lang="ru-RU" smtClean="0"/>
              <a:pPr/>
              <a:t>72</a:t>
            </a:fld>
            <a:endParaRPr lang="ru-RU"/>
          </a:p>
        </p:txBody>
      </p:sp>
    </p:spTree>
    <p:extLst>
      <p:ext uri="{BB962C8B-B14F-4D97-AF65-F5344CB8AC3E}">
        <p14:creationId xmlns:p14="http://schemas.microsoft.com/office/powerpoint/2010/main" val="18847009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BY" dirty="0"/>
          </a:p>
        </p:txBody>
      </p:sp>
      <p:sp>
        <p:nvSpPr>
          <p:cNvPr id="4" name="Номер слайда 3"/>
          <p:cNvSpPr>
            <a:spLocks noGrp="1"/>
          </p:cNvSpPr>
          <p:nvPr>
            <p:ph type="sldNum" sz="quarter" idx="5"/>
          </p:nvPr>
        </p:nvSpPr>
        <p:spPr/>
        <p:txBody>
          <a:bodyPr/>
          <a:lstStyle/>
          <a:p>
            <a:fld id="{759F68BE-66AB-4EAE-9ADF-1444752BC6EA}" type="slidenum">
              <a:rPr lang="ru-RU" smtClean="0"/>
              <a:pPr/>
              <a:t>77</a:t>
            </a:fld>
            <a:endParaRPr lang="ru-RU"/>
          </a:p>
        </p:txBody>
      </p:sp>
    </p:spTree>
    <p:extLst>
      <p:ext uri="{BB962C8B-B14F-4D97-AF65-F5344CB8AC3E}">
        <p14:creationId xmlns:p14="http://schemas.microsoft.com/office/powerpoint/2010/main" val="32983105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759F68BE-66AB-4EAE-9ADF-1444752BC6EA}" type="slidenum">
              <a:rPr lang="ru-RU" smtClean="0"/>
              <a:pPr/>
              <a:t>2</a:t>
            </a:fld>
            <a:endParaRPr lang="ru-RU"/>
          </a:p>
        </p:txBody>
      </p:sp>
    </p:spTree>
    <p:extLst>
      <p:ext uri="{BB962C8B-B14F-4D97-AF65-F5344CB8AC3E}">
        <p14:creationId xmlns:p14="http://schemas.microsoft.com/office/powerpoint/2010/main" val="22313214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BY" dirty="0"/>
          </a:p>
        </p:txBody>
      </p:sp>
      <p:sp>
        <p:nvSpPr>
          <p:cNvPr id="4" name="Номер слайда 3"/>
          <p:cNvSpPr>
            <a:spLocks noGrp="1"/>
          </p:cNvSpPr>
          <p:nvPr>
            <p:ph type="sldNum" sz="quarter" idx="5"/>
          </p:nvPr>
        </p:nvSpPr>
        <p:spPr/>
        <p:txBody>
          <a:bodyPr/>
          <a:lstStyle/>
          <a:p>
            <a:fld id="{759F68BE-66AB-4EAE-9ADF-1444752BC6EA}" type="slidenum">
              <a:rPr lang="ru-RU" smtClean="0"/>
              <a:pPr/>
              <a:t>8</a:t>
            </a:fld>
            <a:endParaRPr lang="ru-RU"/>
          </a:p>
        </p:txBody>
      </p:sp>
    </p:spTree>
    <p:extLst>
      <p:ext uri="{BB962C8B-B14F-4D97-AF65-F5344CB8AC3E}">
        <p14:creationId xmlns:p14="http://schemas.microsoft.com/office/powerpoint/2010/main" val="9602321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BY" dirty="0"/>
          </a:p>
        </p:txBody>
      </p:sp>
      <p:sp>
        <p:nvSpPr>
          <p:cNvPr id="4" name="Номер слайда 3"/>
          <p:cNvSpPr>
            <a:spLocks noGrp="1"/>
          </p:cNvSpPr>
          <p:nvPr>
            <p:ph type="sldNum" sz="quarter" idx="5"/>
          </p:nvPr>
        </p:nvSpPr>
        <p:spPr/>
        <p:txBody>
          <a:bodyPr/>
          <a:lstStyle/>
          <a:p>
            <a:fld id="{759F68BE-66AB-4EAE-9ADF-1444752BC6EA}" type="slidenum">
              <a:rPr lang="ru-RU" smtClean="0"/>
              <a:pPr/>
              <a:t>24</a:t>
            </a:fld>
            <a:endParaRPr lang="ru-RU"/>
          </a:p>
        </p:txBody>
      </p:sp>
    </p:spTree>
    <p:extLst>
      <p:ext uri="{BB962C8B-B14F-4D97-AF65-F5344CB8AC3E}">
        <p14:creationId xmlns:p14="http://schemas.microsoft.com/office/powerpoint/2010/main" val="4573992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BY" dirty="0"/>
          </a:p>
        </p:txBody>
      </p:sp>
      <p:sp>
        <p:nvSpPr>
          <p:cNvPr id="4" name="Номер слайда 3"/>
          <p:cNvSpPr>
            <a:spLocks noGrp="1"/>
          </p:cNvSpPr>
          <p:nvPr>
            <p:ph type="sldNum" sz="quarter" idx="5"/>
          </p:nvPr>
        </p:nvSpPr>
        <p:spPr/>
        <p:txBody>
          <a:bodyPr/>
          <a:lstStyle/>
          <a:p>
            <a:fld id="{759F68BE-66AB-4EAE-9ADF-1444752BC6EA}" type="slidenum">
              <a:rPr lang="ru-RU" smtClean="0"/>
              <a:pPr/>
              <a:t>49</a:t>
            </a:fld>
            <a:endParaRPr lang="ru-RU"/>
          </a:p>
        </p:txBody>
      </p:sp>
    </p:spTree>
    <p:extLst>
      <p:ext uri="{BB962C8B-B14F-4D97-AF65-F5344CB8AC3E}">
        <p14:creationId xmlns:p14="http://schemas.microsoft.com/office/powerpoint/2010/main" val="4469185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BY" dirty="0"/>
          </a:p>
        </p:txBody>
      </p:sp>
      <p:sp>
        <p:nvSpPr>
          <p:cNvPr id="4" name="Номер слайда 3"/>
          <p:cNvSpPr>
            <a:spLocks noGrp="1"/>
          </p:cNvSpPr>
          <p:nvPr>
            <p:ph type="sldNum" sz="quarter" idx="5"/>
          </p:nvPr>
        </p:nvSpPr>
        <p:spPr/>
        <p:txBody>
          <a:bodyPr/>
          <a:lstStyle/>
          <a:p>
            <a:fld id="{759F68BE-66AB-4EAE-9ADF-1444752BC6EA}" type="slidenum">
              <a:rPr lang="ru-RU" smtClean="0"/>
              <a:pPr/>
              <a:t>59</a:t>
            </a:fld>
            <a:endParaRPr lang="ru-RU"/>
          </a:p>
        </p:txBody>
      </p:sp>
    </p:spTree>
    <p:extLst>
      <p:ext uri="{BB962C8B-B14F-4D97-AF65-F5344CB8AC3E}">
        <p14:creationId xmlns:p14="http://schemas.microsoft.com/office/powerpoint/2010/main" val="25205342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x-none" dirty="0"/>
          </a:p>
        </p:txBody>
      </p:sp>
      <p:sp>
        <p:nvSpPr>
          <p:cNvPr id="4" name="Номер слайда 3"/>
          <p:cNvSpPr>
            <a:spLocks noGrp="1"/>
          </p:cNvSpPr>
          <p:nvPr>
            <p:ph type="sldNum" sz="quarter" idx="5"/>
          </p:nvPr>
        </p:nvSpPr>
        <p:spPr/>
        <p:txBody>
          <a:bodyPr/>
          <a:lstStyle/>
          <a:p>
            <a:fld id="{759F68BE-66AB-4EAE-9ADF-1444752BC6EA}" type="slidenum">
              <a:rPr lang="ru-RU" smtClean="0"/>
              <a:pPr/>
              <a:t>66</a:t>
            </a:fld>
            <a:endParaRPr lang="ru-RU"/>
          </a:p>
        </p:txBody>
      </p:sp>
    </p:spTree>
    <p:extLst>
      <p:ext uri="{BB962C8B-B14F-4D97-AF65-F5344CB8AC3E}">
        <p14:creationId xmlns:p14="http://schemas.microsoft.com/office/powerpoint/2010/main" val="18471936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58EDDB-9278-8405-F7DC-78069394782A}"/>
            </a:ext>
          </a:extLst>
        </p:cNvPr>
        <p:cNvGrpSpPr/>
        <p:nvPr/>
      </p:nvGrpSpPr>
      <p:grpSpPr>
        <a:xfrm>
          <a:off x="0" y="0"/>
          <a:ext cx="0" cy="0"/>
          <a:chOff x="0" y="0"/>
          <a:chExt cx="0" cy="0"/>
        </a:xfrm>
      </p:grpSpPr>
      <p:sp>
        <p:nvSpPr>
          <p:cNvPr id="2" name="Образ слайда 1">
            <a:extLst>
              <a:ext uri="{FF2B5EF4-FFF2-40B4-BE49-F238E27FC236}">
                <a16:creationId xmlns:a16="http://schemas.microsoft.com/office/drawing/2014/main" id="{43DD231C-153A-7D5A-009D-94EECB535EF8}"/>
              </a:ext>
            </a:extLst>
          </p:cNvPr>
          <p:cNvSpPr>
            <a:spLocks noGrp="1" noRot="1" noChangeAspect="1"/>
          </p:cNvSpPr>
          <p:nvPr>
            <p:ph type="sldImg"/>
          </p:nvPr>
        </p:nvSpPr>
        <p:spPr/>
      </p:sp>
      <p:sp>
        <p:nvSpPr>
          <p:cNvPr id="3" name="Заметки 2">
            <a:extLst>
              <a:ext uri="{FF2B5EF4-FFF2-40B4-BE49-F238E27FC236}">
                <a16:creationId xmlns:a16="http://schemas.microsoft.com/office/drawing/2014/main" id="{B81FDB99-FD5C-E0F4-C3C6-1A6F9D583F5B}"/>
              </a:ext>
            </a:extLst>
          </p:cNvPr>
          <p:cNvSpPr>
            <a:spLocks noGrp="1"/>
          </p:cNvSpPr>
          <p:nvPr>
            <p:ph type="body" idx="1"/>
          </p:nvPr>
        </p:nvSpPr>
        <p:spPr/>
        <p:txBody>
          <a:bodyPr/>
          <a:lstStyle/>
          <a:p>
            <a:endParaRPr lang="x-none" dirty="0"/>
          </a:p>
        </p:txBody>
      </p:sp>
      <p:sp>
        <p:nvSpPr>
          <p:cNvPr id="4" name="Номер слайда 3">
            <a:extLst>
              <a:ext uri="{FF2B5EF4-FFF2-40B4-BE49-F238E27FC236}">
                <a16:creationId xmlns:a16="http://schemas.microsoft.com/office/drawing/2014/main" id="{B6999FAC-252B-2EEF-D9F7-0F2CFA262BDD}"/>
              </a:ext>
            </a:extLst>
          </p:cNvPr>
          <p:cNvSpPr>
            <a:spLocks noGrp="1"/>
          </p:cNvSpPr>
          <p:nvPr>
            <p:ph type="sldNum" sz="quarter" idx="5"/>
          </p:nvPr>
        </p:nvSpPr>
        <p:spPr/>
        <p:txBody>
          <a:bodyPr/>
          <a:lstStyle/>
          <a:p>
            <a:fld id="{759F68BE-66AB-4EAE-9ADF-1444752BC6EA}" type="slidenum">
              <a:rPr lang="ru-RU" smtClean="0"/>
              <a:pPr/>
              <a:t>67</a:t>
            </a:fld>
            <a:endParaRPr lang="ru-RU"/>
          </a:p>
        </p:txBody>
      </p:sp>
    </p:spTree>
    <p:extLst>
      <p:ext uri="{BB962C8B-B14F-4D97-AF65-F5344CB8AC3E}">
        <p14:creationId xmlns:p14="http://schemas.microsoft.com/office/powerpoint/2010/main" val="20855796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x-none" dirty="0"/>
          </a:p>
        </p:txBody>
      </p:sp>
      <p:sp>
        <p:nvSpPr>
          <p:cNvPr id="4" name="Номер слайда 3"/>
          <p:cNvSpPr>
            <a:spLocks noGrp="1"/>
          </p:cNvSpPr>
          <p:nvPr>
            <p:ph type="sldNum" sz="quarter" idx="5"/>
          </p:nvPr>
        </p:nvSpPr>
        <p:spPr/>
        <p:txBody>
          <a:bodyPr/>
          <a:lstStyle/>
          <a:p>
            <a:fld id="{759F68BE-66AB-4EAE-9ADF-1444752BC6EA}" type="slidenum">
              <a:rPr lang="ru-RU" smtClean="0"/>
              <a:pPr/>
              <a:t>68</a:t>
            </a:fld>
            <a:endParaRPr lang="ru-RU"/>
          </a:p>
        </p:txBody>
      </p:sp>
    </p:spTree>
    <p:extLst>
      <p:ext uri="{BB962C8B-B14F-4D97-AF65-F5344CB8AC3E}">
        <p14:creationId xmlns:p14="http://schemas.microsoft.com/office/powerpoint/2010/main" val="33149147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1524000" y="1122363"/>
            <a:ext cx="9144000" cy="2387600"/>
          </a:xfrm>
        </p:spPr>
        <p:txBody>
          <a:bodyPr anchor="b"/>
          <a:lstStyle>
            <a:lvl1pPr algn="ctr">
              <a:defRPr sz="6000"/>
            </a:lvl1pPr>
          </a:lstStyle>
          <a:p>
            <a:r>
              <a:rPr lang="ru-RU"/>
              <a:t>Образец заголовка</a:t>
            </a:r>
          </a:p>
        </p:txBody>
      </p:sp>
      <p:sp>
        <p:nvSpPr>
          <p:cNvPr id="3" name="Подзаголовок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a:t>Образец подзаголовка</a:t>
            </a:r>
          </a:p>
        </p:txBody>
      </p:sp>
      <p:sp>
        <p:nvSpPr>
          <p:cNvPr id="4" name="Дата 3"/>
          <p:cNvSpPr>
            <a:spLocks noGrp="1"/>
          </p:cNvSpPr>
          <p:nvPr>
            <p:ph type="dt" sz="half" idx="10"/>
          </p:nvPr>
        </p:nvSpPr>
        <p:spPr/>
        <p:txBody>
          <a:bodyPr/>
          <a:lstStyle/>
          <a:p>
            <a:fld id="{C0876552-E558-4846-BB9C-6F97A16E9C82}" type="datetimeFigureOut">
              <a:rPr lang="ru-RU" smtClean="0"/>
              <a:pPr/>
              <a:t>21.02.2024</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B200BCB7-2943-489B-A12D-BC62224E8A2F}" type="slidenum">
              <a:rPr lang="ru-RU" smtClean="0"/>
              <a:pPr/>
              <a:t>‹#›</a:t>
            </a:fld>
            <a:endParaRPr lang="ru-RU"/>
          </a:p>
        </p:txBody>
      </p:sp>
    </p:spTree>
    <p:extLst>
      <p:ext uri="{BB962C8B-B14F-4D97-AF65-F5344CB8AC3E}">
        <p14:creationId xmlns:p14="http://schemas.microsoft.com/office/powerpoint/2010/main" val="40739116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Вертикальный текст 2"/>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p:cNvSpPr>
            <a:spLocks noGrp="1"/>
          </p:cNvSpPr>
          <p:nvPr>
            <p:ph type="dt" sz="half" idx="10"/>
          </p:nvPr>
        </p:nvSpPr>
        <p:spPr/>
        <p:txBody>
          <a:bodyPr/>
          <a:lstStyle/>
          <a:p>
            <a:fld id="{C0876552-E558-4846-BB9C-6F97A16E9C82}" type="datetimeFigureOut">
              <a:rPr lang="ru-RU" smtClean="0"/>
              <a:pPr/>
              <a:t>21.02.2024</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B200BCB7-2943-489B-A12D-BC62224E8A2F}" type="slidenum">
              <a:rPr lang="ru-RU" smtClean="0"/>
              <a:pPr/>
              <a:t>‹#›</a:t>
            </a:fld>
            <a:endParaRPr lang="ru-RU"/>
          </a:p>
        </p:txBody>
      </p:sp>
    </p:spTree>
    <p:extLst>
      <p:ext uri="{BB962C8B-B14F-4D97-AF65-F5344CB8AC3E}">
        <p14:creationId xmlns:p14="http://schemas.microsoft.com/office/powerpoint/2010/main" val="8920279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8724900" y="365125"/>
            <a:ext cx="2628900" cy="5811838"/>
          </a:xfrm>
        </p:spPr>
        <p:txBody>
          <a:bodyPr vert="eaVert"/>
          <a:lstStyle/>
          <a:p>
            <a:r>
              <a:rPr lang="ru-RU"/>
              <a:t>Образец заголовка</a:t>
            </a:r>
          </a:p>
        </p:txBody>
      </p:sp>
      <p:sp>
        <p:nvSpPr>
          <p:cNvPr id="3" name="Вертикальный текст 2"/>
          <p:cNvSpPr>
            <a:spLocks noGrp="1"/>
          </p:cNvSpPr>
          <p:nvPr>
            <p:ph type="body" orient="vert" idx="1"/>
          </p:nvPr>
        </p:nvSpPr>
        <p:spPr>
          <a:xfrm>
            <a:off x="838200" y="365125"/>
            <a:ext cx="7734300" cy="5811838"/>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p:cNvSpPr>
            <a:spLocks noGrp="1"/>
          </p:cNvSpPr>
          <p:nvPr>
            <p:ph type="dt" sz="half" idx="10"/>
          </p:nvPr>
        </p:nvSpPr>
        <p:spPr/>
        <p:txBody>
          <a:bodyPr/>
          <a:lstStyle/>
          <a:p>
            <a:fld id="{C0876552-E558-4846-BB9C-6F97A16E9C82}" type="datetimeFigureOut">
              <a:rPr lang="ru-RU" smtClean="0"/>
              <a:pPr/>
              <a:t>21.02.2024</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B200BCB7-2943-489B-A12D-BC62224E8A2F}" type="slidenum">
              <a:rPr lang="ru-RU" smtClean="0"/>
              <a:pPr/>
              <a:t>‹#›</a:t>
            </a:fld>
            <a:endParaRPr lang="ru-RU"/>
          </a:p>
        </p:txBody>
      </p:sp>
    </p:spTree>
    <p:extLst>
      <p:ext uri="{BB962C8B-B14F-4D97-AF65-F5344CB8AC3E}">
        <p14:creationId xmlns:p14="http://schemas.microsoft.com/office/powerpoint/2010/main" val="53341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Объект 2"/>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p:cNvSpPr>
            <a:spLocks noGrp="1"/>
          </p:cNvSpPr>
          <p:nvPr>
            <p:ph type="dt" sz="half" idx="10"/>
          </p:nvPr>
        </p:nvSpPr>
        <p:spPr/>
        <p:txBody>
          <a:bodyPr/>
          <a:lstStyle/>
          <a:p>
            <a:fld id="{C0876552-E558-4846-BB9C-6F97A16E9C82}" type="datetimeFigureOut">
              <a:rPr lang="ru-RU" smtClean="0"/>
              <a:pPr/>
              <a:t>21.02.2024</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B200BCB7-2943-489B-A12D-BC62224E8A2F}" type="slidenum">
              <a:rPr lang="ru-RU" smtClean="0"/>
              <a:pPr/>
              <a:t>‹#›</a:t>
            </a:fld>
            <a:endParaRPr lang="ru-RU"/>
          </a:p>
        </p:txBody>
      </p:sp>
    </p:spTree>
    <p:extLst>
      <p:ext uri="{BB962C8B-B14F-4D97-AF65-F5344CB8AC3E}">
        <p14:creationId xmlns:p14="http://schemas.microsoft.com/office/powerpoint/2010/main" val="25744083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1850" y="1709738"/>
            <a:ext cx="10515600" cy="2852737"/>
          </a:xfrm>
        </p:spPr>
        <p:txBody>
          <a:bodyPr anchor="b"/>
          <a:lstStyle>
            <a:lvl1pPr>
              <a:defRPr sz="6000"/>
            </a:lvl1pPr>
          </a:lstStyle>
          <a:p>
            <a:r>
              <a:rPr lang="ru-RU"/>
              <a:t>Образец заголовка</a:t>
            </a:r>
          </a:p>
        </p:txBody>
      </p:sp>
      <p:sp>
        <p:nvSpPr>
          <p:cNvPr id="3" name="Текст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a:t>Образец текста</a:t>
            </a:r>
          </a:p>
        </p:txBody>
      </p:sp>
      <p:sp>
        <p:nvSpPr>
          <p:cNvPr id="4" name="Дата 3"/>
          <p:cNvSpPr>
            <a:spLocks noGrp="1"/>
          </p:cNvSpPr>
          <p:nvPr>
            <p:ph type="dt" sz="half" idx="10"/>
          </p:nvPr>
        </p:nvSpPr>
        <p:spPr/>
        <p:txBody>
          <a:bodyPr/>
          <a:lstStyle/>
          <a:p>
            <a:fld id="{C0876552-E558-4846-BB9C-6F97A16E9C82}" type="datetimeFigureOut">
              <a:rPr lang="ru-RU" smtClean="0"/>
              <a:pPr/>
              <a:t>21.02.2024</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B200BCB7-2943-489B-A12D-BC62224E8A2F}" type="slidenum">
              <a:rPr lang="ru-RU" smtClean="0"/>
              <a:pPr/>
              <a:t>‹#›</a:t>
            </a:fld>
            <a:endParaRPr lang="ru-RU"/>
          </a:p>
        </p:txBody>
      </p:sp>
    </p:spTree>
    <p:extLst>
      <p:ext uri="{BB962C8B-B14F-4D97-AF65-F5344CB8AC3E}">
        <p14:creationId xmlns:p14="http://schemas.microsoft.com/office/powerpoint/2010/main" val="23296102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Объект 2"/>
          <p:cNvSpPr>
            <a:spLocks noGrp="1"/>
          </p:cNvSpPr>
          <p:nvPr>
            <p:ph sz="half" idx="1"/>
          </p:nvPr>
        </p:nvSpPr>
        <p:spPr>
          <a:xfrm>
            <a:off x="838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Объект 3"/>
          <p:cNvSpPr>
            <a:spLocks noGrp="1"/>
          </p:cNvSpPr>
          <p:nvPr>
            <p:ph sz="half" idx="2"/>
          </p:nvPr>
        </p:nvSpPr>
        <p:spPr>
          <a:xfrm>
            <a:off x="6172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Дата 4"/>
          <p:cNvSpPr>
            <a:spLocks noGrp="1"/>
          </p:cNvSpPr>
          <p:nvPr>
            <p:ph type="dt" sz="half" idx="10"/>
          </p:nvPr>
        </p:nvSpPr>
        <p:spPr/>
        <p:txBody>
          <a:bodyPr/>
          <a:lstStyle/>
          <a:p>
            <a:fld id="{C0876552-E558-4846-BB9C-6F97A16E9C82}" type="datetimeFigureOut">
              <a:rPr lang="ru-RU" smtClean="0"/>
              <a:pPr/>
              <a:t>21.02.2024</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B200BCB7-2943-489B-A12D-BC62224E8A2F}" type="slidenum">
              <a:rPr lang="ru-RU" smtClean="0"/>
              <a:pPr/>
              <a:t>‹#›</a:t>
            </a:fld>
            <a:endParaRPr lang="ru-RU"/>
          </a:p>
        </p:txBody>
      </p:sp>
    </p:spTree>
    <p:extLst>
      <p:ext uri="{BB962C8B-B14F-4D97-AF65-F5344CB8AC3E}">
        <p14:creationId xmlns:p14="http://schemas.microsoft.com/office/powerpoint/2010/main" val="5984345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9788" y="365125"/>
            <a:ext cx="10515600" cy="1325563"/>
          </a:xfrm>
        </p:spPr>
        <p:txBody>
          <a:bodyPr/>
          <a:lstStyle/>
          <a:p>
            <a:r>
              <a:rPr lang="ru-RU"/>
              <a:t>Образец заголовка</a:t>
            </a:r>
          </a:p>
        </p:txBody>
      </p:sp>
      <p:sp>
        <p:nvSpPr>
          <p:cNvPr id="3" name="Текст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Объект 3"/>
          <p:cNvSpPr>
            <a:spLocks noGrp="1"/>
          </p:cNvSpPr>
          <p:nvPr>
            <p:ph sz="half" idx="2"/>
          </p:nvPr>
        </p:nvSpPr>
        <p:spPr>
          <a:xfrm>
            <a:off x="839788" y="2505075"/>
            <a:ext cx="5157787"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Текст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Объект 5"/>
          <p:cNvSpPr>
            <a:spLocks noGrp="1"/>
          </p:cNvSpPr>
          <p:nvPr>
            <p:ph sz="quarter" idx="4"/>
          </p:nvPr>
        </p:nvSpPr>
        <p:spPr>
          <a:xfrm>
            <a:off x="6172200" y="2505075"/>
            <a:ext cx="5183188"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7" name="Дата 6"/>
          <p:cNvSpPr>
            <a:spLocks noGrp="1"/>
          </p:cNvSpPr>
          <p:nvPr>
            <p:ph type="dt" sz="half" idx="10"/>
          </p:nvPr>
        </p:nvSpPr>
        <p:spPr/>
        <p:txBody>
          <a:bodyPr/>
          <a:lstStyle/>
          <a:p>
            <a:fld id="{C0876552-E558-4846-BB9C-6F97A16E9C82}" type="datetimeFigureOut">
              <a:rPr lang="ru-RU" smtClean="0"/>
              <a:pPr/>
              <a:t>21.02.2024</a:t>
            </a:fld>
            <a:endParaRPr lang="ru-RU"/>
          </a:p>
        </p:txBody>
      </p:sp>
      <p:sp>
        <p:nvSpPr>
          <p:cNvPr id="8" name="Нижний колонтитул 7"/>
          <p:cNvSpPr>
            <a:spLocks noGrp="1"/>
          </p:cNvSpPr>
          <p:nvPr>
            <p:ph type="ftr" sz="quarter" idx="11"/>
          </p:nvPr>
        </p:nvSpPr>
        <p:spPr/>
        <p:txBody>
          <a:bodyPr/>
          <a:lstStyle/>
          <a:p>
            <a:endParaRPr lang="ru-RU"/>
          </a:p>
        </p:txBody>
      </p:sp>
      <p:sp>
        <p:nvSpPr>
          <p:cNvPr id="9" name="Номер слайда 8"/>
          <p:cNvSpPr>
            <a:spLocks noGrp="1"/>
          </p:cNvSpPr>
          <p:nvPr>
            <p:ph type="sldNum" sz="quarter" idx="12"/>
          </p:nvPr>
        </p:nvSpPr>
        <p:spPr/>
        <p:txBody>
          <a:bodyPr/>
          <a:lstStyle/>
          <a:p>
            <a:fld id="{B200BCB7-2943-489B-A12D-BC62224E8A2F}" type="slidenum">
              <a:rPr lang="ru-RU" smtClean="0"/>
              <a:pPr/>
              <a:t>‹#›</a:t>
            </a:fld>
            <a:endParaRPr lang="ru-RU"/>
          </a:p>
        </p:txBody>
      </p:sp>
    </p:spTree>
    <p:extLst>
      <p:ext uri="{BB962C8B-B14F-4D97-AF65-F5344CB8AC3E}">
        <p14:creationId xmlns:p14="http://schemas.microsoft.com/office/powerpoint/2010/main" val="6915810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Дата 2"/>
          <p:cNvSpPr>
            <a:spLocks noGrp="1"/>
          </p:cNvSpPr>
          <p:nvPr>
            <p:ph type="dt" sz="half" idx="10"/>
          </p:nvPr>
        </p:nvSpPr>
        <p:spPr/>
        <p:txBody>
          <a:bodyPr/>
          <a:lstStyle/>
          <a:p>
            <a:fld id="{C0876552-E558-4846-BB9C-6F97A16E9C82}" type="datetimeFigureOut">
              <a:rPr lang="ru-RU" smtClean="0"/>
              <a:pPr/>
              <a:t>21.02.2024</a:t>
            </a:fld>
            <a:endParaRPr lang="ru-RU"/>
          </a:p>
        </p:txBody>
      </p:sp>
      <p:sp>
        <p:nvSpPr>
          <p:cNvPr id="4" name="Нижний колонтитул 3"/>
          <p:cNvSpPr>
            <a:spLocks noGrp="1"/>
          </p:cNvSpPr>
          <p:nvPr>
            <p:ph type="ftr" sz="quarter" idx="11"/>
          </p:nvPr>
        </p:nvSpPr>
        <p:spPr/>
        <p:txBody>
          <a:bodyPr/>
          <a:lstStyle/>
          <a:p>
            <a:endParaRPr lang="ru-RU"/>
          </a:p>
        </p:txBody>
      </p:sp>
      <p:sp>
        <p:nvSpPr>
          <p:cNvPr id="5" name="Номер слайда 4"/>
          <p:cNvSpPr>
            <a:spLocks noGrp="1"/>
          </p:cNvSpPr>
          <p:nvPr>
            <p:ph type="sldNum" sz="quarter" idx="12"/>
          </p:nvPr>
        </p:nvSpPr>
        <p:spPr/>
        <p:txBody>
          <a:bodyPr/>
          <a:lstStyle/>
          <a:p>
            <a:fld id="{B200BCB7-2943-489B-A12D-BC62224E8A2F}" type="slidenum">
              <a:rPr lang="ru-RU" smtClean="0"/>
              <a:pPr/>
              <a:t>‹#›</a:t>
            </a:fld>
            <a:endParaRPr lang="ru-RU"/>
          </a:p>
        </p:txBody>
      </p:sp>
    </p:spTree>
    <p:extLst>
      <p:ext uri="{BB962C8B-B14F-4D97-AF65-F5344CB8AC3E}">
        <p14:creationId xmlns:p14="http://schemas.microsoft.com/office/powerpoint/2010/main" val="39223175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p:cNvSpPr>
            <a:spLocks noGrp="1"/>
          </p:cNvSpPr>
          <p:nvPr>
            <p:ph type="dt" sz="half" idx="10"/>
          </p:nvPr>
        </p:nvSpPr>
        <p:spPr/>
        <p:txBody>
          <a:bodyPr/>
          <a:lstStyle/>
          <a:p>
            <a:fld id="{C0876552-E558-4846-BB9C-6F97A16E9C82}" type="datetimeFigureOut">
              <a:rPr lang="ru-RU" smtClean="0"/>
              <a:pPr/>
              <a:t>21.02.2024</a:t>
            </a:fld>
            <a:endParaRPr lang="ru-RU"/>
          </a:p>
        </p:txBody>
      </p:sp>
      <p:sp>
        <p:nvSpPr>
          <p:cNvPr id="3" name="Нижний колонтитул 2"/>
          <p:cNvSpPr>
            <a:spLocks noGrp="1"/>
          </p:cNvSpPr>
          <p:nvPr>
            <p:ph type="ftr" sz="quarter" idx="11"/>
          </p:nvPr>
        </p:nvSpPr>
        <p:spPr/>
        <p:txBody>
          <a:bodyPr/>
          <a:lstStyle/>
          <a:p>
            <a:endParaRPr lang="ru-RU"/>
          </a:p>
        </p:txBody>
      </p:sp>
      <p:sp>
        <p:nvSpPr>
          <p:cNvPr id="4" name="Номер слайда 3"/>
          <p:cNvSpPr>
            <a:spLocks noGrp="1"/>
          </p:cNvSpPr>
          <p:nvPr>
            <p:ph type="sldNum" sz="quarter" idx="12"/>
          </p:nvPr>
        </p:nvSpPr>
        <p:spPr/>
        <p:txBody>
          <a:bodyPr/>
          <a:lstStyle/>
          <a:p>
            <a:fld id="{B200BCB7-2943-489B-A12D-BC62224E8A2F}" type="slidenum">
              <a:rPr lang="ru-RU" smtClean="0"/>
              <a:pPr/>
              <a:t>‹#›</a:t>
            </a:fld>
            <a:endParaRPr lang="ru-RU"/>
          </a:p>
        </p:txBody>
      </p:sp>
    </p:spTree>
    <p:extLst>
      <p:ext uri="{BB962C8B-B14F-4D97-AF65-F5344CB8AC3E}">
        <p14:creationId xmlns:p14="http://schemas.microsoft.com/office/powerpoint/2010/main" val="3228173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Объект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Текст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p:cNvSpPr>
            <a:spLocks noGrp="1"/>
          </p:cNvSpPr>
          <p:nvPr>
            <p:ph type="dt" sz="half" idx="10"/>
          </p:nvPr>
        </p:nvSpPr>
        <p:spPr/>
        <p:txBody>
          <a:bodyPr/>
          <a:lstStyle/>
          <a:p>
            <a:fld id="{C0876552-E558-4846-BB9C-6F97A16E9C82}" type="datetimeFigureOut">
              <a:rPr lang="ru-RU" smtClean="0"/>
              <a:pPr/>
              <a:t>21.02.2024</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B200BCB7-2943-489B-A12D-BC62224E8A2F}" type="slidenum">
              <a:rPr lang="ru-RU" smtClean="0"/>
              <a:pPr/>
              <a:t>‹#›</a:t>
            </a:fld>
            <a:endParaRPr lang="ru-RU"/>
          </a:p>
        </p:txBody>
      </p:sp>
    </p:spTree>
    <p:extLst>
      <p:ext uri="{BB962C8B-B14F-4D97-AF65-F5344CB8AC3E}">
        <p14:creationId xmlns:p14="http://schemas.microsoft.com/office/powerpoint/2010/main" val="9429612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Рисунок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Текст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p:cNvSpPr>
            <a:spLocks noGrp="1"/>
          </p:cNvSpPr>
          <p:nvPr>
            <p:ph type="dt" sz="half" idx="10"/>
          </p:nvPr>
        </p:nvSpPr>
        <p:spPr/>
        <p:txBody>
          <a:bodyPr/>
          <a:lstStyle/>
          <a:p>
            <a:fld id="{C0876552-E558-4846-BB9C-6F97A16E9C82}" type="datetimeFigureOut">
              <a:rPr lang="ru-RU" smtClean="0"/>
              <a:pPr/>
              <a:t>21.02.2024</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B200BCB7-2943-489B-A12D-BC62224E8A2F}" type="slidenum">
              <a:rPr lang="ru-RU" smtClean="0"/>
              <a:pPr/>
              <a:t>‹#›</a:t>
            </a:fld>
            <a:endParaRPr lang="ru-RU"/>
          </a:p>
        </p:txBody>
      </p:sp>
    </p:spTree>
    <p:extLst>
      <p:ext uri="{BB962C8B-B14F-4D97-AF65-F5344CB8AC3E}">
        <p14:creationId xmlns:p14="http://schemas.microsoft.com/office/powerpoint/2010/main" val="9870953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a:t>Образец заголовка</a:t>
            </a:r>
          </a:p>
        </p:txBody>
      </p:sp>
      <p:sp>
        <p:nvSpPr>
          <p:cNvPr id="3" name="Текст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0876552-E558-4846-BB9C-6F97A16E9C82}" type="datetimeFigureOut">
              <a:rPr lang="ru-RU" smtClean="0"/>
              <a:pPr/>
              <a:t>21.02.2024</a:t>
            </a:fld>
            <a:endParaRPr lang="ru-RU"/>
          </a:p>
        </p:txBody>
      </p:sp>
      <p:sp>
        <p:nvSpPr>
          <p:cNvPr id="5" name="Нижний колонтитул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Номер слайда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200BCB7-2943-489B-A12D-BC62224E8A2F}" type="slidenum">
              <a:rPr lang="ru-RU" smtClean="0"/>
              <a:pPr/>
              <a:t>‹#›</a:t>
            </a:fld>
            <a:endParaRPr lang="ru-RU"/>
          </a:p>
        </p:txBody>
      </p:sp>
    </p:spTree>
    <p:extLst>
      <p:ext uri="{BB962C8B-B14F-4D97-AF65-F5344CB8AC3E}">
        <p14:creationId xmlns:p14="http://schemas.microsoft.com/office/powerpoint/2010/main" val="13265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7.wmf"/><Relationship Id="rId2" Type="http://schemas.openxmlformats.org/officeDocument/2006/relationships/oleObject" Target="../embeddings/oleObject1.bin"/><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8.wmf"/><Relationship Id="rId4" Type="http://schemas.openxmlformats.org/officeDocument/2006/relationships/oleObject" Target="../embeddings/oleObject2.bin"/></Relationships>
</file>

<file path=ppt/slides/_rels/slide11.xml.rels><?xml version="1.0" encoding="UTF-8" standalone="yes"?>
<Relationships xmlns="http://schemas.openxmlformats.org/package/2006/relationships"><Relationship Id="rId3" Type="http://schemas.openxmlformats.org/officeDocument/2006/relationships/hyperlink" Target="https://www.agner.org/optimize/instruction_tables.pdf" TargetMode="External"/><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jpe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www.agner.org/optimize/microarchitecture.pdf" TargetMode="Externa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8" Type="http://schemas.openxmlformats.org/officeDocument/2006/relationships/oleObject" Target="../embeddings/oleObject6.bin"/><Relationship Id="rId13" Type="http://schemas.openxmlformats.org/officeDocument/2006/relationships/image" Target="../media/image17.wmf"/><Relationship Id="rId18" Type="http://schemas.openxmlformats.org/officeDocument/2006/relationships/oleObject" Target="../embeddings/oleObject11.bin"/><Relationship Id="rId3" Type="http://schemas.openxmlformats.org/officeDocument/2006/relationships/image" Target="../media/image12.wmf"/><Relationship Id="rId21" Type="http://schemas.openxmlformats.org/officeDocument/2006/relationships/image" Target="../media/image22.png"/><Relationship Id="rId7" Type="http://schemas.openxmlformats.org/officeDocument/2006/relationships/image" Target="../media/image14.wmf"/><Relationship Id="rId12" Type="http://schemas.openxmlformats.org/officeDocument/2006/relationships/oleObject" Target="../embeddings/oleObject8.bin"/><Relationship Id="rId17" Type="http://schemas.openxmlformats.org/officeDocument/2006/relationships/image" Target="../media/image19.wmf"/><Relationship Id="rId2" Type="http://schemas.openxmlformats.org/officeDocument/2006/relationships/oleObject" Target="../embeddings/oleObject3.bin"/><Relationship Id="rId16" Type="http://schemas.openxmlformats.org/officeDocument/2006/relationships/oleObject" Target="../embeddings/oleObject10.bin"/><Relationship Id="rId20" Type="http://schemas.openxmlformats.org/officeDocument/2006/relationships/image" Target="../media/image21.png"/><Relationship Id="rId1" Type="http://schemas.openxmlformats.org/officeDocument/2006/relationships/slideLayout" Target="../slideLayouts/slideLayout5.xml"/><Relationship Id="rId6" Type="http://schemas.openxmlformats.org/officeDocument/2006/relationships/oleObject" Target="../embeddings/oleObject5.bin"/><Relationship Id="rId11" Type="http://schemas.openxmlformats.org/officeDocument/2006/relationships/image" Target="../media/image16.wmf"/><Relationship Id="rId5" Type="http://schemas.openxmlformats.org/officeDocument/2006/relationships/image" Target="../media/image13.wmf"/><Relationship Id="rId15" Type="http://schemas.openxmlformats.org/officeDocument/2006/relationships/image" Target="../media/image18.wmf"/><Relationship Id="rId10" Type="http://schemas.openxmlformats.org/officeDocument/2006/relationships/oleObject" Target="../embeddings/oleObject7.bin"/><Relationship Id="rId19" Type="http://schemas.openxmlformats.org/officeDocument/2006/relationships/image" Target="../media/image20.wmf"/><Relationship Id="rId4" Type="http://schemas.openxmlformats.org/officeDocument/2006/relationships/oleObject" Target="../embeddings/oleObject4.bin"/><Relationship Id="rId9" Type="http://schemas.openxmlformats.org/officeDocument/2006/relationships/image" Target="../media/image15.wmf"/><Relationship Id="rId14" Type="http://schemas.openxmlformats.org/officeDocument/2006/relationships/oleObject" Target="../embeddings/oleObject9.bin"/></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8" Type="http://schemas.openxmlformats.org/officeDocument/2006/relationships/image" Target="../media/image330.png"/><Relationship Id="rId3" Type="http://schemas.openxmlformats.org/officeDocument/2006/relationships/image" Target="../media/image25.png"/><Relationship Id="rId7" Type="http://schemas.openxmlformats.org/officeDocument/2006/relationships/image" Target="../media/image320.png"/><Relationship Id="rId2" Type="http://schemas.openxmlformats.org/officeDocument/2006/relationships/image" Target="../media/image310.png"/><Relationship Id="rId1" Type="http://schemas.openxmlformats.org/officeDocument/2006/relationships/slideLayout" Target="../slideLayouts/slideLayout5.xml"/><Relationship Id="rId6" Type="http://schemas.openxmlformats.org/officeDocument/2006/relationships/image" Target="../media/image35.png"/><Relationship Id="rId5" Type="http://schemas.openxmlformats.org/officeDocument/2006/relationships/image" Target="../media/image26.png"/><Relationship Id="rId4" Type="http://schemas.openxmlformats.org/officeDocument/2006/relationships/image" Target="../media/image33.png"/><Relationship Id="rId9" Type="http://schemas.openxmlformats.org/officeDocument/2006/relationships/image" Target="../media/image340.png"/></Relationships>
</file>

<file path=ppt/slides/_rels/slide29.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28.png"/><Relationship Id="rId7" Type="http://schemas.openxmlformats.org/officeDocument/2006/relationships/image" Target="../media/image40.png"/><Relationship Id="rId2" Type="http://schemas.openxmlformats.org/officeDocument/2006/relationships/image" Target="../media/image350.png"/><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38.png"/><Relationship Id="rId4" Type="http://schemas.openxmlformats.org/officeDocument/2006/relationships/image" Target="../media/image37.png"/></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30.png"/><Relationship Id="rId7" Type="http://schemas.openxmlformats.org/officeDocument/2006/relationships/image" Target="../media/image49.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31.png"/><Relationship Id="rId4" Type="http://schemas.openxmlformats.org/officeDocument/2006/relationships/image" Target="../media/image301.png"/></Relationships>
</file>

<file path=ppt/slides/_rels/slide3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321.png"/><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8" Type="http://schemas.openxmlformats.org/officeDocument/2006/relationships/oleObject" Target="../embeddings/oleObject15.bin"/><Relationship Id="rId3" Type="http://schemas.openxmlformats.org/officeDocument/2006/relationships/image" Target="../media/image27.wmf"/><Relationship Id="rId7" Type="http://schemas.openxmlformats.org/officeDocument/2006/relationships/image" Target="../media/image29.wmf"/><Relationship Id="rId12" Type="http://schemas.openxmlformats.org/officeDocument/2006/relationships/image" Target="../media/image3.png"/><Relationship Id="rId2" Type="http://schemas.openxmlformats.org/officeDocument/2006/relationships/oleObject" Target="../embeddings/oleObject12.bin"/><Relationship Id="rId1" Type="http://schemas.openxmlformats.org/officeDocument/2006/relationships/slideLayout" Target="../slideLayouts/slideLayout5.xml"/><Relationship Id="rId6" Type="http://schemas.openxmlformats.org/officeDocument/2006/relationships/oleObject" Target="../embeddings/oleObject14.bin"/><Relationship Id="rId11" Type="http://schemas.openxmlformats.org/officeDocument/2006/relationships/image" Target="../media/image31.wmf"/><Relationship Id="rId5" Type="http://schemas.openxmlformats.org/officeDocument/2006/relationships/image" Target="../media/image28.wmf"/><Relationship Id="rId10" Type="http://schemas.openxmlformats.org/officeDocument/2006/relationships/oleObject" Target="../embeddings/oleObject16.bin"/><Relationship Id="rId4" Type="http://schemas.openxmlformats.org/officeDocument/2006/relationships/oleObject" Target="../embeddings/oleObject13.bin"/><Relationship Id="rId9" Type="http://schemas.openxmlformats.org/officeDocument/2006/relationships/image" Target="../media/image30.wmf"/></Relationships>
</file>

<file path=ppt/slides/_rels/slide34.xml.rels><?xml version="1.0" encoding="UTF-8" standalone="yes"?>
<Relationships xmlns="http://schemas.openxmlformats.org/package/2006/relationships"><Relationship Id="rId8" Type="http://schemas.openxmlformats.org/officeDocument/2006/relationships/image" Target="../media/image32.wmf"/><Relationship Id="rId3" Type="http://schemas.openxmlformats.org/officeDocument/2006/relationships/image" Target="../media/image650.png"/><Relationship Id="rId7" Type="http://schemas.openxmlformats.org/officeDocument/2006/relationships/oleObject" Target="../embeddings/oleObject17.bin"/><Relationship Id="rId2" Type="http://schemas.openxmlformats.org/officeDocument/2006/relationships/image" Target="../media/image68.png"/><Relationship Id="rId1" Type="http://schemas.openxmlformats.org/officeDocument/2006/relationships/slideLayout" Target="../slideLayouts/slideLayout5.xml"/><Relationship Id="rId6" Type="http://schemas.openxmlformats.org/officeDocument/2006/relationships/image" Target="../media/image67.png"/><Relationship Id="rId10" Type="http://schemas.openxmlformats.org/officeDocument/2006/relationships/image" Target="../media/image3.png"/><Relationship Id="rId4" Type="http://schemas.openxmlformats.org/officeDocument/2006/relationships/image" Target="../media/image322.png"/><Relationship Id="rId9" Type="http://schemas.openxmlformats.org/officeDocument/2006/relationships/image" Target="../media/image341.png"/></Relationships>
</file>

<file path=ppt/slides/_rels/slide35.xml.rels><?xml version="1.0" encoding="UTF-8" standalone="yes"?>
<Relationships xmlns="http://schemas.openxmlformats.org/package/2006/relationships"><Relationship Id="rId8" Type="http://schemas.openxmlformats.org/officeDocument/2006/relationships/image" Target="../media/image43.png"/><Relationship Id="rId18" Type="http://schemas.openxmlformats.org/officeDocument/2006/relationships/image" Target="../media/image47.png"/><Relationship Id="rId3" Type="http://schemas.openxmlformats.org/officeDocument/2006/relationships/image" Target="../media/image75.png"/><Relationship Id="rId7" Type="http://schemas.openxmlformats.org/officeDocument/2006/relationships/image" Target="../media/image78.png"/><Relationship Id="rId17" Type="http://schemas.openxmlformats.org/officeDocument/2006/relationships/image" Target="../media/image59.png"/><Relationship Id="rId2" Type="http://schemas.openxmlformats.org/officeDocument/2006/relationships/image" Target="../media/image70.png"/><Relationship Id="rId16" Type="http://schemas.openxmlformats.org/officeDocument/2006/relationships/image" Target="../media/image580.png"/><Relationship Id="rId1" Type="http://schemas.openxmlformats.org/officeDocument/2006/relationships/slideLayout" Target="../slideLayouts/slideLayout7.xml"/><Relationship Id="rId6" Type="http://schemas.openxmlformats.org/officeDocument/2006/relationships/image" Target="../media/image77.png"/><Relationship Id="rId11" Type="http://schemas.openxmlformats.org/officeDocument/2006/relationships/image" Target="../media/image46.png"/><Relationship Id="rId10" Type="http://schemas.openxmlformats.org/officeDocument/2006/relationships/image" Target="../media/image45.png"/><Relationship Id="rId19" Type="http://schemas.openxmlformats.org/officeDocument/2006/relationships/image" Target="../media/image3.png"/><Relationship Id="rId4" Type="http://schemas.openxmlformats.org/officeDocument/2006/relationships/image" Target="../media/image42.png"/><Relationship Id="rId9" Type="http://schemas.openxmlformats.org/officeDocument/2006/relationships/image" Target="../media/image44.png"/><Relationship Id="rId14" Type="http://schemas.openxmlformats.org/officeDocument/2006/relationships/image" Target="../media/image58.png"/></Relationships>
</file>

<file path=ppt/slides/_rels/slide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511.png"/><Relationship Id="rId1" Type="http://schemas.openxmlformats.org/officeDocument/2006/relationships/slideLayout" Target="../slideLayouts/slideLayout5.xml"/><Relationship Id="rId4" Type="http://schemas.openxmlformats.org/officeDocument/2006/relationships/image" Target="../media/image711.png"/></Relationships>
</file>

<file path=ppt/slides/_rels/slide39.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openxmlformats.org/officeDocument/2006/relationships/image" Target="../media/image910.png"/><Relationship Id="rId2" Type="http://schemas.openxmlformats.org/officeDocument/2006/relationships/image" Target="../media/image82.png"/><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5.xml"/><Relationship Id="rId4" Type="http://schemas.openxmlformats.org/officeDocument/2006/relationships/image" Target="../media/image14.png"/></Relationships>
</file>

<file path=ppt/slides/_rels/slide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8" Type="http://schemas.openxmlformats.org/officeDocument/2006/relationships/oleObject" Target="../embeddings/oleObject19.bin"/><Relationship Id="rId13" Type="http://schemas.openxmlformats.org/officeDocument/2006/relationships/image" Target="../media/image55.png"/><Relationship Id="rId3" Type="http://schemas.openxmlformats.org/officeDocument/2006/relationships/image" Target="../media/image420.png"/><Relationship Id="rId7" Type="http://schemas.openxmlformats.org/officeDocument/2006/relationships/image" Target="../media/image460.png"/><Relationship Id="rId12" Type="http://schemas.openxmlformats.org/officeDocument/2006/relationships/image" Target="../media/image36.emf"/><Relationship Id="rId2" Type="http://schemas.openxmlformats.org/officeDocument/2006/relationships/image" Target="../media/image3.png"/><Relationship Id="rId1" Type="http://schemas.openxmlformats.org/officeDocument/2006/relationships/slideLayout" Target="../slideLayouts/slideLayout5.xml"/><Relationship Id="rId6" Type="http://schemas.openxmlformats.org/officeDocument/2006/relationships/image" Target="../media/image34.wmf"/><Relationship Id="rId11" Type="http://schemas.openxmlformats.org/officeDocument/2006/relationships/oleObject" Target="../embeddings/oleObject20.bin"/><Relationship Id="rId5" Type="http://schemas.openxmlformats.org/officeDocument/2006/relationships/oleObject" Target="../embeddings/oleObject18.bin"/><Relationship Id="rId15" Type="http://schemas.openxmlformats.org/officeDocument/2006/relationships/image" Target="../media/image37.wmf"/><Relationship Id="rId10" Type="http://schemas.openxmlformats.org/officeDocument/2006/relationships/image" Target="../media/image51.png"/><Relationship Id="rId4" Type="http://schemas.openxmlformats.org/officeDocument/2006/relationships/image" Target="../media/image430.png"/><Relationship Id="rId9" Type="http://schemas.openxmlformats.org/officeDocument/2006/relationships/image" Target="../media/image35.wmf"/><Relationship Id="rId14" Type="http://schemas.openxmlformats.org/officeDocument/2006/relationships/oleObject" Target="../embeddings/oleObject21.bin"/></Relationships>
</file>

<file path=ppt/slides/_rels/slide4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3.png"/><Relationship Id="rId1" Type="http://schemas.openxmlformats.org/officeDocument/2006/relationships/slideLayout" Target="../slideLayouts/slideLayout5.xml"/><Relationship Id="rId4" Type="http://schemas.openxmlformats.org/officeDocument/2006/relationships/image" Target="../media/image61.png"/></Relationships>
</file>

<file path=ppt/slides/_rels/slide4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5.xml"/><Relationship Id="rId4" Type="http://schemas.openxmlformats.org/officeDocument/2006/relationships/image" Target="../media/image56.png"/></Relationships>
</file>

<file path=ppt/slides/_rels/slide4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63.png"/></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4.png"/><Relationship Id="rId1" Type="http://schemas.openxmlformats.org/officeDocument/2006/relationships/slideLayout" Target="../slideLayouts/slideLayout7.xml"/><Relationship Id="rId5" Type="http://schemas.openxmlformats.org/officeDocument/2006/relationships/image" Target="../media/image76.png"/><Relationship Id="rId4" Type="http://schemas.openxmlformats.org/officeDocument/2006/relationships/image" Target="../media/image86.png"/></Relationships>
</file>

<file path=ppt/slides/_rels/slide51.xml.rels><?xml version="1.0" encoding="UTF-8" standalone="yes"?>
<Relationships xmlns="http://schemas.openxmlformats.org/package/2006/relationships"><Relationship Id="rId8" Type="http://schemas.openxmlformats.org/officeDocument/2006/relationships/image" Target="../media/image39.wmf"/><Relationship Id="rId13" Type="http://schemas.openxmlformats.org/officeDocument/2006/relationships/oleObject" Target="../embeddings/oleObject26.bin"/><Relationship Id="rId3" Type="http://schemas.openxmlformats.org/officeDocument/2006/relationships/image" Target="../media/image73.png"/><Relationship Id="rId7" Type="http://schemas.openxmlformats.org/officeDocument/2006/relationships/oleObject" Target="../embeddings/oleObject23.bin"/><Relationship Id="rId12" Type="http://schemas.openxmlformats.org/officeDocument/2006/relationships/image" Target="../media/image41.wmf"/><Relationship Id="rId2" Type="http://schemas.openxmlformats.org/officeDocument/2006/relationships/image" Target="../media/image72.png"/><Relationship Id="rId16" Type="http://schemas.openxmlformats.org/officeDocument/2006/relationships/image" Target="../media/image43.wmf"/><Relationship Id="rId1" Type="http://schemas.openxmlformats.org/officeDocument/2006/relationships/slideLayout" Target="../slideLayouts/slideLayout7.xml"/><Relationship Id="rId6" Type="http://schemas.openxmlformats.org/officeDocument/2006/relationships/image" Target="../media/image38.wmf"/><Relationship Id="rId11" Type="http://schemas.openxmlformats.org/officeDocument/2006/relationships/oleObject" Target="../embeddings/oleObject25.bin"/><Relationship Id="rId5" Type="http://schemas.openxmlformats.org/officeDocument/2006/relationships/oleObject" Target="../embeddings/oleObject22.bin"/><Relationship Id="rId15" Type="http://schemas.openxmlformats.org/officeDocument/2006/relationships/oleObject" Target="../embeddings/oleObject27.bin"/><Relationship Id="rId10" Type="http://schemas.openxmlformats.org/officeDocument/2006/relationships/image" Target="../media/image40.wmf"/><Relationship Id="rId4" Type="http://schemas.openxmlformats.org/officeDocument/2006/relationships/image" Target="../media/image79.png"/><Relationship Id="rId9" Type="http://schemas.openxmlformats.org/officeDocument/2006/relationships/oleObject" Target="../embeddings/oleObject24.bin"/><Relationship Id="rId14" Type="http://schemas.openxmlformats.org/officeDocument/2006/relationships/image" Target="../media/image42.wmf"/></Relationships>
</file>

<file path=ppt/slides/_rels/slide52.xml.rels><?xml version="1.0" encoding="UTF-8" standalone="yes"?>
<Relationships xmlns="http://schemas.openxmlformats.org/package/2006/relationships"><Relationship Id="rId2" Type="http://schemas.openxmlformats.org/officeDocument/2006/relationships/image" Target="../media/image652.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8" Type="http://schemas.openxmlformats.org/officeDocument/2006/relationships/image" Target="../media/image94.png"/><Relationship Id="rId3" Type="http://schemas.openxmlformats.org/officeDocument/2006/relationships/image" Target="../media/image90.png"/><Relationship Id="rId7" Type="http://schemas.openxmlformats.org/officeDocument/2006/relationships/image" Target="../media/image93.png"/><Relationship Id="rId2" Type="http://schemas.openxmlformats.org/officeDocument/2006/relationships/image" Target="../media/image71.png"/><Relationship Id="rId1" Type="http://schemas.openxmlformats.org/officeDocument/2006/relationships/slideLayout" Target="../slideLayouts/slideLayout7.xml"/><Relationship Id="rId6" Type="http://schemas.openxmlformats.org/officeDocument/2006/relationships/image" Target="../media/image87.png"/><Relationship Id="rId11" Type="http://schemas.openxmlformats.org/officeDocument/2006/relationships/image" Target="../media/image80.png"/><Relationship Id="rId5" Type="http://schemas.openxmlformats.org/officeDocument/2006/relationships/image" Target="../media/image3.png"/><Relationship Id="rId10" Type="http://schemas.openxmlformats.org/officeDocument/2006/relationships/image" Target="../media/image96.png"/><Relationship Id="rId4" Type="http://schemas.openxmlformats.org/officeDocument/2006/relationships/image" Target="../media/image91.png"/><Relationship Id="rId9" Type="http://schemas.openxmlformats.org/officeDocument/2006/relationships/image" Target="../media/image95.png"/></Relationships>
</file>

<file path=ppt/slides/_rels/slide54.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image" Target="../media/image99.png"/><Relationship Id="rId7" Type="http://schemas.openxmlformats.org/officeDocument/2006/relationships/image" Target="../media/image102.png"/><Relationship Id="rId12" Type="http://schemas.openxmlformats.org/officeDocument/2006/relationships/image" Target="../media/image107.png"/><Relationship Id="rId2" Type="http://schemas.openxmlformats.org/officeDocument/2006/relationships/image" Target="../media/image98.png"/><Relationship Id="rId1" Type="http://schemas.openxmlformats.org/officeDocument/2006/relationships/slideLayout" Target="../slideLayouts/slideLayout7.xml"/><Relationship Id="rId6" Type="http://schemas.openxmlformats.org/officeDocument/2006/relationships/image" Target="../media/image101.png"/><Relationship Id="rId11" Type="http://schemas.openxmlformats.org/officeDocument/2006/relationships/image" Target="../media/image106.png"/><Relationship Id="rId5" Type="http://schemas.openxmlformats.org/officeDocument/2006/relationships/image" Target="../media/image81.png"/><Relationship Id="rId10" Type="http://schemas.openxmlformats.org/officeDocument/2006/relationships/image" Target="../media/image105.png"/><Relationship Id="rId4" Type="http://schemas.openxmlformats.org/officeDocument/2006/relationships/image" Target="../media/image3.png"/><Relationship Id="rId9" Type="http://schemas.openxmlformats.org/officeDocument/2006/relationships/image" Target="../media/image88.png"/></Relationships>
</file>

<file path=ppt/slides/_rels/slide55.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image" Target="../media/image109.png"/><Relationship Id="rId7" Type="http://schemas.openxmlformats.org/officeDocument/2006/relationships/image" Target="../media/image112.png"/><Relationship Id="rId12" Type="http://schemas.openxmlformats.org/officeDocument/2006/relationships/image" Target="../media/image117.png"/><Relationship Id="rId2" Type="http://schemas.openxmlformats.org/officeDocument/2006/relationships/image" Target="../media/image108.png"/><Relationship Id="rId1" Type="http://schemas.openxmlformats.org/officeDocument/2006/relationships/slideLayout" Target="../slideLayouts/slideLayout7.xml"/><Relationship Id="rId6" Type="http://schemas.openxmlformats.org/officeDocument/2006/relationships/image" Target="../media/image111.png"/><Relationship Id="rId11" Type="http://schemas.openxmlformats.org/officeDocument/2006/relationships/image" Target="../media/image116.png"/><Relationship Id="rId5" Type="http://schemas.openxmlformats.org/officeDocument/2006/relationships/image" Target="../media/image3.png"/><Relationship Id="rId10" Type="http://schemas.openxmlformats.org/officeDocument/2006/relationships/image" Target="../media/image115.png"/><Relationship Id="rId4" Type="http://schemas.openxmlformats.org/officeDocument/2006/relationships/image" Target="../media/image110.png"/><Relationship Id="rId9" Type="http://schemas.openxmlformats.org/officeDocument/2006/relationships/image" Target="../media/image114.png"/></Relationships>
</file>

<file path=ppt/slides/_rels/slide56.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1050.png"/><Relationship Id="rId7" Type="http://schemas.openxmlformats.org/officeDocument/2006/relationships/image" Target="../media/image3.png"/><Relationship Id="rId2" Type="http://schemas.openxmlformats.org/officeDocument/2006/relationships/notesSlide" Target="../notesSlides/notesSlide6.xml"/><Relationship Id="rId16" Type="http://schemas.openxmlformats.org/officeDocument/2006/relationships/image" Target="../media/image1090.png"/><Relationship Id="rId1" Type="http://schemas.openxmlformats.org/officeDocument/2006/relationships/slideLayout" Target="../slideLayouts/slideLayout7.xml"/><Relationship Id="rId6" Type="http://schemas.openxmlformats.org/officeDocument/2006/relationships/image" Target="../media/image1080.png"/><Relationship Id="rId5" Type="http://schemas.openxmlformats.org/officeDocument/2006/relationships/image" Target="../media/image1070.png"/><Relationship Id="rId4" Type="http://schemas.openxmlformats.org/officeDocument/2006/relationships/image" Target="../media/image1060.png"/></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3" Type="http://schemas.openxmlformats.org/officeDocument/2006/relationships/image" Target="../media/image1110.png"/><Relationship Id="rId2" Type="http://schemas.openxmlformats.org/officeDocument/2006/relationships/image" Target="../media/image1100.png"/><Relationship Id="rId1" Type="http://schemas.openxmlformats.org/officeDocument/2006/relationships/slideLayout" Target="../slideLayouts/slideLayout7.xml"/><Relationship Id="rId6" Type="http://schemas.openxmlformats.org/officeDocument/2006/relationships/image" Target="../media/image3.png"/><Relationship Id="rId11" Type="http://schemas.openxmlformats.org/officeDocument/2006/relationships/image" Target="../media/image1140.png"/><Relationship Id="rId5" Type="http://schemas.openxmlformats.org/officeDocument/2006/relationships/image" Target="../media/image441.png"/><Relationship Id="rId10" Type="http://schemas.openxmlformats.org/officeDocument/2006/relationships/image" Target="../media/image1120.png"/><Relationship Id="rId4" Type="http://schemas.openxmlformats.org/officeDocument/2006/relationships/image" Target="../media/image1121.png"/></Relationships>
</file>

<file path=ppt/slides/_rels/slide6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541.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440.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8" Type="http://schemas.openxmlformats.org/officeDocument/2006/relationships/image" Target="../media/image118.png"/><Relationship Id="rId3" Type="http://schemas.openxmlformats.org/officeDocument/2006/relationships/image" Target="../media/image85.png"/><Relationship Id="rId7" Type="http://schemas.openxmlformats.org/officeDocument/2006/relationships/image" Target="../media/image100.png"/><Relationship Id="rId2" Type="http://schemas.openxmlformats.org/officeDocument/2006/relationships/image" Target="../media/image84.png"/><Relationship Id="rId1" Type="http://schemas.openxmlformats.org/officeDocument/2006/relationships/slideLayout" Target="../slideLayouts/slideLayout7.xml"/><Relationship Id="rId6" Type="http://schemas.openxmlformats.org/officeDocument/2006/relationships/image" Target="../media/image97.png"/><Relationship Id="rId5" Type="http://schemas.openxmlformats.org/officeDocument/2006/relationships/image" Target="../media/image3.png"/><Relationship Id="rId10" Type="http://schemas.openxmlformats.org/officeDocument/2006/relationships/image" Target="../media/image121.png"/><Relationship Id="rId4" Type="http://schemas.openxmlformats.org/officeDocument/2006/relationships/image" Target="../media/image89.png"/><Relationship Id="rId9" Type="http://schemas.openxmlformats.org/officeDocument/2006/relationships/image" Target="../media/image120.png"/></Relationships>
</file>

<file path=ppt/slides/_rels/slide66.xml.rels><?xml version="1.0" encoding="UTF-8" standalone="yes"?>
<Relationships xmlns="http://schemas.openxmlformats.org/package/2006/relationships"><Relationship Id="rId3" Type="http://schemas.openxmlformats.org/officeDocument/2006/relationships/image" Target="../media/image1200.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8" Type="http://schemas.openxmlformats.org/officeDocument/2006/relationships/image" Target="../media/image127.png"/><Relationship Id="rId3" Type="http://schemas.openxmlformats.org/officeDocument/2006/relationships/image" Target="../media/image1210.png"/><Relationship Id="rId7" Type="http://schemas.openxmlformats.org/officeDocument/2006/relationships/image" Target="../media/image126.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125.png"/><Relationship Id="rId5" Type="http://schemas.openxmlformats.org/officeDocument/2006/relationships/image" Target="../media/image124.png"/><Relationship Id="rId4" Type="http://schemas.openxmlformats.org/officeDocument/2006/relationships/image" Target="../media/image122.png"/></Relationships>
</file>

<file path=ppt/slides/_rels/slide68.xml.rels><?xml version="1.0" encoding="UTF-8" standalone="yes"?>
<Relationships xmlns="http://schemas.openxmlformats.org/package/2006/relationships"><Relationship Id="rId8" Type="http://schemas.openxmlformats.org/officeDocument/2006/relationships/image" Target="../media/image133.png"/><Relationship Id="rId3" Type="http://schemas.openxmlformats.org/officeDocument/2006/relationships/image" Target="../media/image128.png"/><Relationship Id="rId7" Type="http://schemas.openxmlformats.org/officeDocument/2006/relationships/image" Target="../media/image132.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131.png"/><Relationship Id="rId5" Type="http://schemas.openxmlformats.org/officeDocument/2006/relationships/image" Target="../media/image130.png"/><Relationship Id="rId10" Type="http://schemas.openxmlformats.org/officeDocument/2006/relationships/image" Target="../media/image127.png"/><Relationship Id="rId4" Type="http://schemas.openxmlformats.org/officeDocument/2006/relationships/image" Target="../media/image129.png"/><Relationship Id="rId9" Type="http://schemas.openxmlformats.org/officeDocument/2006/relationships/image" Target="../media/image134.png"/></Relationships>
</file>

<file path=ppt/slides/_rels/slide69.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3.png"/><Relationship Id="rId1" Type="http://schemas.openxmlformats.org/officeDocument/2006/relationships/slideLayout" Target="../slideLayouts/slideLayout5.xml"/><Relationship Id="rId6" Type="http://schemas.openxmlformats.org/officeDocument/2006/relationships/image" Target="../media/image139.png"/><Relationship Id="rId5" Type="http://schemas.openxmlformats.org/officeDocument/2006/relationships/image" Target="../media/image138.png"/><Relationship Id="rId4" Type="http://schemas.openxmlformats.org/officeDocument/2006/relationships/image" Target="../media/image137.png"/></Relationships>
</file>

<file path=ppt/slides/_rels/slide71.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5.xml"/></Relationships>
</file>

<file path=ppt/slides/_rels/slide72.xml.rels><?xml version="1.0" encoding="UTF-8" standalone="yes"?>
<Relationships xmlns="http://schemas.openxmlformats.org/package/2006/relationships"><Relationship Id="rId8" Type="http://schemas.openxmlformats.org/officeDocument/2006/relationships/image" Target="../media/image147.png"/><Relationship Id="rId3" Type="http://schemas.openxmlformats.org/officeDocument/2006/relationships/image" Target="../media/image142.png"/><Relationship Id="rId7" Type="http://schemas.openxmlformats.org/officeDocument/2006/relationships/image" Target="../media/image146.png"/><Relationship Id="rId2" Type="http://schemas.openxmlformats.org/officeDocument/2006/relationships/notesSlide" Target="../notesSlides/notesSlide10.xml"/><Relationship Id="rId1" Type="http://schemas.openxmlformats.org/officeDocument/2006/relationships/slideLayout" Target="../slideLayouts/slideLayout5.xml"/><Relationship Id="rId6" Type="http://schemas.openxmlformats.org/officeDocument/2006/relationships/image" Target="../media/image145.png"/><Relationship Id="rId5" Type="http://schemas.openxmlformats.org/officeDocument/2006/relationships/image" Target="../media/image144.png"/><Relationship Id="rId4" Type="http://schemas.openxmlformats.org/officeDocument/2006/relationships/image" Target="../media/image143.png"/><Relationship Id="rId9" Type="http://schemas.openxmlformats.org/officeDocument/2006/relationships/image" Target="../media/image300.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8.png"/><Relationship Id="rId1" Type="http://schemas.openxmlformats.org/officeDocument/2006/relationships/slideLayout" Target="../slideLayouts/slideLayout7.xml"/><Relationship Id="rId5" Type="http://schemas.openxmlformats.org/officeDocument/2006/relationships/image" Target="../media/image1350.png"/><Relationship Id="rId4" Type="http://schemas.openxmlformats.org/officeDocument/2006/relationships/image" Target="../media/image1271.png"/></Relationships>
</file>

<file path=ppt/slides/_rels/slide75.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149.png"/><Relationship Id="rId7" Type="http://schemas.openxmlformats.org/officeDocument/2006/relationships/image" Target="../media/image153.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52.png"/><Relationship Id="rId5" Type="http://schemas.openxmlformats.org/officeDocument/2006/relationships/image" Target="../media/image151.png"/><Relationship Id="rId4" Type="http://schemas.openxmlformats.org/officeDocument/2006/relationships/image" Target="../media/image150.png"/></Relationships>
</file>

<file path=ppt/slides/_rels/slide7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155.png"/><Relationship Id="rId4" Type="http://schemas.openxmlformats.org/officeDocument/2006/relationships/image" Target="../media/image154.png"/></Relationships>
</file>

<file path=ppt/slides/_rels/slide7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59.png"/><Relationship Id="rId5" Type="http://schemas.openxmlformats.org/officeDocument/2006/relationships/image" Target="../media/image158.png"/><Relationship Id="rId4" Type="http://schemas.openxmlformats.org/officeDocument/2006/relationships/image" Target="../media/image157.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8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160.png"/><Relationship Id="rId1" Type="http://schemas.openxmlformats.org/officeDocument/2006/relationships/slideLayout" Target="../slideLayouts/slideLayout7.xml"/><Relationship Id="rId6" Type="http://schemas.openxmlformats.org/officeDocument/2006/relationships/image" Target="../media/image164.png"/><Relationship Id="rId5" Type="http://schemas.openxmlformats.org/officeDocument/2006/relationships/image" Target="../media/image64.png"/><Relationship Id="rId4" Type="http://schemas.openxmlformats.org/officeDocument/2006/relationships/image" Target="../media/image162.png"/></Relationships>
</file>

<file path=ppt/slides/_rels/slide81.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165.png"/><Relationship Id="rId1" Type="http://schemas.openxmlformats.org/officeDocument/2006/relationships/slideLayout" Target="../slideLayouts/slideLayout7.xml"/><Relationship Id="rId5" Type="http://schemas.openxmlformats.org/officeDocument/2006/relationships/image" Target="../media/image65.png"/><Relationship Id="rId4" Type="http://schemas.openxmlformats.org/officeDocument/2006/relationships/image" Target="../media/image167.png"/></Relationships>
</file>

<file path=ppt/slides/_rels/slide82.xml.rels><?xml version="1.0" encoding="UTF-8" standalone="yes"?>
<Relationships xmlns="http://schemas.openxmlformats.org/package/2006/relationships"><Relationship Id="rId3" Type="http://schemas.openxmlformats.org/officeDocument/2006/relationships/image" Target="../media/image169.png"/><Relationship Id="rId7" Type="http://schemas.openxmlformats.org/officeDocument/2006/relationships/image" Target="../media/image147.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640.png"/><Relationship Id="rId5" Type="http://schemas.openxmlformats.org/officeDocument/2006/relationships/image" Target="../media/image1630.png"/><Relationship Id="rId4" Type="http://schemas.openxmlformats.org/officeDocument/2006/relationships/image" Target="../media/image1620.png"/></Relationships>
</file>

<file path=ppt/slides/_rels/slide83.xml.rels><?xml version="1.0" encoding="UTF-8" standalone="yes"?>
<Relationships xmlns="http://schemas.openxmlformats.org/package/2006/relationships"><Relationship Id="rId3" Type="http://schemas.openxmlformats.org/officeDocument/2006/relationships/image" Target="../media/image170.png"/><Relationship Id="rId7" Type="http://schemas.openxmlformats.org/officeDocument/2006/relationships/image" Target="../media/image147.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680.png"/><Relationship Id="rId5" Type="http://schemas.openxmlformats.org/officeDocument/2006/relationships/image" Target="../media/image1670.png"/><Relationship Id="rId4" Type="http://schemas.openxmlformats.org/officeDocument/2006/relationships/image" Target="../media/image1660.png"/></Relationships>
</file>

<file path=ppt/slides/_rels/slide8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2111188" y="1679348"/>
            <a:ext cx="7969624" cy="865375"/>
          </a:xfrm>
        </p:spPr>
        <p:txBody>
          <a:bodyPr>
            <a:normAutofit fontScale="90000"/>
          </a:bodyPr>
          <a:lstStyle/>
          <a:p>
            <a:r>
              <a:rPr lang="ru-RU" sz="4800" b="1" dirty="0"/>
              <a:t>Анализ сложности  алгоритмов</a:t>
            </a:r>
          </a:p>
        </p:txBody>
      </p:sp>
      <p:sp>
        <p:nvSpPr>
          <p:cNvPr id="4" name="Прямоугольник 3"/>
          <p:cNvSpPr/>
          <p:nvPr/>
        </p:nvSpPr>
        <p:spPr>
          <a:xfrm>
            <a:off x="1055440" y="0"/>
            <a:ext cx="11136560" cy="1241804"/>
          </a:xfrm>
          <a:prstGeom prst="rect">
            <a:avLst/>
          </a:prstGeom>
          <a:solidFill>
            <a:srgbClr val="154E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6" name="Рисунок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05243" y="227720"/>
            <a:ext cx="3024336" cy="768610"/>
          </a:xfrm>
          <a:prstGeom prst="rect">
            <a:avLst/>
          </a:prstGeom>
        </p:spPr>
      </p:pic>
      <p:sp>
        <p:nvSpPr>
          <p:cNvPr id="7" name="Прямоугольник 6"/>
          <p:cNvSpPr/>
          <p:nvPr/>
        </p:nvSpPr>
        <p:spPr>
          <a:xfrm>
            <a:off x="0" y="0"/>
            <a:ext cx="972280" cy="1241804"/>
          </a:xfrm>
          <a:prstGeom prst="rect">
            <a:avLst/>
          </a:prstGeom>
          <a:solidFill>
            <a:srgbClr val="154E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8" name="TextBox 3"/>
          <p:cNvSpPr txBox="1"/>
          <p:nvPr/>
        </p:nvSpPr>
        <p:spPr>
          <a:xfrm>
            <a:off x="9697807" y="6396029"/>
            <a:ext cx="2414379" cy="369332"/>
          </a:xfrm>
          <a:prstGeom prst="rect">
            <a:avLst/>
          </a:prstGeom>
          <a:noFill/>
        </p:spPr>
        <p:txBody>
          <a:bodyPr wrap="none" rtlCol="0">
            <a:spAutoFit/>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ru-RU" dirty="0"/>
              <a:t>©ФПМИ, БГУ, 202</a:t>
            </a:r>
            <a:r>
              <a:rPr lang="en-US" dirty="0"/>
              <a:t>4</a:t>
            </a:r>
            <a:r>
              <a:rPr lang="ru-RU" dirty="0"/>
              <a:t> год</a:t>
            </a:r>
          </a:p>
        </p:txBody>
      </p:sp>
      <p:pic>
        <p:nvPicPr>
          <p:cNvPr id="10" name="Рисунок 9"/>
          <p:cNvPicPr>
            <a:picLocks noChangeAspect="1"/>
          </p:cNvPicPr>
          <p:nvPr/>
        </p:nvPicPr>
        <p:blipFill>
          <a:blip r:embed="rId4" cstate="print"/>
          <a:stretch>
            <a:fillRect/>
          </a:stretch>
        </p:blipFill>
        <p:spPr>
          <a:xfrm>
            <a:off x="7011041" y="2763370"/>
            <a:ext cx="4857750" cy="2981325"/>
          </a:xfrm>
          <a:prstGeom prst="rect">
            <a:avLst/>
          </a:prstGeom>
        </p:spPr>
      </p:pic>
    </p:spTree>
    <p:extLst>
      <p:ext uri="{BB962C8B-B14F-4D97-AF65-F5344CB8AC3E}">
        <p14:creationId xmlns:p14="http://schemas.microsoft.com/office/powerpoint/2010/main" val="42422241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8DA70AE9-D48A-1312-B17A-645EE88ACD04}"/>
              </a:ext>
            </a:extLst>
          </p:cNvPr>
          <p:cNvSpPr txBox="1"/>
          <p:nvPr/>
        </p:nvSpPr>
        <p:spPr>
          <a:xfrm>
            <a:off x="3487536" y="94484"/>
            <a:ext cx="5216941" cy="584775"/>
          </a:xfrm>
          <a:prstGeom prst="rect">
            <a:avLst/>
          </a:prstGeom>
          <a:noFill/>
        </p:spPr>
        <p:txBody>
          <a:bodyPr wrap="none" rtlCol="0">
            <a:spAutoFit/>
          </a:bodyPr>
          <a:lstStyle/>
          <a:p>
            <a:pPr algn="ctr"/>
            <a:r>
              <a:rPr lang="ru-RU" sz="3200" dirty="0"/>
              <a:t>Тактовая частота процессора</a:t>
            </a:r>
            <a:endParaRPr lang="ru-BY" sz="3200" dirty="0"/>
          </a:p>
        </p:txBody>
      </p:sp>
      <p:sp>
        <p:nvSpPr>
          <p:cNvPr id="42" name="TextBox 41">
            <a:extLst>
              <a:ext uri="{FF2B5EF4-FFF2-40B4-BE49-F238E27FC236}">
                <a16:creationId xmlns:a16="http://schemas.microsoft.com/office/drawing/2014/main" id="{0D5EE8A5-B2E9-BF41-625D-3CCE16107E45}"/>
              </a:ext>
            </a:extLst>
          </p:cNvPr>
          <p:cNvSpPr txBox="1"/>
          <p:nvPr/>
        </p:nvSpPr>
        <p:spPr>
          <a:xfrm>
            <a:off x="752419" y="1620280"/>
            <a:ext cx="11303992" cy="461665"/>
          </a:xfrm>
          <a:prstGeom prst="rect">
            <a:avLst/>
          </a:prstGeom>
          <a:noFill/>
        </p:spPr>
        <p:txBody>
          <a:bodyPr wrap="none" rtlCol="0">
            <a:spAutoFit/>
          </a:bodyPr>
          <a:lstStyle/>
          <a:p>
            <a:r>
              <a:rPr lang="ru-RU" sz="2400" b="1" dirty="0"/>
              <a:t>4 ГГц </a:t>
            </a:r>
            <a:r>
              <a:rPr lang="ru-RU" sz="2400" dirty="0"/>
              <a:t>(гигагерца) означает, что вычислительное устройство выполняет  </a:t>
            </a:r>
            <a:r>
              <a:rPr lang="ru-RU" sz="2400" b="1" dirty="0"/>
              <a:t>за 1 секунду   </a:t>
            </a:r>
            <a:endParaRPr lang="ru-BY" sz="2400" b="1" dirty="0"/>
          </a:p>
        </p:txBody>
      </p:sp>
      <p:graphicFrame>
        <p:nvGraphicFramePr>
          <p:cNvPr id="43" name="Объект 42">
            <a:extLst>
              <a:ext uri="{FF2B5EF4-FFF2-40B4-BE49-F238E27FC236}">
                <a16:creationId xmlns:a16="http://schemas.microsoft.com/office/drawing/2014/main" id="{335632A2-C6C0-3020-F849-81CF2983E56B}"/>
              </a:ext>
            </a:extLst>
          </p:cNvPr>
          <p:cNvGraphicFramePr>
            <a:graphicFrameLocks noChangeAspect="1"/>
          </p:cNvGraphicFramePr>
          <p:nvPr>
            <p:extLst>
              <p:ext uri="{D42A27DB-BD31-4B8C-83A1-F6EECF244321}">
                <p14:modId xmlns:p14="http://schemas.microsoft.com/office/powerpoint/2010/main" val="3861410484"/>
              </p:ext>
            </p:extLst>
          </p:nvPr>
        </p:nvGraphicFramePr>
        <p:xfrm>
          <a:off x="3200400" y="2185988"/>
          <a:ext cx="6100763" cy="458787"/>
        </p:xfrm>
        <a:graphic>
          <a:graphicData uri="http://schemas.openxmlformats.org/presentationml/2006/ole">
            <mc:AlternateContent xmlns:mc="http://schemas.openxmlformats.org/markup-compatibility/2006">
              <mc:Choice xmlns:v="urn:schemas-microsoft-com:vml" Requires="v">
                <p:oleObj name="Equation" r:id="rId2" imgW="5562360" imgH="419040" progId="Equation.DSMT4">
                  <p:embed/>
                </p:oleObj>
              </mc:Choice>
              <mc:Fallback>
                <p:oleObj name="Equation" r:id="rId2" imgW="5562360" imgH="419040" progId="Equation.DSMT4">
                  <p:embed/>
                  <p:pic>
                    <p:nvPicPr>
                      <p:cNvPr id="43" name="Объект 42">
                        <a:extLst>
                          <a:ext uri="{FF2B5EF4-FFF2-40B4-BE49-F238E27FC236}">
                            <a16:creationId xmlns:a16="http://schemas.microsoft.com/office/drawing/2014/main" id="{335632A2-C6C0-3020-F849-81CF2983E56B}"/>
                          </a:ext>
                        </a:extLst>
                      </p:cNvPr>
                      <p:cNvPicPr/>
                      <p:nvPr/>
                    </p:nvPicPr>
                    <p:blipFill>
                      <a:blip r:embed="rId3"/>
                      <a:stretch>
                        <a:fillRect/>
                      </a:stretch>
                    </p:blipFill>
                    <p:spPr>
                      <a:xfrm>
                        <a:off x="3200400" y="2185988"/>
                        <a:ext cx="6100763" cy="458787"/>
                      </a:xfrm>
                      <a:prstGeom prst="rect">
                        <a:avLst/>
                      </a:prstGeom>
                    </p:spPr>
                  </p:pic>
                </p:oleObj>
              </mc:Fallback>
            </mc:AlternateContent>
          </a:graphicData>
        </a:graphic>
      </p:graphicFrame>
      <p:cxnSp>
        <p:nvCxnSpPr>
          <p:cNvPr id="45" name="Прямая соединительная линия 44">
            <a:extLst>
              <a:ext uri="{FF2B5EF4-FFF2-40B4-BE49-F238E27FC236}">
                <a16:creationId xmlns:a16="http://schemas.microsoft.com/office/drawing/2014/main" id="{88F36889-D686-D15F-7E83-D5E6EC550331}"/>
              </a:ext>
            </a:extLst>
          </p:cNvPr>
          <p:cNvCxnSpPr>
            <a:cxnSpLocks/>
          </p:cNvCxnSpPr>
          <p:nvPr/>
        </p:nvCxnSpPr>
        <p:spPr>
          <a:xfrm>
            <a:off x="-8467" y="2707592"/>
            <a:ext cx="12192000" cy="0"/>
          </a:xfrm>
          <a:prstGeom prst="line">
            <a:avLst/>
          </a:prstGeom>
        </p:spPr>
        <p:style>
          <a:lnRef idx="1">
            <a:schemeClr val="dk1"/>
          </a:lnRef>
          <a:fillRef idx="0">
            <a:schemeClr val="dk1"/>
          </a:fillRef>
          <a:effectRef idx="0">
            <a:schemeClr val="dk1"/>
          </a:effectRef>
          <a:fontRef idx="minor">
            <a:schemeClr val="tx1"/>
          </a:fontRef>
        </p:style>
      </p:cxnSp>
      <p:graphicFrame>
        <p:nvGraphicFramePr>
          <p:cNvPr id="46" name="Объект 45">
            <a:extLst>
              <a:ext uri="{FF2B5EF4-FFF2-40B4-BE49-F238E27FC236}">
                <a16:creationId xmlns:a16="http://schemas.microsoft.com/office/drawing/2014/main" id="{5CB9D31A-CF57-710B-D16A-448EBC615A08}"/>
              </a:ext>
            </a:extLst>
          </p:cNvPr>
          <p:cNvGraphicFramePr>
            <a:graphicFrameLocks noChangeAspect="1"/>
          </p:cNvGraphicFramePr>
          <p:nvPr/>
        </p:nvGraphicFramePr>
        <p:xfrm>
          <a:off x="854052" y="2959265"/>
          <a:ext cx="4386814" cy="812800"/>
        </p:xfrm>
        <a:graphic>
          <a:graphicData uri="http://schemas.openxmlformats.org/presentationml/2006/ole">
            <mc:AlternateContent xmlns:mc="http://schemas.openxmlformats.org/markup-compatibility/2006">
              <mc:Choice xmlns:v="urn:schemas-microsoft-com:vml" Requires="v">
                <p:oleObj name="Equation" r:id="rId4" imgW="5003640" imgH="812520" progId="Equation.DSMT4">
                  <p:embed/>
                </p:oleObj>
              </mc:Choice>
              <mc:Fallback>
                <p:oleObj name="Equation" r:id="rId4" imgW="5003640" imgH="812520" progId="Equation.DSMT4">
                  <p:embed/>
                  <p:pic>
                    <p:nvPicPr>
                      <p:cNvPr id="46" name="Объект 45">
                        <a:extLst>
                          <a:ext uri="{FF2B5EF4-FFF2-40B4-BE49-F238E27FC236}">
                            <a16:creationId xmlns:a16="http://schemas.microsoft.com/office/drawing/2014/main" id="{5CB9D31A-CF57-710B-D16A-448EBC615A08}"/>
                          </a:ext>
                        </a:extLst>
                      </p:cNvPr>
                      <p:cNvPicPr/>
                      <p:nvPr/>
                    </p:nvPicPr>
                    <p:blipFill>
                      <a:blip r:embed="rId5"/>
                      <a:stretch>
                        <a:fillRect/>
                      </a:stretch>
                    </p:blipFill>
                    <p:spPr>
                      <a:xfrm>
                        <a:off x="854052" y="2959265"/>
                        <a:ext cx="4386814" cy="812800"/>
                      </a:xfrm>
                      <a:prstGeom prst="rect">
                        <a:avLst/>
                      </a:prstGeom>
                    </p:spPr>
                  </p:pic>
                </p:oleObj>
              </mc:Fallback>
            </mc:AlternateContent>
          </a:graphicData>
        </a:graphic>
      </p:graphicFrame>
      <p:sp>
        <p:nvSpPr>
          <p:cNvPr id="47" name="TextBox 46">
            <a:extLst>
              <a:ext uri="{FF2B5EF4-FFF2-40B4-BE49-F238E27FC236}">
                <a16:creationId xmlns:a16="http://schemas.microsoft.com/office/drawing/2014/main" id="{F55523BB-EB16-DB04-997D-1426029E2321}"/>
              </a:ext>
            </a:extLst>
          </p:cNvPr>
          <p:cNvSpPr txBox="1"/>
          <p:nvPr/>
        </p:nvSpPr>
        <p:spPr>
          <a:xfrm>
            <a:off x="752419" y="4649385"/>
            <a:ext cx="9740680" cy="400110"/>
          </a:xfrm>
          <a:prstGeom prst="rect">
            <a:avLst/>
          </a:prstGeom>
          <a:noFill/>
        </p:spPr>
        <p:txBody>
          <a:bodyPr wrap="none" rtlCol="0">
            <a:spAutoFit/>
          </a:bodyPr>
          <a:lstStyle/>
          <a:p>
            <a:r>
              <a:rPr lang="ru-RU" sz="2000" dirty="0"/>
              <a:t>Процессор суммирует два 64-х битных числа за 1 тактовый цикл, т.е.  за </a:t>
            </a:r>
            <a:r>
              <a:rPr lang="en-US" sz="2000" dirty="0"/>
              <a:t>¼ </a:t>
            </a:r>
            <a:r>
              <a:rPr lang="ru-RU" sz="2000" dirty="0"/>
              <a:t>наносекунды.</a:t>
            </a:r>
            <a:endParaRPr lang="ru-BY" sz="2000" dirty="0"/>
          </a:p>
        </p:txBody>
      </p:sp>
      <p:cxnSp>
        <p:nvCxnSpPr>
          <p:cNvPr id="3" name="Прямая соединительная линия 2">
            <a:extLst>
              <a:ext uri="{FF2B5EF4-FFF2-40B4-BE49-F238E27FC236}">
                <a16:creationId xmlns:a16="http://schemas.microsoft.com/office/drawing/2014/main" id="{0C77AC6C-4E4A-8154-E41D-95C5FFE61621}"/>
              </a:ext>
            </a:extLst>
          </p:cNvPr>
          <p:cNvCxnSpPr>
            <a:cxnSpLocks/>
          </p:cNvCxnSpPr>
          <p:nvPr/>
        </p:nvCxnSpPr>
        <p:spPr>
          <a:xfrm>
            <a:off x="-8467" y="4113058"/>
            <a:ext cx="12192000" cy="0"/>
          </a:xfrm>
          <a:prstGeom prst="line">
            <a:avLst/>
          </a:prstGeom>
        </p:spPr>
        <p:style>
          <a:lnRef idx="1">
            <a:schemeClr val="dk1"/>
          </a:lnRef>
          <a:fillRef idx="0">
            <a:schemeClr val="dk1"/>
          </a:fillRef>
          <a:effectRef idx="0">
            <a:schemeClr val="dk1"/>
          </a:effectRef>
          <a:fontRef idx="minor">
            <a:schemeClr val="tx1"/>
          </a:fontRef>
        </p:style>
      </p:cxnSp>
      <p:sp>
        <p:nvSpPr>
          <p:cNvPr id="2" name="TextBox 1">
            <a:extLst>
              <a:ext uri="{FF2B5EF4-FFF2-40B4-BE49-F238E27FC236}">
                <a16:creationId xmlns:a16="http://schemas.microsoft.com/office/drawing/2014/main" id="{1B32BAD7-B276-275A-4195-EDA39F40624E}"/>
              </a:ext>
            </a:extLst>
          </p:cNvPr>
          <p:cNvSpPr txBox="1"/>
          <p:nvPr/>
        </p:nvSpPr>
        <p:spPr>
          <a:xfrm>
            <a:off x="11149528" y="6438498"/>
            <a:ext cx="1034005" cy="246221"/>
          </a:xfrm>
          <a:prstGeom prst="rect">
            <a:avLst/>
          </a:prstGeom>
          <a:noFill/>
        </p:spPr>
        <p:txBody>
          <a:bodyPr wrap="square" lIns="0" tIns="0" rIns="0" bIns="0" rtlCol="0">
            <a:spAutoFit/>
          </a:bodyPr>
          <a:lstStyle/>
          <a:p>
            <a:pPr algn="ctr"/>
            <a:r>
              <a:rPr lang="ru-RU" sz="1600" dirty="0">
                <a:solidFill>
                  <a:srgbClr val="144E9D"/>
                </a:solidFill>
              </a:rPr>
              <a:t>ФПМИ БГУ</a:t>
            </a:r>
          </a:p>
        </p:txBody>
      </p:sp>
      <p:pic>
        <p:nvPicPr>
          <p:cNvPr id="4" name="Рисунок 3" descr="png..png">
            <a:extLst>
              <a:ext uri="{FF2B5EF4-FFF2-40B4-BE49-F238E27FC236}">
                <a16:creationId xmlns:a16="http://schemas.microsoft.com/office/drawing/2014/main" id="{2BC139C3-D7C5-C6CA-A83C-2E2E501DAB8D}"/>
              </a:ext>
            </a:extLst>
          </p:cNvPr>
          <p:cNvPicPr>
            <a:picLocks noChangeAspect="1"/>
          </p:cNvPicPr>
          <p:nvPr/>
        </p:nvPicPr>
        <p:blipFill>
          <a:blip r:embed="rId6" cstate="print"/>
          <a:srcRect r="82957"/>
          <a:stretch>
            <a:fillRect/>
          </a:stretch>
        </p:blipFill>
        <p:spPr>
          <a:xfrm>
            <a:off x="10961316" y="6397572"/>
            <a:ext cx="259107" cy="386512"/>
          </a:xfrm>
          <a:prstGeom prst="rect">
            <a:avLst/>
          </a:prstGeom>
        </p:spPr>
      </p:pic>
    </p:spTree>
    <p:extLst>
      <p:ext uri="{BB962C8B-B14F-4D97-AF65-F5344CB8AC3E}">
        <p14:creationId xmlns:p14="http://schemas.microsoft.com/office/powerpoint/2010/main" val="1599766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1157995" y="6627034"/>
            <a:ext cx="1034005" cy="246221"/>
          </a:xfrm>
          <a:prstGeom prst="rect">
            <a:avLst/>
          </a:prstGeom>
          <a:noFill/>
        </p:spPr>
        <p:txBody>
          <a:bodyPr wrap="square" lIns="0" tIns="0" rIns="0" bIns="0" rtlCol="0">
            <a:spAutoFit/>
          </a:bodyPr>
          <a:lstStyle/>
          <a:p>
            <a:pPr algn="ctr"/>
            <a:r>
              <a:rPr lang="ru-RU" sz="1600" dirty="0">
                <a:solidFill>
                  <a:srgbClr val="144E9D"/>
                </a:solidFill>
              </a:rPr>
              <a:t>ФПМИ БГУ</a:t>
            </a:r>
          </a:p>
        </p:txBody>
      </p:sp>
      <p:pic>
        <p:nvPicPr>
          <p:cNvPr id="6" name="Рисунок 5" descr="png..png"/>
          <p:cNvPicPr>
            <a:picLocks noChangeAspect="1"/>
          </p:cNvPicPr>
          <p:nvPr/>
        </p:nvPicPr>
        <p:blipFill>
          <a:blip r:embed="rId2" cstate="print"/>
          <a:srcRect r="82957"/>
          <a:stretch>
            <a:fillRect/>
          </a:stretch>
        </p:blipFill>
        <p:spPr>
          <a:xfrm>
            <a:off x="10933610" y="6425188"/>
            <a:ext cx="259107" cy="386512"/>
          </a:xfrm>
          <a:prstGeom prst="rect">
            <a:avLst/>
          </a:prstGeom>
        </p:spPr>
      </p:pic>
      <p:sp>
        <p:nvSpPr>
          <p:cNvPr id="10" name="Прямоугольник 9"/>
          <p:cNvSpPr/>
          <p:nvPr/>
        </p:nvSpPr>
        <p:spPr>
          <a:xfrm>
            <a:off x="531330" y="80332"/>
            <a:ext cx="11291703" cy="1122871"/>
          </a:xfrm>
          <a:prstGeom prst="rect">
            <a:avLst/>
          </a:prstGeom>
        </p:spPr>
        <p:txBody>
          <a:bodyPr wrap="square" lIns="91440" tIns="45720" rIns="91440" bIns="45720" anchor="t">
            <a:spAutoFit/>
          </a:bodyPr>
          <a:lstStyle/>
          <a:p>
            <a:pPr>
              <a:lnSpc>
                <a:spcPct val="107000"/>
              </a:lnSpc>
              <a:spcAft>
                <a:spcPts val="800"/>
              </a:spcAft>
            </a:pPr>
            <a:r>
              <a:rPr lang="ru-RU" sz="3200" b="1" dirty="0">
                <a:ea typeface="Calibri" panose="020F0502020204030204" pitchFamily="34" charset="0"/>
                <a:cs typeface="Times New Roman"/>
              </a:rPr>
              <a:t>Реальному ЦП требуется разное количество времени для выполнения различных операций.</a:t>
            </a:r>
          </a:p>
        </p:txBody>
      </p:sp>
      <p:sp>
        <p:nvSpPr>
          <p:cNvPr id="14" name="Прямоугольник 13"/>
          <p:cNvSpPr/>
          <p:nvPr/>
        </p:nvSpPr>
        <p:spPr>
          <a:xfrm>
            <a:off x="751423" y="1418172"/>
            <a:ext cx="11071609" cy="4942122"/>
          </a:xfrm>
          <a:prstGeom prst="rect">
            <a:avLst/>
          </a:prstGeom>
        </p:spPr>
        <p:txBody>
          <a:bodyPr wrap="square" lIns="91440" tIns="45720" rIns="91440" bIns="45720" anchor="t">
            <a:spAutoFit/>
          </a:bodyPr>
          <a:lstStyle/>
          <a:p>
            <a:pPr lvl="1">
              <a:lnSpc>
                <a:spcPct val="107000"/>
              </a:lnSpc>
              <a:spcAft>
                <a:spcPts val="800"/>
              </a:spcAft>
            </a:pPr>
            <a:r>
              <a:rPr lang="ru-RU" sz="3200" dirty="0">
                <a:ea typeface="Calibri" panose="020F0502020204030204" pitchFamily="34" charset="0"/>
                <a:cs typeface="Times New Roman"/>
              </a:rPr>
              <a:t>Например, время выполнения операций на </a:t>
            </a:r>
            <a:r>
              <a:rPr lang="ru-RU" sz="3200" dirty="0"/>
              <a:t>процессоре Intel Core десятого поколения (Ice </a:t>
            </a:r>
            <a:r>
              <a:rPr lang="ru-RU" sz="3200" dirty="0" err="1"/>
              <a:t>Lake</a:t>
            </a:r>
            <a:r>
              <a:rPr lang="ru-RU" sz="3200" dirty="0"/>
              <a:t>)</a:t>
            </a:r>
            <a:r>
              <a:rPr lang="ru-RU" sz="3200" dirty="0">
                <a:ea typeface="Calibri" panose="020F0502020204030204" pitchFamily="34" charset="0"/>
                <a:cs typeface="Times New Roman"/>
              </a:rPr>
              <a:t>:​</a:t>
            </a:r>
          </a:p>
          <a:p>
            <a:pPr lvl="2">
              <a:spcAft>
                <a:spcPts val="800"/>
              </a:spcAft>
            </a:pPr>
            <a:r>
              <a:rPr lang="en-US" sz="3200" dirty="0">
                <a:ea typeface="Calibri" panose="020F0502020204030204" pitchFamily="34" charset="0"/>
                <a:cs typeface="Times New Roman"/>
              </a:rPr>
              <a:t>add, sub, and, or, </a:t>
            </a:r>
            <a:r>
              <a:rPr lang="en-US" sz="3200" dirty="0" err="1">
                <a:ea typeface="Calibri" panose="020F0502020204030204" pitchFamily="34" charset="0"/>
                <a:cs typeface="Times New Roman"/>
              </a:rPr>
              <a:t>xor</a:t>
            </a:r>
            <a:r>
              <a:rPr lang="en-US" sz="3200" dirty="0">
                <a:ea typeface="Calibri" panose="020F0502020204030204" pitchFamily="34" charset="0"/>
                <a:cs typeface="Times New Roman"/>
              </a:rPr>
              <a:t>, </a:t>
            </a:r>
            <a:r>
              <a:rPr lang="en-US" sz="3200" dirty="0" err="1">
                <a:ea typeface="Calibri" panose="020F0502020204030204" pitchFamily="34" charset="0"/>
                <a:cs typeface="Times New Roman"/>
              </a:rPr>
              <a:t>shl</a:t>
            </a:r>
            <a:r>
              <a:rPr lang="en-US" sz="3200" dirty="0">
                <a:ea typeface="Calibri" panose="020F0502020204030204" pitchFamily="34" charset="0"/>
                <a:cs typeface="Times New Roman"/>
              </a:rPr>
              <a:t>, </a:t>
            </a:r>
            <a:r>
              <a:rPr lang="en-US" sz="3200" dirty="0" err="1">
                <a:ea typeface="Calibri" panose="020F0502020204030204" pitchFamily="34" charset="0"/>
                <a:cs typeface="Times New Roman"/>
              </a:rPr>
              <a:t>shr</a:t>
            </a:r>
            <a:r>
              <a:rPr lang="en-US" sz="3200" dirty="0">
                <a:ea typeface="Calibri" panose="020F0502020204030204" pitchFamily="34" charset="0"/>
                <a:cs typeface="Times New Roman"/>
              </a:rPr>
              <a:t>…: </a:t>
            </a:r>
            <a:r>
              <a:rPr lang="en-US" sz="3200" b="1" dirty="0">
                <a:ea typeface="Calibri" panose="020F0502020204030204" pitchFamily="34" charset="0"/>
                <a:cs typeface="Times New Roman"/>
              </a:rPr>
              <a:t>1 </a:t>
            </a:r>
            <a:r>
              <a:rPr lang="ru-RU" sz="3200" b="1" dirty="0">
                <a:ea typeface="Calibri" panose="020F0502020204030204" pitchFamily="34" charset="0"/>
                <a:cs typeface="Times New Roman"/>
              </a:rPr>
              <a:t>такт</a:t>
            </a:r>
          </a:p>
          <a:p>
            <a:pPr lvl="2">
              <a:spcAft>
                <a:spcPts val="800"/>
              </a:spcAft>
            </a:pPr>
            <a:r>
              <a:rPr lang="ru-RU" sz="3200" dirty="0" err="1">
                <a:ea typeface="Calibri" panose="020F0502020204030204" pitchFamily="34" charset="0"/>
                <a:cs typeface="Times New Roman"/>
              </a:rPr>
              <a:t>mul</a:t>
            </a:r>
            <a:r>
              <a:rPr lang="ru-RU" sz="3200" dirty="0">
                <a:ea typeface="Calibri" panose="020F0502020204030204" pitchFamily="34" charset="0"/>
                <a:cs typeface="Times New Roman"/>
              </a:rPr>
              <a:t>, </a:t>
            </a:r>
            <a:r>
              <a:rPr lang="ru-RU" sz="3200" dirty="0" err="1">
                <a:ea typeface="Calibri" panose="020F0502020204030204" pitchFamily="34" charset="0"/>
                <a:cs typeface="Times New Roman"/>
              </a:rPr>
              <a:t>imul</a:t>
            </a:r>
            <a:r>
              <a:rPr lang="ru-RU" sz="3200" dirty="0">
                <a:ea typeface="Calibri" panose="020F0502020204030204" pitchFamily="34" charset="0"/>
                <a:cs typeface="Times New Roman"/>
              </a:rPr>
              <a:t>:                                       </a:t>
            </a:r>
            <a:r>
              <a:rPr lang="ru-RU" sz="3200" b="1" dirty="0">
                <a:ea typeface="Calibri" panose="020F0502020204030204" pitchFamily="34" charset="0"/>
                <a:cs typeface="Times New Roman"/>
              </a:rPr>
              <a:t>3 – 4 такта</a:t>
            </a:r>
          </a:p>
          <a:p>
            <a:pPr lvl="2">
              <a:spcAft>
                <a:spcPts val="800"/>
              </a:spcAft>
            </a:pPr>
            <a:r>
              <a:rPr lang="ru-RU" sz="3200" dirty="0" err="1">
                <a:ea typeface="Calibri" panose="020F0502020204030204" pitchFamily="34" charset="0"/>
                <a:cs typeface="Times New Roman"/>
              </a:rPr>
              <a:t>div</a:t>
            </a:r>
            <a:r>
              <a:rPr lang="ru-RU" sz="3200" dirty="0">
                <a:ea typeface="Calibri" panose="020F0502020204030204" pitchFamily="34" charset="0"/>
                <a:cs typeface="Times New Roman"/>
              </a:rPr>
              <a:t>, </a:t>
            </a:r>
            <a:r>
              <a:rPr lang="ru-RU" sz="3200" dirty="0" err="1">
                <a:ea typeface="Calibri" panose="020F0502020204030204" pitchFamily="34" charset="0"/>
                <a:cs typeface="Times New Roman"/>
              </a:rPr>
              <a:t>idiv</a:t>
            </a:r>
            <a:r>
              <a:rPr lang="ru-RU" sz="3200" dirty="0">
                <a:ea typeface="Calibri" panose="020F0502020204030204" pitchFamily="34" charset="0"/>
                <a:cs typeface="Times New Roman"/>
              </a:rPr>
              <a:t> (32-битный делитель): </a:t>
            </a:r>
            <a:r>
              <a:rPr lang="ru-RU" sz="3200" b="1" dirty="0">
                <a:ea typeface="Calibri" panose="020F0502020204030204" pitchFamily="34" charset="0"/>
                <a:cs typeface="Times New Roman"/>
              </a:rPr>
              <a:t>12 тактов</a:t>
            </a:r>
          </a:p>
          <a:p>
            <a:pPr lvl="2">
              <a:spcAft>
                <a:spcPts val="800"/>
              </a:spcAft>
            </a:pPr>
            <a:r>
              <a:rPr lang="ru-RU" sz="3200" dirty="0" err="1">
                <a:ea typeface="Calibri" panose="020F0502020204030204" pitchFamily="34" charset="0"/>
                <a:cs typeface="Times New Roman"/>
              </a:rPr>
              <a:t>div</a:t>
            </a:r>
            <a:r>
              <a:rPr lang="ru-RU" sz="3200" dirty="0">
                <a:ea typeface="Calibri" panose="020F0502020204030204" pitchFamily="34" charset="0"/>
                <a:cs typeface="Times New Roman"/>
              </a:rPr>
              <a:t>, </a:t>
            </a:r>
            <a:r>
              <a:rPr lang="ru-RU" sz="3200" dirty="0" err="1">
                <a:ea typeface="Calibri" panose="020F0502020204030204" pitchFamily="34" charset="0"/>
                <a:cs typeface="Times New Roman"/>
              </a:rPr>
              <a:t>idiv</a:t>
            </a:r>
            <a:r>
              <a:rPr lang="ru-RU" sz="3200" dirty="0">
                <a:ea typeface="Calibri" panose="020F0502020204030204" pitchFamily="34" charset="0"/>
                <a:cs typeface="Times New Roman"/>
              </a:rPr>
              <a:t> (64-битный делитель): </a:t>
            </a:r>
            <a:r>
              <a:rPr lang="ru-RU" sz="3200" b="1" dirty="0">
                <a:ea typeface="Calibri" panose="020F0502020204030204" pitchFamily="34" charset="0"/>
                <a:cs typeface="Times New Roman"/>
              </a:rPr>
              <a:t>15 тактов</a:t>
            </a:r>
          </a:p>
          <a:p>
            <a:pPr lvl="2">
              <a:spcAft>
                <a:spcPts val="800"/>
              </a:spcAft>
            </a:pPr>
            <a:endParaRPr lang="ru-RU" sz="3200" dirty="0">
              <a:ea typeface="Calibri" panose="020F0502020204030204" pitchFamily="34" charset="0"/>
              <a:cs typeface="Times New Roman"/>
            </a:endParaRPr>
          </a:p>
          <a:p>
            <a:pPr marL="0" lvl="2">
              <a:spcAft>
                <a:spcPts val="800"/>
              </a:spcAft>
            </a:pPr>
            <a:endParaRPr lang="ru-RU" sz="2000" dirty="0">
              <a:ea typeface="+mn-lt"/>
              <a:cs typeface="+mn-lt"/>
            </a:endParaRPr>
          </a:p>
          <a:p>
            <a:pPr marL="0" lvl="2">
              <a:spcAft>
                <a:spcPts val="800"/>
              </a:spcAft>
            </a:pPr>
            <a:r>
              <a:rPr lang="ru-RU" sz="2000" dirty="0">
                <a:ea typeface="+mn-lt"/>
                <a:cs typeface="+mn-lt"/>
              </a:rPr>
              <a:t>Подробнее о времени выполнения операций: </a:t>
            </a:r>
            <a:r>
              <a:rPr lang="ru-RU" sz="2000" dirty="0">
                <a:cs typeface="Calibri"/>
                <a:hlinkClick r:id="rId3"/>
              </a:rPr>
              <a:t>https://www.agner.org/optimize/instruction_tables.pdf</a:t>
            </a:r>
          </a:p>
        </p:txBody>
      </p:sp>
    </p:spTree>
    <p:extLst>
      <p:ext uri="{BB962C8B-B14F-4D97-AF65-F5344CB8AC3E}">
        <p14:creationId xmlns:p14="http://schemas.microsoft.com/office/powerpoint/2010/main" val="30621047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1157995" y="6627034"/>
            <a:ext cx="1034005" cy="246221"/>
          </a:xfrm>
          <a:prstGeom prst="rect">
            <a:avLst/>
          </a:prstGeom>
          <a:noFill/>
        </p:spPr>
        <p:txBody>
          <a:bodyPr wrap="square" lIns="0" tIns="0" rIns="0" bIns="0" rtlCol="0">
            <a:spAutoFit/>
          </a:bodyPr>
          <a:lstStyle/>
          <a:p>
            <a:pPr algn="ctr"/>
            <a:r>
              <a:rPr lang="ru-RU" sz="1600" dirty="0">
                <a:solidFill>
                  <a:srgbClr val="144E9D"/>
                </a:solidFill>
              </a:rPr>
              <a:t>ФПМИ БГУ</a:t>
            </a:r>
          </a:p>
        </p:txBody>
      </p:sp>
      <p:pic>
        <p:nvPicPr>
          <p:cNvPr id="6" name="Рисунок 5" descr="png..png"/>
          <p:cNvPicPr>
            <a:picLocks noChangeAspect="1"/>
          </p:cNvPicPr>
          <p:nvPr/>
        </p:nvPicPr>
        <p:blipFill>
          <a:blip r:embed="rId2" cstate="print"/>
          <a:srcRect r="82957"/>
          <a:stretch>
            <a:fillRect/>
          </a:stretch>
        </p:blipFill>
        <p:spPr>
          <a:xfrm>
            <a:off x="10933610" y="6425188"/>
            <a:ext cx="259107" cy="386512"/>
          </a:xfrm>
          <a:prstGeom prst="rect">
            <a:avLst/>
          </a:prstGeom>
        </p:spPr>
      </p:pic>
      <p:sp>
        <p:nvSpPr>
          <p:cNvPr id="9" name="Прямоугольник 8"/>
          <p:cNvSpPr/>
          <p:nvPr/>
        </p:nvSpPr>
        <p:spPr>
          <a:xfrm>
            <a:off x="211734" y="604699"/>
            <a:ext cx="11655842" cy="1077218"/>
          </a:xfrm>
          <a:prstGeom prst="rect">
            <a:avLst/>
          </a:prstGeom>
        </p:spPr>
        <p:txBody>
          <a:bodyPr wrap="square">
            <a:spAutoFit/>
          </a:bodyPr>
          <a:lstStyle/>
          <a:p>
            <a:r>
              <a:rPr lang="ru-RU" sz="3200" dirty="0">
                <a:solidFill>
                  <a:srgbClr val="000000"/>
                </a:solidFill>
              </a:rPr>
              <a:t>Программы, написанные на языках высокого уровня, нужно переводить в машинный код. Это можно делать по-разному.</a:t>
            </a:r>
            <a:endParaRPr lang="ru-RU" sz="3200" dirty="0"/>
          </a:p>
        </p:txBody>
      </p:sp>
      <p:sp>
        <p:nvSpPr>
          <p:cNvPr id="11" name="Прямоугольник 10"/>
          <p:cNvSpPr/>
          <p:nvPr/>
        </p:nvSpPr>
        <p:spPr>
          <a:xfrm>
            <a:off x="183771" y="2316690"/>
            <a:ext cx="11446209" cy="3435812"/>
          </a:xfrm>
          <a:prstGeom prst="rect">
            <a:avLst/>
          </a:prstGeom>
        </p:spPr>
        <p:txBody>
          <a:bodyPr wrap="square" lIns="91440" tIns="45720" rIns="91440" bIns="45720" anchor="t">
            <a:spAutoFit/>
          </a:bodyPr>
          <a:lstStyle/>
          <a:p>
            <a:pPr lvl="2">
              <a:lnSpc>
                <a:spcPct val="107000"/>
              </a:lnSpc>
              <a:spcAft>
                <a:spcPts val="800"/>
              </a:spcAft>
            </a:pPr>
            <a:r>
              <a:rPr lang="ru-RU" sz="3200" b="1" dirty="0">
                <a:ea typeface="Calibri" panose="020F0502020204030204" pitchFamily="34" charset="0"/>
                <a:cs typeface="Times New Roman"/>
              </a:rPr>
              <a:t>C++  </a:t>
            </a:r>
            <a:r>
              <a:rPr lang="ru-RU" sz="3200" dirty="0">
                <a:ea typeface="Calibri" panose="020F0502020204030204" pitchFamily="34" charset="0"/>
                <a:cs typeface="Times New Roman"/>
              </a:rPr>
              <a:t>уже на этапе компиляции переводит инструкции программы в хорошо оптимизированный машинный код.</a:t>
            </a:r>
          </a:p>
          <a:p>
            <a:pPr lvl="2">
              <a:lnSpc>
                <a:spcPct val="107000"/>
              </a:lnSpc>
              <a:spcAft>
                <a:spcPts val="800"/>
              </a:spcAft>
            </a:pPr>
            <a:endParaRPr lang="ru-RU" sz="3200" dirty="0">
              <a:ea typeface="Calibri" panose="020F0502020204030204" pitchFamily="34" charset="0"/>
              <a:cs typeface="Times New Roman"/>
            </a:endParaRPr>
          </a:p>
          <a:p>
            <a:pPr lvl="2">
              <a:lnSpc>
                <a:spcPct val="107000"/>
              </a:lnSpc>
              <a:spcAft>
                <a:spcPts val="800"/>
              </a:spcAft>
            </a:pPr>
            <a:r>
              <a:rPr lang="ru-RU" sz="3200" dirty="0">
                <a:ea typeface="Calibri" panose="020F0502020204030204" pitchFamily="34" charset="0"/>
                <a:cs typeface="Times New Roman"/>
              </a:rPr>
              <a:t> </a:t>
            </a:r>
            <a:r>
              <a:rPr lang="ru-RU" sz="3200" b="1" dirty="0">
                <a:ea typeface="Calibri" panose="020F0502020204030204" pitchFamily="34" charset="0"/>
                <a:cs typeface="Times New Roman"/>
              </a:rPr>
              <a:t>Python</a:t>
            </a:r>
            <a:r>
              <a:rPr lang="ru-RU" sz="3200" dirty="0">
                <a:ea typeface="Calibri" panose="020F0502020204030204" pitchFamily="34" charset="0"/>
                <a:cs typeface="Times New Roman"/>
              </a:rPr>
              <a:t> выполняет преобразования в машинный код на этапе выполнения со значительными накладными расходами.</a:t>
            </a:r>
          </a:p>
        </p:txBody>
      </p:sp>
    </p:spTree>
    <p:extLst>
      <p:ext uri="{BB962C8B-B14F-4D97-AF65-F5344CB8AC3E}">
        <p14:creationId xmlns:p14="http://schemas.microsoft.com/office/powerpoint/2010/main" val="3837327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Прямоугольник 8"/>
          <p:cNvSpPr/>
          <p:nvPr/>
        </p:nvSpPr>
        <p:spPr>
          <a:xfrm>
            <a:off x="187245" y="506746"/>
            <a:ext cx="11817509" cy="1815882"/>
          </a:xfrm>
          <a:prstGeom prst="rect">
            <a:avLst/>
          </a:prstGeom>
        </p:spPr>
        <p:txBody>
          <a:bodyPr wrap="square" lIns="91440" tIns="45720" rIns="91440" bIns="45720" anchor="t">
            <a:spAutoFit/>
          </a:bodyPr>
          <a:lstStyle/>
          <a:p>
            <a:pPr algn="just"/>
            <a:r>
              <a:rPr lang="ru-RU" sz="2400" dirty="0">
                <a:solidFill>
                  <a:srgbClr val="000000"/>
                </a:solidFill>
              </a:rPr>
              <a:t>Даже имея готовый ассемблерный код реализации алгоритма, не представляется возможным узнать, какое время потребуется для его выполнения. </a:t>
            </a:r>
          </a:p>
          <a:p>
            <a:pPr algn="just"/>
            <a:r>
              <a:rPr lang="ru-RU" sz="2400" dirty="0">
                <a:solidFill>
                  <a:srgbClr val="000000"/>
                </a:solidFill>
              </a:rPr>
              <a:t>Для этого необходимо было бы учесть, в частности,</a:t>
            </a:r>
            <a:endParaRPr lang="ru-RU" sz="2400" dirty="0">
              <a:solidFill>
                <a:srgbClr val="000000"/>
              </a:solidFill>
              <a:cs typeface="Calibri Light"/>
            </a:endParaRPr>
          </a:p>
          <a:p>
            <a:endParaRPr lang="ru-RU" sz="2000" dirty="0">
              <a:latin typeface="Calibri Light"/>
              <a:cs typeface="Calibri Light"/>
            </a:endParaRPr>
          </a:p>
          <a:p>
            <a:pPr marL="342900" indent="-342900">
              <a:buFont typeface="Arial"/>
              <a:buChar char="•"/>
            </a:pPr>
            <a:endParaRPr lang="ru-RU" sz="2000" dirty="0">
              <a:latin typeface="Calibri Light"/>
              <a:cs typeface="Calibri Light"/>
            </a:endParaRPr>
          </a:p>
        </p:txBody>
      </p:sp>
      <p:sp>
        <p:nvSpPr>
          <p:cNvPr id="4" name="TextBox 3">
            <a:extLst>
              <a:ext uri="{FF2B5EF4-FFF2-40B4-BE49-F238E27FC236}">
                <a16:creationId xmlns:a16="http://schemas.microsoft.com/office/drawing/2014/main" id="{04F93FBE-9662-5858-D5A3-529655F3735C}"/>
              </a:ext>
            </a:extLst>
          </p:cNvPr>
          <p:cNvSpPr txBox="1"/>
          <p:nvPr/>
        </p:nvSpPr>
        <p:spPr>
          <a:xfrm>
            <a:off x="193976" y="3075057"/>
            <a:ext cx="11817509" cy="1938992"/>
          </a:xfrm>
          <a:prstGeom prst="rect">
            <a:avLst/>
          </a:prstGeom>
          <a:noFill/>
        </p:spPr>
        <p:txBody>
          <a:bodyPr wrap="square">
            <a:spAutoFit/>
          </a:bodyPr>
          <a:lstStyle/>
          <a:p>
            <a:r>
              <a:rPr lang="ru-RU" sz="2400" b="1" dirty="0">
                <a:cs typeface="Calibri Light"/>
              </a:rPr>
              <a:t>1. Кэширование данных</a:t>
            </a:r>
            <a:endParaRPr lang="ru-RU" sz="2400" dirty="0">
              <a:cs typeface="Calibri Light"/>
            </a:endParaRPr>
          </a:p>
          <a:p>
            <a:pPr lvl="1"/>
            <a:r>
              <a:rPr lang="ru-RU" sz="2400" dirty="0">
                <a:cs typeface="Calibri Light"/>
              </a:rPr>
              <a:t>Процессоры имеют многоуровневую систему кэшей (L1, L2, L3), постоянно сохраняющую те или иные ячейки для более быстрого доступа. В зависимости от того, </a:t>
            </a:r>
            <a:r>
              <a:rPr lang="ru-RU" sz="2400" dirty="0" err="1">
                <a:cs typeface="Calibri Light"/>
              </a:rPr>
              <a:t>закэшировал</a:t>
            </a:r>
            <a:r>
              <a:rPr lang="ru-RU" sz="2400" dirty="0">
                <a:cs typeface="Calibri Light"/>
              </a:rPr>
              <a:t> ли процессор нужную ячейку, время доступа к данным может отличаться в десятки раз.</a:t>
            </a:r>
          </a:p>
        </p:txBody>
      </p:sp>
      <p:sp>
        <p:nvSpPr>
          <p:cNvPr id="5" name="TextBox 4">
            <a:extLst>
              <a:ext uri="{FF2B5EF4-FFF2-40B4-BE49-F238E27FC236}">
                <a16:creationId xmlns:a16="http://schemas.microsoft.com/office/drawing/2014/main" id="{E84423B3-FF85-6186-265D-D6FEF6E44294}"/>
              </a:ext>
            </a:extLst>
          </p:cNvPr>
          <p:cNvSpPr txBox="1"/>
          <p:nvPr/>
        </p:nvSpPr>
        <p:spPr>
          <a:xfrm>
            <a:off x="11157995" y="6512414"/>
            <a:ext cx="1034005" cy="246221"/>
          </a:xfrm>
          <a:prstGeom prst="rect">
            <a:avLst/>
          </a:prstGeom>
          <a:noFill/>
        </p:spPr>
        <p:txBody>
          <a:bodyPr wrap="square" lIns="0" tIns="0" rIns="0" bIns="0" rtlCol="0">
            <a:spAutoFit/>
          </a:bodyPr>
          <a:lstStyle/>
          <a:p>
            <a:pPr algn="ctr"/>
            <a:r>
              <a:rPr lang="ru-RU" sz="1600" dirty="0">
                <a:solidFill>
                  <a:srgbClr val="144E9D"/>
                </a:solidFill>
              </a:rPr>
              <a:t>ФПМИ БГУ</a:t>
            </a:r>
          </a:p>
        </p:txBody>
      </p:sp>
      <p:pic>
        <p:nvPicPr>
          <p:cNvPr id="6" name="Рисунок 5" descr="png..png">
            <a:extLst>
              <a:ext uri="{FF2B5EF4-FFF2-40B4-BE49-F238E27FC236}">
                <a16:creationId xmlns:a16="http://schemas.microsoft.com/office/drawing/2014/main" id="{F0AD59DC-255C-FD43-42E5-D421B28B041E}"/>
              </a:ext>
            </a:extLst>
          </p:cNvPr>
          <p:cNvPicPr>
            <a:picLocks noChangeAspect="1"/>
          </p:cNvPicPr>
          <p:nvPr/>
        </p:nvPicPr>
        <p:blipFill>
          <a:blip r:embed="rId2" cstate="print"/>
          <a:srcRect r="82957"/>
          <a:stretch>
            <a:fillRect/>
          </a:stretch>
        </p:blipFill>
        <p:spPr>
          <a:xfrm>
            <a:off x="10969783" y="6471488"/>
            <a:ext cx="259107" cy="386512"/>
          </a:xfrm>
          <a:prstGeom prst="rect">
            <a:avLst/>
          </a:prstGeom>
        </p:spPr>
      </p:pic>
    </p:spTree>
    <p:extLst>
      <p:ext uri="{BB962C8B-B14F-4D97-AF65-F5344CB8AC3E}">
        <p14:creationId xmlns:p14="http://schemas.microsoft.com/office/powerpoint/2010/main" val="33113026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AutoShape 8">
            <a:extLst>
              <a:ext uri="{FF2B5EF4-FFF2-40B4-BE49-F238E27FC236}">
                <a16:creationId xmlns:a16="http://schemas.microsoft.com/office/drawing/2014/main" id="{CDFB0B48-FA0B-884D-EA69-49A693FD1DD7}"/>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BY"/>
          </a:p>
        </p:txBody>
      </p:sp>
      <p:pic>
        <p:nvPicPr>
          <p:cNvPr id="9" name="Рисунок 8">
            <a:extLst>
              <a:ext uri="{FF2B5EF4-FFF2-40B4-BE49-F238E27FC236}">
                <a16:creationId xmlns:a16="http://schemas.microsoft.com/office/drawing/2014/main" id="{8DD2035D-3822-167A-CE85-A1773396378A}"/>
              </a:ext>
            </a:extLst>
          </p:cNvPr>
          <p:cNvPicPr>
            <a:picLocks noChangeAspect="1"/>
          </p:cNvPicPr>
          <p:nvPr/>
        </p:nvPicPr>
        <p:blipFill>
          <a:blip r:embed="rId2"/>
          <a:stretch>
            <a:fillRect/>
          </a:stretch>
        </p:blipFill>
        <p:spPr>
          <a:xfrm>
            <a:off x="1273652" y="2135070"/>
            <a:ext cx="9503312" cy="3197460"/>
          </a:xfrm>
          <a:prstGeom prst="rect">
            <a:avLst/>
          </a:prstGeom>
        </p:spPr>
      </p:pic>
      <p:sp>
        <p:nvSpPr>
          <p:cNvPr id="13" name="TextBox 12">
            <a:extLst>
              <a:ext uri="{FF2B5EF4-FFF2-40B4-BE49-F238E27FC236}">
                <a16:creationId xmlns:a16="http://schemas.microsoft.com/office/drawing/2014/main" id="{8DA70AE9-D48A-1312-B17A-645EE88ACD04}"/>
              </a:ext>
            </a:extLst>
          </p:cNvPr>
          <p:cNvSpPr txBox="1"/>
          <p:nvPr/>
        </p:nvSpPr>
        <p:spPr>
          <a:xfrm>
            <a:off x="3658185" y="94484"/>
            <a:ext cx="4875630" cy="461665"/>
          </a:xfrm>
          <a:prstGeom prst="rect">
            <a:avLst/>
          </a:prstGeom>
          <a:noFill/>
        </p:spPr>
        <p:txBody>
          <a:bodyPr wrap="none" rtlCol="0">
            <a:spAutoFit/>
          </a:bodyPr>
          <a:lstStyle/>
          <a:p>
            <a:pPr algn="ctr"/>
            <a:r>
              <a:rPr lang="ru-RU" sz="2400" dirty="0"/>
              <a:t>Уровни (</a:t>
            </a:r>
            <a:r>
              <a:rPr lang="en-US" sz="2400" b="1" dirty="0"/>
              <a:t>L</a:t>
            </a:r>
            <a:r>
              <a:rPr lang="en-US" sz="2400" dirty="0"/>
              <a:t>ayers) </a:t>
            </a:r>
            <a:r>
              <a:rPr lang="ru-RU" sz="2400" dirty="0"/>
              <a:t>памяти компьютера</a:t>
            </a:r>
            <a:endParaRPr lang="ru-BY" sz="2400" dirty="0"/>
          </a:p>
        </p:txBody>
      </p:sp>
      <p:sp>
        <p:nvSpPr>
          <p:cNvPr id="16" name="TextBox 15">
            <a:extLst>
              <a:ext uri="{FF2B5EF4-FFF2-40B4-BE49-F238E27FC236}">
                <a16:creationId xmlns:a16="http://schemas.microsoft.com/office/drawing/2014/main" id="{54F5CA1E-C080-6C96-17C3-9158CB23188A}"/>
              </a:ext>
            </a:extLst>
          </p:cNvPr>
          <p:cNvSpPr txBox="1"/>
          <p:nvPr/>
        </p:nvSpPr>
        <p:spPr>
          <a:xfrm>
            <a:off x="6741268" y="954629"/>
            <a:ext cx="5105317" cy="923330"/>
          </a:xfrm>
          <a:prstGeom prst="rect">
            <a:avLst/>
          </a:prstGeom>
          <a:noFill/>
        </p:spPr>
        <p:txBody>
          <a:bodyPr wrap="square">
            <a:spAutoFit/>
          </a:bodyPr>
          <a:lstStyle/>
          <a:p>
            <a:r>
              <a:rPr lang="ru-RU" dirty="0"/>
              <a:t>оперативная память </a:t>
            </a:r>
            <a:r>
              <a:rPr lang="en-US" dirty="0"/>
              <a:t>(</a:t>
            </a:r>
            <a:r>
              <a:rPr lang="ru-RU" dirty="0"/>
              <a:t>энергозависимая) </a:t>
            </a:r>
            <a:endParaRPr lang="en-US" dirty="0"/>
          </a:p>
          <a:p>
            <a:r>
              <a:rPr lang="en-US" b="1" dirty="0">
                <a:solidFill>
                  <a:srgbClr val="202122"/>
                </a:solidFill>
                <a:effectLst/>
              </a:rPr>
              <a:t>D</a:t>
            </a:r>
            <a:r>
              <a:rPr lang="en-US" b="0" dirty="0">
                <a:solidFill>
                  <a:srgbClr val="202122"/>
                </a:solidFill>
                <a:effectLst/>
              </a:rPr>
              <a:t>ynamic </a:t>
            </a:r>
            <a:r>
              <a:rPr lang="en-US" b="1" dirty="0">
                <a:solidFill>
                  <a:srgbClr val="202122"/>
                </a:solidFill>
              </a:rPr>
              <a:t>R</a:t>
            </a:r>
            <a:r>
              <a:rPr lang="en-US" b="0" dirty="0">
                <a:solidFill>
                  <a:srgbClr val="202122"/>
                </a:solidFill>
                <a:effectLst/>
              </a:rPr>
              <a:t>andom </a:t>
            </a:r>
            <a:r>
              <a:rPr lang="en-US" b="1" dirty="0">
                <a:solidFill>
                  <a:srgbClr val="202122"/>
                </a:solidFill>
                <a:effectLst/>
              </a:rPr>
              <a:t>A</a:t>
            </a:r>
            <a:r>
              <a:rPr lang="en-US" b="0" dirty="0">
                <a:solidFill>
                  <a:srgbClr val="202122"/>
                </a:solidFill>
                <a:effectLst/>
              </a:rPr>
              <a:t>ccess </a:t>
            </a:r>
            <a:r>
              <a:rPr lang="en-US" b="1" dirty="0">
                <a:solidFill>
                  <a:srgbClr val="202122"/>
                </a:solidFill>
                <a:effectLst/>
              </a:rPr>
              <a:t>M</a:t>
            </a:r>
            <a:r>
              <a:rPr lang="en-US" b="0" dirty="0">
                <a:solidFill>
                  <a:srgbClr val="202122"/>
                </a:solidFill>
                <a:effectLst/>
              </a:rPr>
              <a:t>emory</a:t>
            </a:r>
            <a:endParaRPr lang="ru-RU" b="0" dirty="0">
              <a:solidFill>
                <a:srgbClr val="202122"/>
              </a:solidFill>
              <a:effectLst/>
            </a:endParaRPr>
          </a:p>
          <a:p>
            <a:r>
              <a:rPr lang="en-US" b="0" dirty="0">
                <a:solidFill>
                  <a:srgbClr val="202122"/>
                </a:solidFill>
                <a:effectLst/>
              </a:rPr>
              <a:t>(</a:t>
            </a:r>
            <a:r>
              <a:rPr lang="ru-RU" b="0" dirty="0">
                <a:solidFill>
                  <a:srgbClr val="202122"/>
                </a:solidFill>
                <a:effectLst/>
              </a:rPr>
              <a:t>микроскопические </a:t>
            </a:r>
            <a:r>
              <a:rPr lang="ru-RU" dirty="0" err="1"/>
              <a:t>кондерсаторы</a:t>
            </a:r>
            <a:r>
              <a:rPr lang="en-US" dirty="0"/>
              <a:t>)</a:t>
            </a:r>
            <a:endParaRPr lang="ru-BY" dirty="0"/>
          </a:p>
        </p:txBody>
      </p:sp>
      <p:cxnSp>
        <p:nvCxnSpPr>
          <p:cNvPr id="18" name="Прямая со стрелкой 17">
            <a:extLst>
              <a:ext uri="{FF2B5EF4-FFF2-40B4-BE49-F238E27FC236}">
                <a16:creationId xmlns:a16="http://schemas.microsoft.com/office/drawing/2014/main" id="{A2EFBF30-811C-B041-397E-E6828DEE93AD}"/>
              </a:ext>
            </a:extLst>
          </p:cNvPr>
          <p:cNvCxnSpPr>
            <a:cxnSpLocks/>
          </p:cNvCxnSpPr>
          <p:nvPr/>
        </p:nvCxnSpPr>
        <p:spPr>
          <a:xfrm flipH="1">
            <a:off x="8871259" y="1900981"/>
            <a:ext cx="78188" cy="98603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9" name="TextBox 18">
            <a:extLst>
              <a:ext uri="{FF2B5EF4-FFF2-40B4-BE49-F238E27FC236}">
                <a16:creationId xmlns:a16="http://schemas.microsoft.com/office/drawing/2014/main" id="{2A556BB9-896F-2348-D5D9-DA3806753244}"/>
              </a:ext>
            </a:extLst>
          </p:cNvPr>
          <p:cNvSpPr txBox="1"/>
          <p:nvPr/>
        </p:nvSpPr>
        <p:spPr>
          <a:xfrm>
            <a:off x="204030" y="5109331"/>
            <a:ext cx="1211005" cy="646331"/>
          </a:xfrm>
          <a:prstGeom prst="rect">
            <a:avLst/>
          </a:prstGeom>
          <a:noFill/>
        </p:spPr>
        <p:txBody>
          <a:bodyPr wrap="square" rtlCol="0">
            <a:spAutoFit/>
          </a:bodyPr>
          <a:lstStyle/>
          <a:p>
            <a:r>
              <a:rPr lang="ru-RU" dirty="0"/>
              <a:t>кристалл </a:t>
            </a:r>
            <a:r>
              <a:rPr lang="en-US" dirty="0"/>
              <a:t>CPU</a:t>
            </a:r>
            <a:endParaRPr lang="ru-BY" dirty="0"/>
          </a:p>
        </p:txBody>
      </p:sp>
      <p:cxnSp>
        <p:nvCxnSpPr>
          <p:cNvPr id="21" name="Прямая со стрелкой 20">
            <a:extLst>
              <a:ext uri="{FF2B5EF4-FFF2-40B4-BE49-F238E27FC236}">
                <a16:creationId xmlns:a16="http://schemas.microsoft.com/office/drawing/2014/main" id="{17B1A5EA-DE08-CAA8-5002-792BDB636F4F}"/>
              </a:ext>
            </a:extLst>
          </p:cNvPr>
          <p:cNvCxnSpPr>
            <a:cxnSpLocks/>
          </p:cNvCxnSpPr>
          <p:nvPr/>
        </p:nvCxnSpPr>
        <p:spPr>
          <a:xfrm flipV="1">
            <a:off x="1123522" y="4738365"/>
            <a:ext cx="583027" cy="39423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5" name="TextBox 24">
            <a:extLst>
              <a:ext uri="{FF2B5EF4-FFF2-40B4-BE49-F238E27FC236}">
                <a16:creationId xmlns:a16="http://schemas.microsoft.com/office/drawing/2014/main" id="{01860EAF-D2E5-1F4E-8165-71E860F6A666}"/>
              </a:ext>
            </a:extLst>
          </p:cNvPr>
          <p:cNvSpPr txBox="1"/>
          <p:nvPr/>
        </p:nvSpPr>
        <p:spPr>
          <a:xfrm>
            <a:off x="123688" y="1497188"/>
            <a:ext cx="1291347" cy="1200329"/>
          </a:xfrm>
          <a:prstGeom prst="rect">
            <a:avLst/>
          </a:prstGeom>
          <a:noFill/>
        </p:spPr>
        <p:txBody>
          <a:bodyPr wrap="square">
            <a:spAutoFit/>
          </a:bodyPr>
          <a:lstStyle/>
          <a:p>
            <a:r>
              <a:rPr lang="en-US" b="0" i="0" dirty="0">
                <a:solidFill>
                  <a:srgbClr val="333333"/>
                </a:solidFill>
                <a:effectLst/>
                <a:latin typeface="-apple-system"/>
              </a:rPr>
              <a:t>arithmetic logic units </a:t>
            </a:r>
            <a:r>
              <a:rPr lang="en-US" sz="1200" b="0" i="0" dirty="0">
                <a:solidFill>
                  <a:srgbClr val="333333"/>
                </a:solidFill>
                <a:effectLst/>
              </a:rPr>
              <a:t>(</a:t>
            </a:r>
            <a:r>
              <a:rPr lang="ru-RU" sz="1200" b="0" i="0" dirty="0">
                <a:solidFill>
                  <a:srgbClr val="333333"/>
                </a:solidFill>
                <a:effectLst/>
              </a:rPr>
              <a:t>арифметико-логическое устройство)</a:t>
            </a:r>
            <a:endParaRPr lang="ru-BY" sz="1200" dirty="0"/>
          </a:p>
        </p:txBody>
      </p:sp>
      <p:cxnSp>
        <p:nvCxnSpPr>
          <p:cNvPr id="27" name="Прямая со стрелкой 26">
            <a:extLst>
              <a:ext uri="{FF2B5EF4-FFF2-40B4-BE49-F238E27FC236}">
                <a16:creationId xmlns:a16="http://schemas.microsoft.com/office/drawing/2014/main" id="{AD9BCF81-481D-8C76-969B-6C899E71377E}"/>
              </a:ext>
            </a:extLst>
          </p:cNvPr>
          <p:cNvCxnSpPr/>
          <p:nvPr/>
        </p:nvCxnSpPr>
        <p:spPr>
          <a:xfrm>
            <a:off x="1123522" y="2697330"/>
            <a:ext cx="679880" cy="37937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2" name="TextBox 31">
            <a:extLst>
              <a:ext uri="{FF2B5EF4-FFF2-40B4-BE49-F238E27FC236}">
                <a16:creationId xmlns:a16="http://schemas.microsoft.com/office/drawing/2014/main" id="{F3FA7251-8DC5-FA40-4F26-B2AB65ACA7CF}"/>
              </a:ext>
            </a:extLst>
          </p:cNvPr>
          <p:cNvSpPr txBox="1"/>
          <p:nvPr/>
        </p:nvSpPr>
        <p:spPr>
          <a:xfrm>
            <a:off x="1803402" y="5426131"/>
            <a:ext cx="5404794" cy="1200329"/>
          </a:xfrm>
          <a:prstGeom prst="rect">
            <a:avLst/>
          </a:prstGeom>
          <a:noFill/>
        </p:spPr>
        <p:txBody>
          <a:bodyPr wrap="square" rtlCol="0">
            <a:spAutoFit/>
          </a:bodyPr>
          <a:lstStyle/>
          <a:p>
            <a:r>
              <a:rPr lang="ru-RU" b="0" i="0" dirty="0">
                <a:solidFill>
                  <a:srgbClr val="333333"/>
                </a:solidFill>
                <a:effectLst/>
              </a:rPr>
              <a:t>файл регистров (около </a:t>
            </a:r>
            <a:r>
              <a:rPr lang="en-US" b="0" i="0" dirty="0">
                <a:solidFill>
                  <a:srgbClr val="333333"/>
                </a:solidFill>
                <a:effectLst/>
              </a:rPr>
              <a:t>7</a:t>
            </a:r>
            <a:r>
              <a:rPr lang="ru-RU" b="0" i="0" dirty="0">
                <a:solidFill>
                  <a:srgbClr val="333333"/>
                </a:solidFill>
                <a:effectLst/>
              </a:rPr>
              <a:t>Кб)</a:t>
            </a:r>
            <a:r>
              <a:rPr lang="en-US" b="0" i="0" dirty="0">
                <a:solidFill>
                  <a:srgbClr val="333333"/>
                </a:solidFill>
                <a:effectLst/>
              </a:rPr>
              <a:t>; </a:t>
            </a:r>
            <a:r>
              <a:rPr lang="ru-RU" b="0" i="0" dirty="0">
                <a:solidFill>
                  <a:srgbClr val="333333"/>
                </a:solidFill>
                <a:effectLst/>
              </a:rPr>
              <a:t>каждый регистр хранит одно число, например, 64-битное целое число (</a:t>
            </a:r>
            <a:r>
              <a:rPr lang="ru-RU" sz="1400" b="0" i="0" dirty="0">
                <a:solidFill>
                  <a:srgbClr val="333333"/>
                </a:solidFill>
                <a:effectLst/>
              </a:rPr>
              <a:t>код инструкции, фрагмент данных, адрес памяти др. данных</a:t>
            </a:r>
            <a:r>
              <a:rPr lang="ru-RU" b="0" i="0" dirty="0">
                <a:solidFill>
                  <a:srgbClr val="333333"/>
                </a:solidFill>
                <a:effectLst/>
              </a:rPr>
              <a:t>), передают данные </a:t>
            </a:r>
            <a:r>
              <a:rPr lang="en-US" dirty="0">
                <a:solidFill>
                  <a:srgbClr val="333333"/>
                </a:solidFill>
              </a:rPr>
              <a:t>ALU </a:t>
            </a:r>
            <a:r>
              <a:rPr lang="ru-RU" b="0" i="0" dirty="0">
                <a:solidFill>
                  <a:srgbClr val="333333"/>
                </a:solidFill>
                <a:effectLst/>
              </a:rPr>
              <a:t>за 1 тактовый цикл</a:t>
            </a:r>
            <a:endParaRPr lang="ru-BY" dirty="0"/>
          </a:p>
        </p:txBody>
      </p:sp>
      <p:cxnSp>
        <p:nvCxnSpPr>
          <p:cNvPr id="34" name="Прямая со стрелкой 33">
            <a:extLst>
              <a:ext uri="{FF2B5EF4-FFF2-40B4-BE49-F238E27FC236}">
                <a16:creationId xmlns:a16="http://schemas.microsoft.com/office/drawing/2014/main" id="{3F6FB653-DE17-D988-E67B-8FAAAAF634FE}"/>
              </a:ext>
            </a:extLst>
          </p:cNvPr>
          <p:cNvCxnSpPr>
            <a:cxnSpLocks/>
          </p:cNvCxnSpPr>
          <p:nvPr/>
        </p:nvCxnSpPr>
        <p:spPr>
          <a:xfrm flipH="1" flipV="1">
            <a:off x="3227554" y="4605238"/>
            <a:ext cx="102916" cy="82725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9" name="TextBox 38">
            <a:extLst>
              <a:ext uri="{FF2B5EF4-FFF2-40B4-BE49-F238E27FC236}">
                <a16:creationId xmlns:a16="http://schemas.microsoft.com/office/drawing/2014/main" id="{37D747BC-9A9B-754A-5DE0-E1834D0FCCCC}"/>
              </a:ext>
            </a:extLst>
          </p:cNvPr>
          <p:cNvSpPr txBox="1"/>
          <p:nvPr/>
        </p:nvSpPr>
        <p:spPr>
          <a:xfrm>
            <a:off x="2803236" y="1215957"/>
            <a:ext cx="3294941" cy="646331"/>
          </a:xfrm>
          <a:prstGeom prst="rect">
            <a:avLst/>
          </a:prstGeom>
          <a:noFill/>
        </p:spPr>
        <p:txBody>
          <a:bodyPr wrap="none" rtlCol="0">
            <a:spAutoFit/>
          </a:bodyPr>
          <a:lstStyle/>
          <a:p>
            <a:r>
              <a:rPr lang="ru-RU" dirty="0">
                <a:solidFill>
                  <a:srgbClr val="333333"/>
                </a:solidFill>
                <a:latin typeface="-apple-system"/>
              </a:rPr>
              <a:t>блок памяти всего</a:t>
            </a:r>
          </a:p>
          <a:p>
            <a:r>
              <a:rPr lang="ru-RU" dirty="0">
                <a:solidFill>
                  <a:srgbClr val="333333"/>
                </a:solidFill>
                <a:latin typeface="-apple-system"/>
              </a:rPr>
              <a:t>на 1 500 </a:t>
            </a:r>
            <a:r>
              <a:rPr lang="el-GR" b="0" i="0" dirty="0">
                <a:solidFill>
                  <a:srgbClr val="333333"/>
                </a:solidFill>
                <a:effectLst/>
                <a:latin typeface="-apple-system"/>
              </a:rPr>
              <a:t>μ</a:t>
            </a:r>
            <a:r>
              <a:rPr lang="en-US" b="0" i="0" dirty="0">
                <a:solidFill>
                  <a:srgbClr val="333333"/>
                </a:solidFill>
                <a:effectLst/>
                <a:latin typeface="-apple-system"/>
              </a:rPr>
              <a:t>ops</a:t>
            </a:r>
            <a:r>
              <a:rPr lang="ru-RU" b="0" i="0" dirty="0">
                <a:solidFill>
                  <a:srgbClr val="333333"/>
                </a:solidFill>
                <a:effectLst/>
                <a:latin typeface="-apple-system"/>
              </a:rPr>
              <a:t> (</a:t>
            </a:r>
            <a:r>
              <a:rPr lang="ru-RU" dirty="0">
                <a:solidFill>
                  <a:srgbClr val="333333"/>
                </a:solidFill>
                <a:latin typeface="-apple-system"/>
              </a:rPr>
              <a:t>микроопераций)</a:t>
            </a:r>
            <a:endParaRPr lang="ru-BY" dirty="0"/>
          </a:p>
        </p:txBody>
      </p:sp>
      <p:cxnSp>
        <p:nvCxnSpPr>
          <p:cNvPr id="41" name="Прямая со стрелкой 40">
            <a:extLst>
              <a:ext uri="{FF2B5EF4-FFF2-40B4-BE49-F238E27FC236}">
                <a16:creationId xmlns:a16="http://schemas.microsoft.com/office/drawing/2014/main" id="{729164A8-18B2-4100-AA82-1296FAB6738B}"/>
              </a:ext>
            </a:extLst>
          </p:cNvPr>
          <p:cNvCxnSpPr/>
          <p:nvPr/>
        </p:nvCxnSpPr>
        <p:spPr>
          <a:xfrm>
            <a:off x="4195462" y="2097352"/>
            <a:ext cx="255244" cy="78966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 name="TextBox 1">
            <a:extLst>
              <a:ext uri="{FF2B5EF4-FFF2-40B4-BE49-F238E27FC236}">
                <a16:creationId xmlns:a16="http://schemas.microsoft.com/office/drawing/2014/main" id="{542DEC71-867A-C61C-2E26-DDBD2682B973}"/>
              </a:ext>
            </a:extLst>
          </p:cNvPr>
          <p:cNvSpPr txBox="1"/>
          <p:nvPr/>
        </p:nvSpPr>
        <p:spPr>
          <a:xfrm>
            <a:off x="11157995" y="6464697"/>
            <a:ext cx="1034005" cy="246221"/>
          </a:xfrm>
          <a:prstGeom prst="rect">
            <a:avLst/>
          </a:prstGeom>
          <a:noFill/>
        </p:spPr>
        <p:txBody>
          <a:bodyPr wrap="square" lIns="0" tIns="0" rIns="0" bIns="0" rtlCol="0">
            <a:spAutoFit/>
          </a:bodyPr>
          <a:lstStyle/>
          <a:p>
            <a:pPr algn="ctr"/>
            <a:r>
              <a:rPr lang="ru-RU" sz="1600" dirty="0">
                <a:solidFill>
                  <a:srgbClr val="144E9D"/>
                </a:solidFill>
              </a:rPr>
              <a:t>ФПМИ БГУ</a:t>
            </a:r>
          </a:p>
        </p:txBody>
      </p:sp>
      <p:pic>
        <p:nvPicPr>
          <p:cNvPr id="3" name="Рисунок 2" descr="png..png">
            <a:extLst>
              <a:ext uri="{FF2B5EF4-FFF2-40B4-BE49-F238E27FC236}">
                <a16:creationId xmlns:a16="http://schemas.microsoft.com/office/drawing/2014/main" id="{F32AC876-E432-8A5F-BFE7-9BF2A0AD6F32}"/>
              </a:ext>
            </a:extLst>
          </p:cNvPr>
          <p:cNvPicPr>
            <a:picLocks noChangeAspect="1"/>
          </p:cNvPicPr>
          <p:nvPr/>
        </p:nvPicPr>
        <p:blipFill>
          <a:blip r:embed="rId3" cstate="print"/>
          <a:srcRect r="82957"/>
          <a:stretch>
            <a:fillRect/>
          </a:stretch>
        </p:blipFill>
        <p:spPr>
          <a:xfrm>
            <a:off x="10969783" y="6423771"/>
            <a:ext cx="259107" cy="386512"/>
          </a:xfrm>
          <a:prstGeom prst="rect">
            <a:avLst/>
          </a:prstGeom>
        </p:spPr>
      </p:pic>
    </p:spTree>
    <p:extLst>
      <p:ext uri="{BB962C8B-B14F-4D97-AF65-F5344CB8AC3E}">
        <p14:creationId xmlns:p14="http://schemas.microsoft.com/office/powerpoint/2010/main" val="30396964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5" name="Прямая соединительная линия 44">
            <a:extLst>
              <a:ext uri="{FF2B5EF4-FFF2-40B4-BE49-F238E27FC236}">
                <a16:creationId xmlns:a16="http://schemas.microsoft.com/office/drawing/2014/main" id="{88F36889-D686-D15F-7E83-D5E6EC550331}"/>
              </a:ext>
            </a:extLst>
          </p:cNvPr>
          <p:cNvCxnSpPr>
            <a:cxnSpLocks/>
          </p:cNvCxnSpPr>
          <p:nvPr/>
        </p:nvCxnSpPr>
        <p:spPr>
          <a:xfrm>
            <a:off x="0" y="1635569"/>
            <a:ext cx="12192000" cy="0"/>
          </a:xfrm>
          <a:prstGeom prst="line">
            <a:avLst/>
          </a:prstGeom>
        </p:spPr>
        <p:style>
          <a:lnRef idx="1">
            <a:schemeClr val="dk1"/>
          </a:lnRef>
          <a:fillRef idx="0">
            <a:schemeClr val="dk1"/>
          </a:fillRef>
          <a:effectRef idx="0">
            <a:schemeClr val="dk1"/>
          </a:effectRef>
          <a:fontRef idx="minor">
            <a:schemeClr val="tx1"/>
          </a:fontRef>
        </p:style>
      </p:cxnSp>
      <p:grpSp>
        <p:nvGrpSpPr>
          <p:cNvPr id="4" name="Группа 3">
            <a:extLst>
              <a:ext uri="{FF2B5EF4-FFF2-40B4-BE49-F238E27FC236}">
                <a16:creationId xmlns:a16="http://schemas.microsoft.com/office/drawing/2014/main" id="{69A775C3-1A3C-48CF-F4E7-F2AE0E3DEE17}"/>
              </a:ext>
            </a:extLst>
          </p:cNvPr>
          <p:cNvGrpSpPr/>
          <p:nvPr/>
        </p:nvGrpSpPr>
        <p:grpSpPr>
          <a:xfrm>
            <a:off x="487193" y="2803420"/>
            <a:ext cx="11704807" cy="2554545"/>
            <a:chOff x="487193" y="3221569"/>
            <a:chExt cx="11704807" cy="2554545"/>
          </a:xfrm>
        </p:grpSpPr>
        <p:sp>
          <p:nvSpPr>
            <p:cNvPr id="48" name="TextBox 47">
              <a:extLst>
                <a:ext uri="{FF2B5EF4-FFF2-40B4-BE49-F238E27FC236}">
                  <a16:creationId xmlns:a16="http://schemas.microsoft.com/office/drawing/2014/main" id="{C1D707D2-28CB-E450-C0FC-C08864B23A8F}"/>
                </a:ext>
              </a:extLst>
            </p:cNvPr>
            <p:cNvSpPr txBox="1"/>
            <p:nvPr/>
          </p:nvSpPr>
          <p:spPr>
            <a:xfrm>
              <a:off x="2320554" y="3221569"/>
              <a:ext cx="9871446" cy="2554545"/>
            </a:xfrm>
            <a:prstGeom prst="rect">
              <a:avLst/>
            </a:prstGeom>
            <a:noFill/>
          </p:spPr>
          <p:txBody>
            <a:bodyPr wrap="square" rtlCol="0">
              <a:spAutoFit/>
            </a:bodyPr>
            <a:lstStyle/>
            <a:p>
              <a:pPr lvl="1"/>
              <a:r>
                <a:rPr lang="ru-RU" sz="2000" dirty="0"/>
                <a:t>на жестком диске:                               </a:t>
              </a:r>
              <a:r>
                <a:rPr lang="en-US" sz="2000" dirty="0"/>
                <a:t>              </a:t>
              </a:r>
              <a:r>
                <a:rPr lang="ru-RU" sz="2000" dirty="0"/>
                <a:t> 1 000 наносекунд</a:t>
              </a:r>
            </a:p>
            <a:p>
              <a:pPr lvl="1"/>
              <a:endParaRPr lang="ru-RU" sz="2000" dirty="0"/>
            </a:p>
            <a:p>
              <a:pPr lvl="1"/>
              <a:r>
                <a:rPr lang="ru-RU" sz="2000" dirty="0"/>
                <a:t>оперативная память компьютера                     100 наносекунд</a:t>
              </a:r>
              <a:r>
                <a:rPr lang="en-US" sz="2000" dirty="0"/>
                <a:t> </a:t>
              </a:r>
              <a:r>
                <a:rPr lang="en-US" sz="1200" dirty="0"/>
                <a:t>(400 </a:t>
              </a:r>
              <a:r>
                <a:rPr lang="ru-RU" sz="1200" dirty="0"/>
                <a:t>тактовых циклов)</a:t>
              </a:r>
            </a:p>
            <a:p>
              <a:pPr lvl="1"/>
              <a:r>
                <a:rPr lang="ru-RU" sz="2000" dirty="0"/>
                <a:t>                                                                                 </a:t>
              </a:r>
            </a:p>
            <a:p>
              <a:pPr lvl="1"/>
              <a:r>
                <a:rPr lang="ru-RU" sz="2000" dirty="0"/>
                <a:t>кэш-память </a:t>
              </a:r>
              <a:r>
                <a:rPr lang="en-US" sz="2000" dirty="0"/>
                <a:t>(L3)</a:t>
              </a:r>
              <a:r>
                <a:rPr lang="ru-RU" sz="2000" dirty="0"/>
                <a:t>                                                    7</a:t>
              </a:r>
              <a:r>
                <a:rPr lang="en-US" sz="2000" dirty="0"/>
                <a:t> ½  </a:t>
              </a:r>
              <a:r>
                <a:rPr lang="ru-RU" sz="2000" dirty="0"/>
                <a:t> наносекунд </a:t>
              </a:r>
              <a:r>
                <a:rPr lang="en-US" sz="1400" dirty="0"/>
                <a:t>(</a:t>
              </a:r>
              <a:r>
                <a:rPr lang="ru-RU" sz="1400" dirty="0"/>
                <a:t>более 30 тактовых циклов)</a:t>
              </a:r>
              <a:endParaRPr lang="en-US" sz="1400" dirty="0"/>
            </a:p>
            <a:p>
              <a:pPr lvl="1"/>
              <a:r>
                <a:rPr lang="ru-RU" sz="2000" dirty="0"/>
                <a:t>кэш-память </a:t>
              </a:r>
              <a:r>
                <a:rPr lang="en-US" sz="2000" dirty="0"/>
                <a:t>(L</a:t>
              </a:r>
              <a:r>
                <a:rPr lang="ru-RU" sz="2000" dirty="0"/>
                <a:t>2</a:t>
              </a:r>
              <a:r>
                <a:rPr lang="en-US" sz="2000" dirty="0"/>
                <a:t>)</a:t>
              </a:r>
              <a:r>
                <a:rPr lang="ru-RU" sz="2000" dirty="0"/>
                <a:t>                                                    </a:t>
              </a:r>
              <a:r>
                <a:rPr lang="en-US" sz="2000" dirty="0"/>
                <a:t>2 ½  </a:t>
              </a:r>
              <a:r>
                <a:rPr lang="ru-RU" sz="2000" dirty="0"/>
                <a:t> наносекунд </a:t>
              </a:r>
              <a:r>
                <a:rPr lang="en-US" sz="1400" dirty="0"/>
                <a:t>(</a:t>
              </a:r>
              <a:r>
                <a:rPr lang="ru-RU" sz="1400" dirty="0"/>
                <a:t>более </a:t>
              </a:r>
              <a:r>
                <a:rPr lang="en-US" sz="1400" dirty="0"/>
                <a:t>1</a:t>
              </a:r>
              <a:r>
                <a:rPr lang="ru-RU" sz="1400" dirty="0"/>
                <a:t>0 тактовых циклов)</a:t>
              </a:r>
              <a:endParaRPr lang="en-US" sz="1400" dirty="0"/>
            </a:p>
            <a:p>
              <a:pPr lvl="1"/>
              <a:r>
                <a:rPr lang="ru-RU" sz="2000" dirty="0"/>
                <a:t>кэш-память </a:t>
              </a:r>
              <a:r>
                <a:rPr lang="en-US" sz="2000" dirty="0"/>
                <a:t>(L</a:t>
              </a:r>
              <a:r>
                <a:rPr lang="ru-RU" sz="2000" dirty="0"/>
                <a:t>1</a:t>
              </a:r>
              <a:r>
                <a:rPr lang="en-US" sz="2000" dirty="0"/>
                <a:t>)</a:t>
              </a:r>
              <a:r>
                <a:rPr lang="ru-RU" sz="2000" dirty="0"/>
                <a:t>                                                    1</a:t>
              </a:r>
              <a:r>
                <a:rPr lang="en-US" sz="2000" dirty="0"/>
                <a:t> ¼</a:t>
              </a:r>
              <a:r>
                <a:rPr lang="ru-RU" sz="2000" dirty="0"/>
                <a:t> наносекунда</a:t>
              </a:r>
              <a:r>
                <a:rPr lang="en-US" sz="2000" dirty="0"/>
                <a:t> </a:t>
              </a:r>
              <a:r>
                <a:rPr lang="en-US" sz="1400" dirty="0"/>
                <a:t>(</a:t>
              </a:r>
              <a:r>
                <a:rPr lang="ru-RU" sz="1400" dirty="0"/>
                <a:t>примерно 5 тактовых циклов)</a:t>
              </a:r>
            </a:p>
            <a:p>
              <a:pPr lvl="1"/>
              <a:r>
                <a:rPr lang="ru-RU" sz="2000" dirty="0"/>
                <a:t>регистры ЦП</a:t>
              </a:r>
              <a:r>
                <a:rPr lang="en-US" sz="2000" dirty="0"/>
                <a:t> </a:t>
              </a:r>
              <a:r>
                <a:rPr lang="ru-RU" sz="2000" dirty="0"/>
                <a:t>                                                            </a:t>
              </a:r>
              <a:r>
                <a:rPr lang="en-US" sz="2000" dirty="0"/>
                <a:t>¼ </a:t>
              </a:r>
              <a:r>
                <a:rPr lang="ru-RU" sz="2000" dirty="0"/>
                <a:t>наносекунда </a:t>
              </a:r>
              <a:r>
                <a:rPr lang="ru-RU" sz="1400" dirty="0"/>
                <a:t>(1 тактовый цикл процессора)</a:t>
              </a:r>
              <a:r>
                <a:rPr lang="en-US" sz="1400" dirty="0"/>
                <a:t>                                     </a:t>
              </a:r>
              <a:endParaRPr lang="ru-RU" sz="1400" dirty="0"/>
            </a:p>
          </p:txBody>
        </p:sp>
        <p:sp>
          <p:nvSpPr>
            <p:cNvPr id="50" name="Левая фигурная скобка 49">
              <a:extLst>
                <a:ext uri="{FF2B5EF4-FFF2-40B4-BE49-F238E27FC236}">
                  <a16:creationId xmlns:a16="http://schemas.microsoft.com/office/drawing/2014/main" id="{178B76C1-1260-C299-A395-33CCA3B9DB1E}"/>
                </a:ext>
              </a:extLst>
            </p:cNvPr>
            <p:cNvSpPr/>
            <p:nvPr/>
          </p:nvSpPr>
          <p:spPr>
            <a:xfrm>
              <a:off x="2545398" y="4472729"/>
              <a:ext cx="228600" cy="1298849"/>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ru-BY"/>
            </a:p>
          </p:txBody>
        </p:sp>
        <p:sp>
          <p:nvSpPr>
            <p:cNvPr id="52" name="TextBox 51">
              <a:extLst>
                <a:ext uri="{FF2B5EF4-FFF2-40B4-BE49-F238E27FC236}">
                  <a16:creationId xmlns:a16="http://schemas.microsoft.com/office/drawing/2014/main" id="{F1494C3E-CA71-6E7D-31A8-3972E28682C4}"/>
                </a:ext>
              </a:extLst>
            </p:cNvPr>
            <p:cNvSpPr txBox="1"/>
            <p:nvPr/>
          </p:nvSpPr>
          <p:spPr>
            <a:xfrm>
              <a:off x="1166746" y="4804429"/>
              <a:ext cx="1268244" cy="523220"/>
            </a:xfrm>
            <a:prstGeom prst="rect">
              <a:avLst/>
            </a:prstGeom>
            <a:noFill/>
          </p:spPr>
          <p:txBody>
            <a:bodyPr wrap="square">
              <a:spAutoFit/>
            </a:bodyPr>
            <a:lstStyle/>
            <a:p>
              <a:r>
                <a:rPr lang="en-US" sz="1400" dirty="0"/>
                <a:t>SRAM</a:t>
              </a:r>
              <a:endParaRPr lang="ru-RU" sz="1400" dirty="0"/>
            </a:p>
            <a:p>
              <a:r>
                <a:rPr lang="ru-RU" sz="1400" dirty="0"/>
                <a:t>(транзисторы)</a:t>
              </a:r>
              <a:endParaRPr lang="ru-BY" sz="1400" dirty="0"/>
            </a:p>
          </p:txBody>
        </p:sp>
        <p:sp>
          <p:nvSpPr>
            <p:cNvPr id="53" name="Левая фигурная скобка 52">
              <a:extLst>
                <a:ext uri="{FF2B5EF4-FFF2-40B4-BE49-F238E27FC236}">
                  <a16:creationId xmlns:a16="http://schemas.microsoft.com/office/drawing/2014/main" id="{00978890-8839-0128-5328-C4AAE4455BD7}"/>
                </a:ext>
              </a:extLst>
            </p:cNvPr>
            <p:cNvSpPr/>
            <p:nvPr/>
          </p:nvSpPr>
          <p:spPr>
            <a:xfrm>
              <a:off x="2545396" y="3818870"/>
              <a:ext cx="228601" cy="523216"/>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ru-BY"/>
            </a:p>
          </p:txBody>
        </p:sp>
        <p:sp>
          <p:nvSpPr>
            <p:cNvPr id="55" name="TextBox 54">
              <a:extLst>
                <a:ext uri="{FF2B5EF4-FFF2-40B4-BE49-F238E27FC236}">
                  <a16:creationId xmlns:a16="http://schemas.microsoft.com/office/drawing/2014/main" id="{8D354604-88B0-721D-55A9-BEE3484A3406}"/>
                </a:ext>
              </a:extLst>
            </p:cNvPr>
            <p:cNvSpPr txBox="1"/>
            <p:nvPr/>
          </p:nvSpPr>
          <p:spPr>
            <a:xfrm>
              <a:off x="487193" y="3813021"/>
              <a:ext cx="2058203" cy="523220"/>
            </a:xfrm>
            <a:prstGeom prst="rect">
              <a:avLst/>
            </a:prstGeom>
            <a:noFill/>
          </p:spPr>
          <p:txBody>
            <a:bodyPr wrap="square">
              <a:spAutoFit/>
            </a:bodyPr>
            <a:lstStyle/>
            <a:p>
              <a:r>
                <a:rPr lang="en-US" sz="1400" dirty="0"/>
                <a:t>DRAM</a:t>
              </a:r>
              <a:r>
                <a:rPr lang="ru-RU" sz="1400" dirty="0"/>
                <a:t> – объем до 4-х Гб, </a:t>
              </a:r>
              <a:r>
                <a:rPr lang="ru-RU" sz="1400" dirty="0" err="1"/>
                <a:t>микр</a:t>
              </a:r>
              <a:r>
                <a:rPr lang="ru-RU" sz="1400" dirty="0"/>
                <a:t>. конденсаторы</a:t>
              </a:r>
            </a:p>
          </p:txBody>
        </p:sp>
      </p:grpSp>
      <p:sp>
        <p:nvSpPr>
          <p:cNvPr id="6" name="TextBox 5">
            <a:extLst>
              <a:ext uri="{FF2B5EF4-FFF2-40B4-BE49-F238E27FC236}">
                <a16:creationId xmlns:a16="http://schemas.microsoft.com/office/drawing/2014/main" id="{7A6CF7BA-BDA6-E677-DA08-FEAC43C5B5DD}"/>
              </a:ext>
            </a:extLst>
          </p:cNvPr>
          <p:cNvSpPr txBox="1"/>
          <p:nvPr/>
        </p:nvSpPr>
        <p:spPr>
          <a:xfrm>
            <a:off x="3045884" y="1844370"/>
            <a:ext cx="4537031" cy="461665"/>
          </a:xfrm>
          <a:prstGeom prst="rect">
            <a:avLst/>
          </a:prstGeom>
          <a:noFill/>
        </p:spPr>
        <p:txBody>
          <a:bodyPr wrap="square">
            <a:spAutoFit/>
          </a:bodyPr>
          <a:lstStyle/>
          <a:p>
            <a:pPr algn="ctr"/>
            <a:r>
              <a:rPr lang="ru-RU" sz="2400" b="1" dirty="0"/>
              <a:t>Доступ к данным </a:t>
            </a:r>
          </a:p>
        </p:txBody>
      </p:sp>
      <p:pic>
        <p:nvPicPr>
          <p:cNvPr id="7" name="Рисунок 6">
            <a:extLst>
              <a:ext uri="{FF2B5EF4-FFF2-40B4-BE49-F238E27FC236}">
                <a16:creationId xmlns:a16="http://schemas.microsoft.com/office/drawing/2014/main" id="{733CFD99-FE24-AA64-FFD8-3CA0376AFBEB}"/>
              </a:ext>
            </a:extLst>
          </p:cNvPr>
          <p:cNvPicPr>
            <a:picLocks noChangeAspect="1"/>
          </p:cNvPicPr>
          <p:nvPr/>
        </p:nvPicPr>
        <p:blipFill>
          <a:blip r:embed="rId2"/>
          <a:stretch>
            <a:fillRect/>
          </a:stretch>
        </p:blipFill>
        <p:spPr>
          <a:xfrm>
            <a:off x="3045884" y="69160"/>
            <a:ext cx="4537031" cy="1526518"/>
          </a:xfrm>
          <a:prstGeom prst="rect">
            <a:avLst/>
          </a:prstGeom>
        </p:spPr>
      </p:pic>
      <p:sp>
        <p:nvSpPr>
          <p:cNvPr id="2" name="TextBox 1">
            <a:extLst>
              <a:ext uri="{FF2B5EF4-FFF2-40B4-BE49-F238E27FC236}">
                <a16:creationId xmlns:a16="http://schemas.microsoft.com/office/drawing/2014/main" id="{2E799436-2F99-4524-8799-847F6617C320}"/>
              </a:ext>
            </a:extLst>
          </p:cNvPr>
          <p:cNvSpPr txBox="1"/>
          <p:nvPr/>
        </p:nvSpPr>
        <p:spPr>
          <a:xfrm>
            <a:off x="11157995" y="6512414"/>
            <a:ext cx="1034005" cy="246221"/>
          </a:xfrm>
          <a:prstGeom prst="rect">
            <a:avLst/>
          </a:prstGeom>
          <a:noFill/>
        </p:spPr>
        <p:txBody>
          <a:bodyPr wrap="square" lIns="0" tIns="0" rIns="0" bIns="0" rtlCol="0">
            <a:spAutoFit/>
          </a:bodyPr>
          <a:lstStyle/>
          <a:p>
            <a:pPr algn="ctr"/>
            <a:r>
              <a:rPr lang="ru-RU" sz="1600" dirty="0">
                <a:solidFill>
                  <a:srgbClr val="144E9D"/>
                </a:solidFill>
              </a:rPr>
              <a:t>ФПМИ БГУ</a:t>
            </a:r>
          </a:p>
        </p:txBody>
      </p:sp>
      <p:pic>
        <p:nvPicPr>
          <p:cNvPr id="3" name="Рисунок 2" descr="png..png">
            <a:extLst>
              <a:ext uri="{FF2B5EF4-FFF2-40B4-BE49-F238E27FC236}">
                <a16:creationId xmlns:a16="http://schemas.microsoft.com/office/drawing/2014/main" id="{AE716CFF-29C2-B897-91D3-C064E69A051F}"/>
              </a:ext>
            </a:extLst>
          </p:cNvPr>
          <p:cNvPicPr>
            <a:picLocks noChangeAspect="1"/>
          </p:cNvPicPr>
          <p:nvPr/>
        </p:nvPicPr>
        <p:blipFill>
          <a:blip r:embed="rId3" cstate="print"/>
          <a:srcRect r="82957"/>
          <a:stretch>
            <a:fillRect/>
          </a:stretch>
        </p:blipFill>
        <p:spPr>
          <a:xfrm>
            <a:off x="10969783" y="6471488"/>
            <a:ext cx="259107" cy="386512"/>
          </a:xfrm>
          <a:prstGeom prst="rect">
            <a:avLst/>
          </a:prstGeom>
        </p:spPr>
      </p:pic>
    </p:spTree>
    <p:extLst>
      <p:ext uri="{BB962C8B-B14F-4D97-AF65-F5344CB8AC3E}">
        <p14:creationId xmlns:p14="http://schemas.microsoft.com/office/powerpoint/2010/main" val="30112745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AutoShape 8">
            <a:extLst>
              <a:ext uri="{FF2B5EF4-FFF2-40B4-BE49-F238E27FC236}">
                <a16:creationId xmlns:a16="http://schemas.microsoft.com/office/drawing/2014/main" id="{CDFB0B48-FA0B-884D-EA69-49A693FD1DD7}"/>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BY"/>
          </a:p>
        </p:txBody>
      </p:sp>
      <p:pic>
        <p:nvPicPr>
          <p:cNvPr id="9" name="Рисунок 8">
            <a:extLst>
              <a:ext uri="{FF2B5EF4-FFF2-40B4-BE49-F238E27FC236}">
                <a16:creationId xmlns:a16="http://schemas.microsoft.com/office/drawing/2014/main" id="{8DD2035D-3822-167A-CE85-A1773396378A}"/>
              </a:ext>
            </a:extLst>
          </p:cNvPr>
          <p:cNvPicPr>
            <a:picLocks noChangeAspect="1"/>
          </p:cNvPicPr>
          <p:nvPr/>
        </p:nvPicPr>
        <p:blipFill>
          <a:blip r:embed="rId2"/>
          <a:stretch>
            <a:fillRect/>
          </a:stretch>
        </p:blipFill>
        <p:spPr>
          <a:xfrm>
            <a:off x="2128196" y="1508861"/>
            <a:ext cx="7106847" cy="2391152"/>
          </a:xfrm>
          <a:prstGeom prst="rect">
            <a:avLst/>
          </a:prstGeom>
        </p:spPr>
      </p:pic>
      <p:sp>
        <p:nvSpPr>
          <p:cNvPr id="10" name="TextBox 9">
            <a:extLst>
              <a:ext uri="{FF2B5EF4-FFF2-40B4-BE49-F238E27FC236}">
                <a16:creationId xmlns:a16="http://schemas.microsoft.com/office/drawing/2014/main" id="{E53AEA6C-5311-6037-CC7A-311CB5A1FAD2}"/>
              </a:ext>
            </a:extLst>
          </p:cNvPr>
          <p:cNvSpPr txBox="1"/>
          <p:nvPr/>
        </p:nvSpPr>
        <p:spPr>
          <a:xfrm>
            <a:off x="337111" y="4726209"/>
            <a:ext cx="4994695" cy="2031325"/>
          </a:xfrm>
          <a:prstGeom prst="rect">
            <a:avLst/>
          </a:prstGeom>
          <a:noFill/>
        </p:spPr>
        <p:txBody>
          <a:bodyPr wrap="square" rtlCol="0">
            <a:spAutoFit/>
          </a:bodyPr>
          <a:lstStyle/>
          <a:p>
            <a:r>
              <a:rPr lang="en-US" b="1" dirty="0"/>
              <a:t>L1</a:t>
            </a:r>
            <a:r>
              <a:rPr lang="ru-RU" b="1" dirty="0"/>
              <a:t> – кэш первого уровня</a:t>
            </a:r>
            <a:r>
              <a:rPr lang="ru-RU" dirty="0"/>
              <a:t>:</a:t>
            </a:r>
            <a:r>
              <a:rPr lang="en-US" dirty="0"/>
              <a:t> </a:t>
            </a:r>
            <a:r>
              <a:rPr lang="ru-RU" dirty="0"/>
              <a:t>64-256 Кб</a:t>
            </a:r>
            <a:endParaRPr lang="ru-RU" sz="1200" dirty="0"/>
          </a:p>
          <a:p>
            <a:r>
              <a:rPr lang="ru-RU" dirty="0"/>
              <a:t>два блока: </a:t>
            </a:r>
          </a:p>
          <a:p>
            <a:pPr lvl="1"/>
            <a:r>
              <a:rPr lang="ru-RU" dirty="0"/>
              <a:t>кэш-команд </a:t>
            </a:r>
            <a:r>
              <a:rPr lang="en-US" b="1" dirty="0"/>
              <a:t>Instruction cache</a:t>
            </a:r>
            <a:r>
              <a:rPr lang="ru-RU" dirty="0"/>
              <a:t>, </a:t>
            </a:r>
            <a:endParaRPr lang="en-US" dirty="0"/>
          </a:p>
          <a:p>
            <a:pPr lvl="1"/>
            <a:r>
              <a:rPr lang="ru-RU" dirty="0"/>
              <a:t>кэш-данных</a:t>
            </a:r>
            <a:r>
              <a:rPr lang="en-US" dirty="0"/>
              <a:t> </a:t>
            </a:r>
            <a:r>
              <a:rPr lang="en-US" b="1" dirty="0"/>
              <a:t>Data cache</a:t>
            </a:r>
            <a:r>
              <a:rPr lang="ru-RU" b="1" dirty="0"/>
              <a:t> </a:t>
            </a:r>
          </a:p>
          <a:p>
            <a:r>
              <a:rPr lang="ru-RU" dirty="0"/>
              <a:t>быстрая (почти в 100 раз быстрее </a:t>
            </a:r>
            <a:r>
              <a:rPr lang="en-US" dirty="0"/>
              <a:t>DRAM</a:t>
            </a:r>
            <a:r>
              <a:rPr lang="ru-RU" dirty="0"/>
              <a:t>, но в среднем в 5 раз медленнее регистров), маленькая по объему</a:t>
            </a:r>
            <a:endParaRPr lang="ru-BY" dirty="0"/>
          </a:p>
        </p:txBody>
      </p:sp>
      <p:sp>
        <p:nvSpPr>
          <p:cNvPr id="11" name="TextBox 10">
            <a:extLst>
              <a:ext uri="{FF2B5EF4-FFF2-40B4-BE49-F238E27FC236}">
                <a16:creationId xmlns:a16="http://schemas.microsoft.com/office/drawing/2014/main" id="{A5401C17-F8B5-0930-9C54-189A9F892D64}"/>
              </a:ext>
            </a:extLst>
          </p:cNvPr>
          <p:cNvSpPr txBox="1"/>
          <p:nvPr/>
        </p:nvSpPr>
        <p:spPr>
          <a:xfrm>
            <a:off x="5536087" y="4632280"/>
            <a:ext cx="2439776" cy="1754326"/>
          </a:xfrm>
          <a:prstGeom prst="rect">
            <a:avLst/>
          </a:prstGeom>
          <a:noFill/>
        </p:spPr>
        <p:txBody>
          <a:bodyPr wrap="square" rtlCol="0">
            <a:spAutoFit/>
          </a:bodyPr>
          <a:lstStyle/>
          <a:p>
            <a:r>
              <a:rPr lang="en-US" b="1" dirty="0"/>
              <a:t>L2</a:t>
            </a:r>
            <a:r>
              <a:rPr lang="ru-RU" dirty="0"/>
              <a:t>:</a:t>
            </a:r>
            <a:r>
              <a:rPr lang="en-US" dirty="0"/>
              <a:t> </a:t>
            </a:r>
            <a:r>
              <a:rPr lang="ru-RU" dirty="0"/>
              <a:t>от 256 Кб</a:t>
            </a:r>
            <a:r>
              <a:rPr lang="en-US" dirty="0"/>
              <a:t> (</a:t>
            </a:r>
            <a:r>
              <a:rPr lang="ru-RU" sz="1100" dirty="0"/>
              <a:t>до 8 </a:t>
            </a:r>
            <a:r>
              <a:rPr lang="en-US" sz="1100" dirty="0"/>
              <a:t>M</a:t>
            </a:r>
            <a:r>
              <a:rPr lang="ru-RU" sz="1100" dirty="0"/>
              <a:t>б</a:t>
            </a:r>
            <a:r>
              <a:rPr lang="ru-RU" dirty="0"/>
              <a:t>)</a:t>
            </a:r>
          </a:p>
          <a:p>
            <a:r>
              <a:rPr lang="ru-RU" dirty="0"/>
              <a:t>примерно в 2 раза медленнее, чем </a:t>
            </a:r>
            <a:r>
              <a:rPr lang="en-US" dirty="0"/>
              <a:t>L1 </a:t>
            </a:r>
            <a:endParaRPr lang="ru-RU" dirty="0"/>
          </a:p>
          <a:p>
            <a:endParaRPr lang="ru-RU" dirty="0"/>
          </a:p>
          <a:p>
            <a:r>
              <a:rPr lang="ru-RU" dirty="0"/>
              <a:t>больше по объему, чем </a:t>
            </a:r>
            <a:r>
              <a:rPr lang="en-US" dirty="0"/>
              <a:t>L1</a:t>
            </a:r>
            <a:endParaRPr lang="ru-BY" dirty="0"/>
          </a:p>
        </p:txBody>
      </p:sp>
      <p:sp>
        <p:nvSpPr>
          <p:cNvPr id="12" name="TextBox 11">
            <a:extLst>
              <a:ext uri="{FF2B5EF4-FFF2-40B4-BE49-F238E27FC236}">
                <a16:creationId xmlns:a16="http://schemas.microsoft.com/office/drawing/2014/main" id="{2F056892-37E9-68BA-9616-F6AE76986DC6}"/>
              </a:ext>
            </a:extLst>
          </p:cNvPr>
          <p:cNvSpPr txBox="1"/>
          <p:nvPr/>
        </p:nvSpPr>
        <p:spPr>
          <a:xfrm>
            <a:off x="8570068" y="4598004"/>
            <a:ext cx="3521413" cy="1477328"/>
          </a:xfrm>
          <a:prstGeom prst="rect">
            <a:avLst/>
          </a:prstGeom>
          <a:noFill/>
        </p:spPr>
        <p:txBody>
          <a:bodyPr wrap="square" rtlCol="0">
            <a:spAutoFit/>
          </a:bodyPr>
          <a:lstStyle/>
          <a:p>
            <a:r>
              <a:rPr lang="en-US" b="1" dirty="0"/>
              <a:t>L3</a:t>
            </a:r>
            <a:r>
              <a:rPr lang="ru-RU" dirty="0"/>
              <a:t>:</a:t>
            </a:r>
            <a:r>
              <a:rPr lang="en-US" dirty="0"/>
              <a:t> 4 M</a:t>
            </a:r>
            <a:r>
              <a:rPr lang="ru-RU" dirty="0"/>
              <a:t>б</a:t>
            </a:r>
            <a:r>
              <a:rPr lang="en-US" dirty="0"/>
              <a:t> (</a:t>
            </a:r>
            <a:r>
              <a:rPr lang="ru-RU" sz="1200" dirty="0"/>
              <a:t>до 50 </a:t>
            </a:r>
            <a:r>
              <a:rPr lang="en-US" sz="1200" dirty="0"/>
              <a:t>M</a:t>
            </a:r>
            <a:r>
              <a:rPr lang="ru-RU" sz="1200" dirty="0"/>
              <a:t>б</a:t>
            </a:r>
            <a:r>
              <a:rPr lang="ru-RU" dirty="0"/>
              <a:t>)</a:t>
            </a:r>
          </a:p>
          <a:p>
            <a:r>
              <a:rPr lang="en-US" dirty="0"/>
              <a:t>(</a:t>
            </a:r>
            <a:r>
              <a:rPr lang="ru-RU" dirty="0"/>
              <a:t>для многоядерных процессоров доступ к </a:t>
            </a:r>
            <a:r>
              <a:rPr lang="en-US" dirty="0"/>
              <a:t>L3 </a:t>
            </a:r>
            <a:r>
              <a:rPr lang="ru-RU" dirty="0"/>
              <a:t>разрешен из любого ядра ЦП), самая медленная, но ее много</a:t>
            </a:r>
            <a:endParaRPr lang="ru-BY" dirty="0"/>
          </a:p>
        </p:txBody>
      </p:sp>
      <p:sp>
        <p:nvSpPr>
          <p:cNvPr id="14" name="TextBox 13">
            <a:extLst>
              <a:ext uri="{FF2B5EF4-FFF2-40B4-BE49-F238E27FC236}">
                <a16:creationId xmlns:a16="http://schemas.microsoft.com/office/drawing/2014/main" id="{2774BD00-2896-7EAD-5F3D-1D35FBADB3DB}"/>
              </a:ext>
            </a:extLst>
          </p:cNvPr>
          <p:cNvSpPr txBox="1"/>
          <p:nvPr/>
        </p:nvSpPr>
        <p:spPr>
          <a:xfrm>
            <a:off x="337111" y="261515"/>
            <a:ext cx="11366226" cy="1477328"/>
          </a:xfrm>
          <a:prstGeom prst="rect">
            <a:avLst/>
          </a:prstGeom>
          <a:noFill/>
        </p:spPr>
        <p:txBody>
          <a:bodyPr wrap="square" rtlCol="0">
            <a:spAutoFit/>
          </a:bodyPr>
          <a:lstStyle/>
          <a:p>
            <a:pPr algn="just"/>
            <a:r>
              <a:rPr lang="ru-RU" b="1" dirty="0"/>
              <a:t>Кэш-память </a:t>
            </a:r>
            <a:r>
              <a:rPr lang="ru-RU" dirty="0"/>
              <a:t>(сверхоперативная память), это отдельные микросхемы, расположенные непосредственно на кристалле ЦП в непосредственной близости от его логических блоков (</a:t>
            </a:r>
            <a:r>
              <a:rPr lang="en-US" b="1" dirty="0"/>
              <a:t>SRAM</a:t>
            </a:r>
            <a:r>
              <a:rPr lang="en-US" dirty="0"/>
              <a:t> – Static Random Access Memory); </a:t>
            </a:r>
            <a:endParaRPr lang="ru-RU" dirty="0"/>
          </a:p>
          <a:p>
            <a:pPr algn="just"/>
            <a:r>
              <a:rPr lang="ru-RU" dirty="0"/>
              <a:t>это транзисторная память, поэтому требует много места на кристалле и поэтому ее много не поставить: </a:t>
            </a:r>
            <a:endParaRPr lang="en-US" dirty="0"/>
          </a:p>
          <a:p>
            <a:pPr algn="ctr"/>
            <a:r>
              <a:rPr lang="ru-RU" dirty="0"/>
              <a:t>100</a:t>
            </a:r>
            <a:r>
              <a:rPr lang="en-US" dirty="0"/>
              <a:t> M</a:t>
            </a:r>
            <a:r>
              <a:rPr lang="ru-RU" dirty="0"/>
              <a:t>б </a:t>
            </a:r>
            <a:r>
              <a:rPr lang="en-US" dirty="0"/>
              <a:t>SRAM</a:t>
            </a:r>
            <a:r>
              <a:rPr lang="ru-RU" dirty="0"/>
              <a:t> </a:t>
            </a:r>
            <a:r>
              <a:rPr lang="en-US" dirty="0"/>
              <a:t>= 4 </a:t>
            </a:r>
            <a:r>
              <a:rPr lang="ru-RU" dirty="0"/>
              <a:t>Гб </a:t>
            </a:r>
            <a:r>
              <a:rPr lang="en-US" dirty="0"/>
              <a:t>DRAM</a:t>
            </a:r>
            <a:endParaRPr lang="ru-BY" dirty="0"/>
          </a:p>
          <a:p>
            <a:pPr algn="ctr"/>
            <a:endParaRPr lang="ru-BY" dirty="0"/>
          </a:p>
        </p:txBody>
      </p:sp>
      <p:sp>
        <p:nvSpPr>
          <p:cNvPr id="2" name="Левая фигурная скобка 1">
            <a:extLst>
              <a:ext uri="{FF2B5EF4-FFF2-40B4-BE49-F238E27FC236}">
                <a16:creationId xmlns:a16="http://schemas.microsoft.com/office/drawing/2014/main" id="{AADA4772-7E58-70E0-D069-1E1D17E810B9}"/>
              </a:ext>
            </a:extLst>
          </p:cNvPr>
          <p:cNvSpPr/>
          <p:nvPr/>
        </p:nvSpPr>
        <p:spPr>
          <a:xfrm rot="16200000">
            <a:off x="5961630" y="2571599"/>
            <a:ext cx="421140" cy="2324402"/>
          </a:xfrm>
          <a:prstGeom prst="leftBrace">
            <a:avLst/>
          </a:prstGeom>
          <a:ln w="38100">
            <a:solidFill>
              <a:schemeClr val="tx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ru-BY">
              <a:ln w="0"/>
              <a:effectLst>
                <a:outerShdw blurRad="38100" dist="19050" dir="2700000" algn="tl" rotWithShape="0">
                  <a:schemeClr val="dk1">
                    <a:alpha val="40000"/>
                  </a:schemeClr>
                </a:outerShdw>
              </a:effectLst>
            </a:endParaRPr>
          </a:p>
        </p:txBody>
      </p:sp>
      <p:sp>
        <p:nvSpPr>
          <p:cNvPr id="3" name="TextBox 2">
            <a:extLst>
              <a:ext uri="{FF2B5EF4-FFF2-40B4-BE49-F238E27FC236}">
                <a16:creationId xmlns:a16="http://schemas.microsoft.com/office/drawing/2014/main" id="{D0C6E8C3-D793-954A-7608-80F888E85711}"/>
              </a:ext>
            </a:extLst>
          </p:cNvPr>
          <p:cNvSpPr txBox="1"/>
          <p:nvPr/>
        </p:nvSpPr>
        <p:spPr>
          <a:xfrm>
            <a:off x="11157995" y="6482608"/>
            <a:ext cx="1034005" cy="246221"/>
          </a:xfrm>
          <a:prstGeom prst="rect">
            <a:avLst/>
          </a:prstGeom>
          <a:noFill/>
        </p:spPr>
        <p:txBody>
          <a:bodyPr wrap="square" lIns="0" tIns="0" rIns="0" bIns="0" rtlCol="0">
            <a:spAutoFit/>
          </a:bodyPr>
          <a:lstStyle/>
          <a:p>
            <a:pPr algn="ctr"/>
            <a:r>
              <a:rPr lang="ru-RU" sz="1600" dirty="0">
                <a:solidFill>
                  <a:srgbClr val="144E9D"/>
                </a:solidFill>
              </a:rPr>
              <a:t>ФПМИ БГУ</a:t>
            </a:r>
          </a:p>
        </p:txBody>
      </p:sp>
      <p:pic>
        <p:nvPicPr>
          <p:cNvPr id="4" name="Рисунок 3" descr="png..png">
            <a:extLst>
              <a:ext uri="{FF2B5EF4-FFF2-40B4-BE49-F238E27FC236}">
                <a16:creationId xmlns:a16="http://schemas.microsoft.com/office/drawing/2014/main" id="{C4E18683-AC93-D0D3-ADCA-2D79B5EB6309}"/>
              </a:ext>
            </a:extLst>
          </p:cNvPr>
          <p:cNvPicPr>
            <a:picLocks noChangeAspect="1"/>
          </p:cNvPicPr>
          <p:nvPr/>
        </p:nvPicPr>
        <p:blipFill>
          <a:blip r:embed="rId3" cstate="print"/>
          <a:srcRect r="82957"/>
          <a:stretch>
            <a:fillRect/>
          </a:stretch>
        </p:blipFill>
        <p:spPr>
          <a:xfrm>
            <a:off x="10969783" y="6441682"/>
            <a:ext cx="259107" cy="386512"/>
          </a:xfrm>
          <a:prstGeom prst="rect">
            <a:avLst/>
          </a:prstGeom>
        </p:spPr>
      </p:pic>
    </p:spTree>
    <p:extLst>
      <p:ext uri="{BB962C8B-B14F-4D97-AF65-F5344CB8AC3E}">
        <p14:creationId xmlns:p14="http://schemas.microsoft.com/office/powerpoint/2010/main" val="22429932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Рисунок 2">
            <a:extLst>
              <a:ext uri="{FF2B5EF4-FFF2-40B4-BE49-F238E27FC236}">
                <a16:creationId xmlns:a16="http://schemas.microsoft.com/office/drawing/2014/main" id="{B4080704-59BC-BAE1-DE5D-0DA4E2C209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199" y="1093758"/>
            <a:ext cx="7698817" cy="4578230"/>
          </a:xfrm>
          <a:prstGeom prst="rect">
            <a:avLst/>
          </a:prstGeom>
        </p:spPr>
      </p:pic>
      <p:sp>
        <p:nvSpPr>
          <p:cNvPr id="5" name="TextBox 4">
            <a:extLst>
              <a:ext uri="{FF2B5EF4-FFF2-40B4-BE49-F238E27FC236}">
                <a16:creationId xmlns:a16="http://schemas.microsoft.com/office/drawing/2014/main" id="{EEAA2916-362D-101A-E762-D9D3B3CF5CF7}"/>
              </a:ext>
            </a:extLst>
          </p:cNvPr>
          <p:cNvSpPr txBox="1"/>
          <p:nvPr/>
        </p:nvSpPr>
        <p:spPr>
          <a:xfrm>
            <a:off x="2236954" y="5899098"/>
            <a:ext cx="3745557" cy="369332"/>
          </a:xfrm>
          <a:prstGeom prst="rect">
            <a:avLst/>
          </a:prstGeom>
          <a:noFill/>
        </p:spPr>
        <p:txBody>
          <a:bodyPr wrap="square">
            <a:spAutoFit/>
          </a:bodyPr>
          <a:lstStyle/>
          <a:p>
            <a:r>
              <a:rPr lang="ru-RU" b="0" dirty="0">
                <a:solidFill>
                  <a:srgbClr val="333333"/>
                </a:solidFill>
                <a:effectLst/>
                <a:latin typeface="-apple-system"/>
              </a:rPr>
              <a:t>Одно ядро процессора Intel </a:t>
            </a:r>
            <a:r>
              <a:rPr lang="ru-RU" b="0" dirty="0" err="1">
                <a:solidFill>
                  <a:srgbClr val="333333"/>
                </a:solidFill>
                <a:effectLst/>
                <a:latin typeface="-apple-system"/>
              </a:rPr>
              <a:t>Skylake</a:t>
            </a:r>
            <a:endParaRPr lang="ru-BY" dirty="0"/>
          </a:p>
        </p:txBody>
      </p:sp>
      <p:sp>
        <p:nvSpPr>
          <p:cNvPr id="6" name="TextBox 5">
            <a:extLst>
              <a:ext uri="{FF2B5EF4-FFF2-40B4-BE49-F238E27FC236}">
                <a16:creationId xmlns:a16="http://schemas.microsoft.com/office/drawing/2014/main" id="{8BF8C360-27A0-B949-79A1-95F0DC02E958}"/>
              </a:ext>
            </a:extLst>
          </p:cNvPr>
          <p:cNvSpPr txBox="1"/>
          <p:nvPr/>
        </p:nvSpPr>
        <p:spPr>
          <a:xfrm>
            <a:off x="3262816" y="206090"/>
            <a:ext cx="2419568" cy="369332"/>
          </a:xfrm>
          <a:prstGeom prst="rect">
            <a:avLst/>
          </a:prstGeom>
          <a:noFill/>
        </p:spPr>
        <p:txBody>
          <a:bodyPr wrap="square" rtlCol="0">
            <a:spAutoFit/>
          </a:bodyPr>
          <a:lstStyle/>
          <a:p>
            <a:r>
              <a:rPr lang="en-US" dirty="0"/>
              <a:t>L1 (Data cache</a:t>
            </a:r>
            <a:r>
              <a:rPr lang="ru-RU" dirty="0"/>
              <a:t>, 32Кб</a:t>
            </a:r>
            <a:r>
              <a:rPr lang="en-US" dirty="0"/>
              <a:t>)</a:t>
            </a:r>
            <a:endParaRPr lang="ru-BY" dirty="0"/>
          </a:p>
        </p:txBody>
      </p:sp>
      <p:cxnSp>
        <p:nvCxnSpPr>
          <p:cNvPr id="13" name="Прямая со стрелкой 12">
            <a:extLst>
              <a:ext uri="{FF2B5EF4-FFF2-40B4-BE49-F238E27FC236}">
                <a16:creationId xmlns:a16="http://schemas.microsoft.com/office/drawing/2014/main" id="{FD10C382-8CCF-0CBF-D40B-18DD0FAF5B5E}"/>
              </a:ext>
            </a:extLst>
          </p:cNvPr>
          <p:cNvCxnSpPr/>
          <p:nvPr/>
        </p:nvCxnSpPr>
        <p:spPr>
          <a:xfrm>
            <a:off x="4030989" y="710278"/>
            <a:ext cx="337226" cy="38348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16" name="TextBox 15">
            <a:extLst>
              <a:ext uri="{FF2B5EF4-FFF2-40B4-BE49-F238E27FC236}">
                <a16:creationId xmlns:a16="http://schemas.microsoft.com/office/drawing/2014/main" id="{F20BC778-B12D-7F42-2CDF-0C02764EBF35}"/>
              </a:ext>
            </a:extLst>
          </p:cNvPr>
          <p:cNvSpPr txBox="1"/>
          <p:nvPr/>
        </p:nvSpPr>
        <p:spPr>
          <a:xfrm>
            <a:off x="8657616" y="2991575"/>
            <a:ext cx="2889116" cy="369332"/>
          </a:xfrm>
          <a:prstGeom prst="rect">
            <a:avLst/>
          </a:prstGeom>
          <a:noFill/>
        </p:spPr>
        <p:txBody>
          <a:bodyPr wrap="square">
            <a:spAutoFit/>
          </a:bodyPr>
          <a:lstStyle/>
          <a:p>
            <a:r>
              <a:rPr lang="en-US" dirty="0"/>
              <a:t>L1 (Instruction cache</a:t>
            </a:r>
            <a:r>
              <a:rPr lang="ru-RU" dirty="0"/>
              <a:t>, 32Кб</a:t>
            </a:r>
            <a:r>
              <a:rPr lang="en-US" dirty="0"/>
              <a:t>)</a:t>
            </a:r>
            <a:endParaRPr lang="ru-BY" dirty="0"/>
          </a:p>
        </p:txBody>
      </p:sp>
      <p:cxnSp>
        <p:nvCxnSpPr>
          <p:cNvPr id="18" name="Прямая со стрелкой 17">
            <a:extLst>
              <a:ext uri="{FF2B5EF4-FFF2-40B4-BE49-F238E27FC236}">
                <a16:creationId xmlns:a16="http://schemas.microsoft.com/office/drawing/2014/main" id="{876029D9-1132-5046-EA3B-5800B5241CA2}"/>
              </a:ext>
            </a:extLst>
          </p:cNvPr>
          <p:cNvCxnSpPr/>
          <p:nvPr/>
        </p:nvCxnSpPr>
        <p:spPr>
          <a:xfrm flipH="1">
            <a:off x="7850221" y="3382873"/>
            <a:ext cx="924128" cy="508191"/>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20" name="TextBox 19">
            <a:extLst>
              <a:ext uri="{FF2B5EF4-FFF2-40B4-BE49-F238E27FC236}">
                <a16:creationId xmlns:a16="http://schemas.microsoft.com/office/drawing/2014/main" id="{5B2D5C1F-604E-62F5-1A03-74F3F631ABB7}"/>
              </a:ext>
            </a:extLst>
          </p:cNvPr>
          <p:cNvSpPr txBox="1"/>
          <p:nvPr/>
        </p:nvSpPr>
        <p:spPr>
          <a:xfrm>
            <a:off x="7080518" y="243410"/>
            <a:ext cx="2889116" cy="369332"/>
          </a:xfrm>
          <a:prstGeom prst="rect">
            <a:avLst/>
          </a:prstGeom>
          <a:noFill/>
        </p:spPr>
        <p:txBody>
          <a:bodyPr wrap="square" rtlCol="0">
            <a:spAutoFit/>
          </a:bodyPr>
          <a:lstStyle/>
          <a:p>
            <a:r>
              <a:rPr lang="en-US" dirty="0"/>
              <a:t>L2 (Data cache</a:t>
            </a:r>
            <a:r>
              <a:rPr lang="ru-RU" dirty="0"/>
              <a:t>, до 512 Кб</a:t>
            </a:r>
            <a:r>
              <a:rPr lang="en-US" dirty="0"/>
              <a:t>)</a:t>
            </a:r>
            <a:endParaRPr lang="ru-BY" dirty="0"/>
          </a:p>
        </p:txBody>
      </p:sp>
      <p:cxnSp>
        <p:nvCxnSpPr>
          <p:cNvPr id="22" name="Прямая со стрелкой 21">
            <a:extLst>
              <a:ext uri="{FF2B5EF4-FFF2-40B4-BE49-F238E27FC236}">
                <a16:creationId xmlns:a16="http://schemas.microsoft.com/office/drawing/2014/main" id="{4BF3D3AA-EFE1-B584-B44E-99434DFAA4C5}"/>
              </a:ext>
            </a:extLst>
          </p:cNvPr>
          <p:cNvCxnSpPr/>
          <p:nvPr/>
        </p:nvCxnSpPr>
        <p:spPr>
          <a:xfrm flipH="1">
            <a:off x="7402749" y="589570"/>
            <a:ext cx="272374" cy="504188"/>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26" name="TextBox 25">
            <a:extLst>
              <a:ext uri="{FF2B5EF4-FFF2-40B4-BE49-F238E27FC236}">
                <a16:creationId xmlns:a16="http://schemas.microsoft.com/office/drawing/2014/main" id="{99C6B9EF-4198-7ADF-FE24-371AA3CFF9F5}"/>
              </a:ext>
            </a:extLst>
          </p:cNvPr>
          <p:cNvSpPr txBox="1"/>
          <p:nvPr/>
        </p:nvSpPr>
        <p:spPr>
          <a:xfrm>
            <a:off x="362355" y="220238"/>
            <a:ext cx="2419568" cy="646331"/>
          </a:xfrm>
          <a:prstGeom prst="rect">
            <a:avLst/>
          </a:prstGeom>
          <a:noFill/>
        </p:spPr>
        <p:txBody>
          <a:bodyPr wrap="square">
            <a:spAutoFit/>
          </a:bodyPr>
          <a:lstStyle/>
          <a:p>
            <a:r>
              <a:rPr lang="en-US" b="0" i="0" dirty="0">
                <a:solidFill>
                  <a:srgbClr val="333333"/>
                </a:solidFill>
                <a:effectLst/>
                <a:latin typeface="-apple-system"/>
              </a:rPr>
              <a:t>Arithmetic Logic Units</a:t>
            </a:r>
          </a:p>
          <a:p>
            <a:r>
              <a:rPr lang="en-US" dirty="0">
                <a:solidFill>
                  <a:srgbClr val="333333"/>
                </a:solidFill>
                <a:latin typeface="-apple-system"/>
              </a:rPr>
              <a:t>Registers</a:t>
            </a:r>
            <a:endParaRPr lang="ru-BY" dirty="0"/>
          </a:p>
        </p:txBody>
      </p:sp>
      <p:cxnSp>
        <p:nvCxnSpPr>
          <p:cNvPr id="28" name="Прямая со стрелкой 27">
            <a:extLst>
              <a:ext uri="{FF2B5EF4-FFF2-40B4-BE49-F238E27FC236}">
                <a16:creationId xmlns:a16="http://schemas.microsoft.com/office/drawing/2014/main" id="{3415564C-F3E0-77F5-4ACC-EC1427BA08E1}"/>
              </a:ext>
            </a:extLst>
          </p:cNvPr>
          <p:cNvCxnSpPr/>
          <p:nvPr/>
        </p:nvCxnSpPr>
        <p:spPr>
          <a:xfrm>
            <a:off x="1527243" y="626890"/>
            <a:ext cx="0" cy="666889"/>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29" name="Прямоугольник 28">
            <a:extLst>
              <a:ext uri="{FF2B5EF4-FFF2-40B4-BE49-F238E27FC236}">
                <a16:creationId xmlns:a16="http://schemas.microsoft.com/office/drawing/2014/main" id="{380BE982-4042-3981-E813-03758C14909C}"/>
              </a:ext>
            </a:extLst>
          </p:cNvPr>
          <p:cNvSpPr/>
          <p:nvPr/>
        </p:nvSpPr>
        <p:spPr>
          <a:xfrm>
            <a:off x="6478621" y="1093758"/>
            <a:ext cx="1468876" cy="2289115"/>
          </a:xfrm>
          <a:prstGeom prst="rect">
            <a:avLst/>
          </a:prstGeom>
          <a:noFill/>
          <a:ln w="508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BY" dirty="0">
              <a:highlight>
                <a:srgbClr val="FF0000"/>
              </a:highlight>
            </a:endParaRPr>
          </a:p>
        </p:txBody>
      </p:sp>
      <p:sp>
        <p:nvSpPr>
          <p:cNvPr id="2" name="TextBox 1">
            <a:extLst>
              <a:ext uri="{FF2B5EF4-FFF2-40B4-BE49-F238E27FC236}">
                <a16:creationId xmlns:a16="http://schemas.microsoft.com/office/drawing/2014/main" id="{B37C025B-4B90-78E1-F563-8D6A0C210403}"/>
              </a:ext>
            </a:extLst>
          </p:cNvPr>
          <p:cNvSpPr txBox="1"/>
          <p:nvPr/>
        </p:nvSpPr>
        <p:spPr>
          <a:xfrm>
            <a:off x="11157995" y="6512414"/>
            <a:ext cx="1034005" cy="246221"/>
          </a:xfrm>
          <a:prstGeom prst="rect">
            <a:avLst/>
          </a:prstGeom>
          <a:noFill/>
        </p:spPr>
        <p:txBody>
          <a:bodyPr wrap="square" lIns="0" tIns="0" rIns="0" bIns="0" rtlCol="0">
            <a:spAutoFit/>
          </a:bodyPr>
          <a:lstStyle/>
          <a:p>
            <a:pPr algn="ctr"/>
            <a:r>
              <a:rPr lang="ru-RU" sz="1600" dirty="0">
                <a:solidFill>
                  <a:srgbClr val="144E9D"/>
                </a:solidFill>
              </a:rPr>
              <a:t>ФПМИ БГУ</a:t>
            </a:r>
          </a:p>
        </p:txBody>
      </p:sp>
      <p:pic>
        <p:nvPicPr>
          <p:cNvPr id="4" name="Рисунок 3" descr="png..png">
            <a:extLst>
              <a:ext uri="{FF2B5EF4-FFF2-40B4-BE49-F238E27FC236}">
                <a16:creationId xmlns:a16="http://schemas.microsoft.com/office/drawing/2014/main" id="{02EE8068-93CC-342D-6A55-4D50069C3C96}"/>
              </a:ext>
            </a:extLst>
          </p:cNvPr>
          <p:cNvPicPr>
            <a:picLocks noChangeAspect="1"/>
          </p:cNvPicPr>
          <p:nvPr/>
        </p:nvPicPr>
        <p:blipFill>
          <a:blip r:embed="rId3" cstate="print"/>
          <a:srcRect r="82957"/>
          <a:stretch>
            <a:fillRect/>
          </a:stretch>
        </p:blipFill>
        <p:spPr>
          <a:xfrm>
            <a:off x="10969783" y="6471488"/>
            <a:ext cx="259107" cy="386512"/>
          </a:xfrm>
          <a:prstGeom prst="rect">
            <a:avLst/>
          </a:prstGeom>
        </p:spPr>
      </p:pic>
    </p:spTree>
    <p:extLst>
      <p:ext uri="{BB962C8B-B14F-4D97-AF65-F5344CB8AC3E}">
        <p14:creationId xmlns:p14="http://schemas.microsoft.com/office/powerpoint/2010/main" val="27348979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AutoShape 8">
            <a:extLst>
              <a:ext uri="{FF2B5EF4-FFF2-40B4-BE49-F238E27FC236}">
                <a16:creationId xmlns:a16="http://schemas.microsoft.com/office/drawing/2014/main" id="{CDFB0B48-FA0B-884D-EA69-49A693FD1DD7}"/>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BY"/>
          </a:p>
        </p:txBody>
      </p:sp>
      <p:pic>
        <p:nvPicPr>
          <p:cNvPr id="9" name="Рисунок 8">
            <a:extLst>
              <a:ext uri="{FF2B5EF4-FFF2-40B4-BE49-F238E27FC236}">
                <a16:creationId xmlns:a16="http://schemas.microsoft.com/office/drawing/2014/main" id="{8DD2035D-3822-167A-CE85-A1773396378A}"/>
              </a:ext>
            </a:extLst>
          </p:cNvPr>
          <p:cNvPicPr>
            <a:picLocks noChangeAspect="1"/>
          </p:cNvPicPr>
          <p:nvPr/>
        </p:nvPicPr>
        <p:blipFill>
          <a:blip r:embed="rId2"/>
          <a:stretch>
            <a:fillRect/>
          </a:stretch>
        </p:blipFill>
        <p:spPr>
          <a:xfrm>
            <a:off x="846667" y="111543"/>
            <a:ext cx="10312916" cy="3469857"/>
          </a:xfrm>
          <a:prstGeom prst="rect">
            <a:avLst/>
          </a:prstGeom>
        </p:spPr>
      </p:pic>
      <p:sp>
        <p:nvSpPr>
          <p:cNvPr id="2" name="TextBox 1">
            <a:extLst>
              <a:ext uri="{FF2B5EF4-FFF2-40B4-BE49-F238E27FC236}">
                <a16:creationId xmlns:a16="http://schemas.microsoft.com/office/drawing/2014/main" id="{AF654728-5BB7-79E0-BAB6-3450BFC946EE}"/>
              </a:ext>
            </a:extLst>
          </p:cNvPr>
          <p:cNvSpPr txBox="1"/>
          <p:nvPr/>
        </p:nvSpPr>
        <p:spPr>
          <a:xfrm flipH="1">
            <a:off x="1073205" y="3601898"/>
            <a:ext cx="10824872" cy="2862322"/>
          </a:xfrm>
          <a:prstGeom prst="rect">
            <a:avLst/>
          </a:prstGeom>
          <a:noFill/>
        </p:spPr>
        <p:txBody>
          <a:bodyPr wrap="square" rtlCol="0">
            <a:spAutoFit/>
          </a:bodyPr>
          <a:lstStyle/>
          <a:p>
            <a:r>
              <a:rPr lang="ru-RU" sz="2000" dirty="0"/>
              <a:t>В кэш помещаются информация, к которой часто обращается процессор (информация из ОЗУ помещается в кэш, а потом к ней обращается процессор).</a:t>
            </a:r>
          </a:p>
          <a:p>
            <a:endParaRPr lang="ru-RU" sz="2000" dirty="0"/>
          </a:p>
          <a:p>
            <a:r>
              <a:rPr lang="ru-RU" sz="2000" dirty="0"/>
              <a:t>Система процессорного кэша состоит из: </a:t>
            </a:r>
          </a:p>
          <a:p>
            <a:pPr lvl="1"/>
            <a:r>
              <a:rPr lang="ru-RU" sz="2000" dirty="0"/>
              <a:t>(1) контроллера кэша, который управляет движением данных между ЦП, ОЗУ и кэш-памятью </a:t>
            </a:r>
          </a:p>
          <a:p>
            <a:pPr lvl="1"/>
            <a:r>
              <a:rPr lang="ru-RU" sz="2000" dirty="0"/>
              <a:t>(2) кэш-памяти.</a:t>
            </a:r>
          </a:p>
          <a:p>
            <a:endParaRPr lang="ru-RU" sz="2000" dirty="0"/>
          </a:p>
          <a:p>
            <a:r>
              <a:rPr lang="ru-RU" sz="2000" b="1" dirty="0"/>
              <a:t>Кэш-попадание</a:t>
            </a:r>
            <a:r>
              <a:rPr lang="ru-RU" sz="2000" dirty="0"/>
              <a:t>: при запросе нужные данные есть в кэш-памяти.</a:t>
            </a:r>
          </a:p>
          <a:p>
            <a:r>
              <a:rPr lang="ru-RU" sz="2000" b="1" dirty="0"/>
              <a:t>Кэш-промах</a:t>
            </a:r>
            <a:r>
              <a:rPr lang="ru-RU" sz="2000" dirty="0"/>
              <a:t>:  данных нет в кэш-памяти.</a:t>
            </a:r>
            <a:endParaRPr lang="ru-BY" sz="2000" dirty="0"/>
          </a:p>
        </p:txBody>
      </p:sp>
      <p:sp>
        <p:nvSpPr>
          <p:cNvPr id="3" name="TextBox 2">
            <a:extLst>
              <a:ext uri="{FF2B5EF4-FFF2-40B4-BE49-F238E27FC236}">
                <a16:creationId xmlns:a16="http://schemas.microsoft.com/office/drawing/2014/main" id="{256794FF-EE2E-58D4-2215-FCB6AAA9515C}"/>
              </a:ext>
            </a:extLst>
          </p:cNvPr>
          <p:cNvSpPr txBox="1"/>
          <p:nvPr/>
        </p:nvSpPr>
        <p:spPr>
          <a:xfrm>
            <a:off x="11132741" y="6443792"/>
            <a:ext cx="1034005" cy="246221"/>
          </a:xfrm>
          <a:prstGeom prst="rect">
            <a:avLst/>
          </a:prstGeom>
          <a:noFill/>
        </p:spPr>
        <p:txBody>
          <a:bodyPr wrap="square" lIns="0" tIns="0" rIns="0" bIns="0" rtlCol="0">
            <a:spAutoFit/>
          </a:bodyPr>
          <a:lstStyle/>
          <a:p>
            <a:pPr algn="ctr"/>
            <a:r>
              <a:rPr lang="ru-RU" sz="1600" dirty="0">
                <a:solidFill>
                  <a:srgbClr val="144E9D"/>
                </a:solidFill>
              </a:rPr>
              <a:t>ФПМИ БГУ</a:t>
            </a:r>
          </a:p>
        </p:txBody>
      </p:sp>
      <p:pic>
        <p:nvPicPr>
          <p:cNvPr id="4" name="Рисунок 3" descr="png..png">
            <a:extLst>
              <a:ext uri="{FF2B5EF4-FFF2-40B4-BE49-F238E27FC236}">
                <a16:creationId xmlns:a16="http://schemas.microsoft.com/office/drawing/2014/main" id="{47E8DFE0-9D7E-B87B-FF41-D18E0A6BA126}"/>
              </a:ext>
            </a:extLst>
          </p:cNvPr>
          <p:cNvPicPr>
            <a:picLocks noChangeAspect="1"/>
          </p:cNvPicPr>
          <p:nvPr/>
        </p:nvPicPr>
        <p:blipFill>
          <a:blip r:embed="rId3" cstate="print"/>
          <a:srcRect r="82957"/>
          <a:stretch>
            <a:fillRect/>
          </a:stretch>
        </p:blipFill>
        <p:spPr>
          <a:xfrm>
            <a:off x="10944529" y="6402866"/>
            <a:ext cx="259107" cy="386512"/>
          </a:xfrm>
          <a:prstGeom prst="rect">
            <a:avLst/>
          </a:prstGeom>
        </p:spPr>
      </p:pic>
    </p:spTree>
    <p:extLst>
      <p:ext uri="{BB962C8B-B14F-4D97-AF65-F5344CB8AC3E}">
        <p14:creationId xmlns:p14="http://schemas.microsoft.com/office/powerpoint/2010/main" val="8043669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AutoShape 8">
            <a:extLst>
              <a:ext uri="{FF2B5EF4-FFF2-40B4-BE49-F238E27FC236}">
                <a16:creationId xmlns:a16="http://schemas.microsoft.com/office/drawing/2014/main" id="{CDFB0B48-FA0B-884D-EA69-49A693FD1DD7}"/>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BY"/>
          </a:p>
        </p:txBody>
      </p:sp>
      <p:pic>
        <p:nvPicPr>
          <p:cNvPr id="9" name="Рисунок 8">
            <a:extLst>
              <a:ext uri="{FF2B5EF4-FFF2-40B4-BE49-F238E27FC236}">
                <a16:creationId xmlns:a16="http://schemas.microsoft.com/office/drawing/2014/main" id="{8DD2035D-3822-167A-CE85-A1773396378A}"/>
              </a:ext>
            </a:extLst>
          </p:cNvPr>
          <p:cNvPicPr>
            <a:picLocks noChangeAspect="1"/>
          </p:cNvPicPr>
          <p:nvPr/>
        </p:nvPicPr>
        <p:blipFill>
          <a:blip r:embed="rId2"/>
          <a:stretch>
            <a:fillRect/>
          </a:stretch>
        </p:blipFill>
        <p:spPr>
          <a:xfrm>
            <a:off x="846667" y="604478"/>
            <a:ext cx="10312916" cy="3469857"/>
          </a:xfrm>
          <a:prstGeom prst="rect">
            <a:avLst/>
          </a:prstGeom>
        </p:spPr>
      </p:pic>
      <p:sp>
        <p:nvSpPr>
          <p:cNvPr id="2" name="TextBox 1">
            <a:extLst>
              <a:ext uri="{FF2B5EF4-FFF2-40B4-BE49-F238E27FC236}">
                <a16:creationId xmlns:a16="http://schemas.microsoft.com/office/drawing/2014/main" id="{AF654728-5BB7-79E0-BAB6-3450BFC946EE}"/>
              </a:ext>
            </a:extLst>
          </p:cNvPr>
          <p:cNvSpPr txBox="1"/>
          <p:nvPr/>
        </p:nvSpPr>
        <p:spPr>
          <a:xfrm flipH="1">
            <a:off x="846667" y="4261449"/>
            <a:ext cx="10824872" cy="1477328"/>
          </a:xfrm>
          <a:prstGeom prst="rect">
            <a:avLst/>
          </a:prstGeom>
          <a:noFill/>
        </p:spPr>
        <p:txBody>
          <a:bodyPr wrap="square" rtlCol="0">
            <a:spAutoFit/>
          </a:bodyPr>
          <a:lstStyle/>
          <a:p>
            <a:r>
              <a:rPr lang="ru-RU" dirty="0"/>
              <a:t>Взаимодействие уровней кэш-памяти между собой (сложный процесс, в ходе которого используются разные технологии и математические алгоритмы):</a:t>
            </a:r>
          </a:p>
          <a:p>
            <a:r>
              <a:rPr lang="ru-RU" b="1" dirty="0"/>
              <a:t>	эксклюзивное</a:t>
            </a:r>
            <a:r>
              <a:rPr lang="ru-RU" dirty="0"/>
              <a:t> (уникальность информации)</a:t>
            </a:r>
            <a:r>
              <a:rPr lang="en-US" dirty="0"/>
              <a:t>;</a:t>
            </a:r>
            <a:endParaRPr lang="ru-RU" dirty="0"/>
          </a:p>
          <a:p>
            <a:r>
              <a:rPr lang="ru-RU" b="1" dirty="0"/>
              <a:t>	инклюзивное </a:t>
            </a:r>
            <a:r>
              <a:rPr lang="ru-RU" dirty="0"/>
              <a:t>(дублирование информации)</a:t>
            </a:r>
            <a:r>
              <a:rPr lang="en-US" dirty="0"/>
              <a:t>;</a:t>
            </a:r>
            <a:endParaRPr lang="ru-RU" dirty="0"/>
          </a:p>
          <a:p>
            <a:r>
              <a:rPr lang="ru-RU" b="1" dirty="0"/>
              <a:t>	</a:t>
            </a:r>
            <a:endParaRPr lang="ru-BY" dirty="0"/>
          </a:p>
        </p:txBody>
      </p:sp>
      <p:sp>
        <p:nvSpPr>
          <p:cNvPr id="3" name="TextBox 2">
            <a:extLst>
              <a:ext uri="{FF2B5EF4-FFF2-40B4-BE49-F238E27FC236}">
                <a16:creationId xmlns:a16="http://schemas.microsoft.com/office/drawing/2014/main" id="{B143A5F9-FEAF-1D1D-CEFC-E755EE03CEED}"/>
              </a:ext>
            </a:extLst>
          </p:cNvPr>
          <p:cNvSpPr txBox="1"/>
          <p:nvPr/>
        </p:nvSpPr>
        <p:spPr>
          <a:xfrm>
            <a:off x="11157995" y="6512414"/>
            <a:ext cx="1034005" cy="246221"/>
          </a:xfrm>
          <a:prstGeom prst="rect">
            <a:avLst/>
          </a:prstGeom>
          <a:noFill/>
        </p:spPr>
        <p:txBody>
          <a:bodyPr wrap="square" lIns="0" tIns="0" rIns="0" bIns="0" rtlCol="0">
            <a:spAutoFit/>
          </a:bodyPr>
          <a:lstStyle/>
          <a:p>
            <a:pPr algn="ctr"/>
            <a:r>
              <a:rPr lang="ru-RU" sz="1600" dirty="0">
                <a:solidFill>
                  <a:srgbClr val="144E9D"/>
                </a:solidFill>
              </a:rPr>
              <a:t>ФПМИ БГУ</a:t>
            </a:r>
          </a:p>
        </p:txBody>
      </p:sp>
      <p:pic>
        <p:nvPicPr>
          <p:cNvPr id="4" name="Рисунок 3" descr="png..png">
            <a:extLst>
              <a:ext uri="{FF2B5EF4-FFF2-40B4-BE49-F238E27FC236}">
                <a16:creationId xmlns:a16="http://schemas.microsoft.com/office/drawing/2014/main" id="{E7C52A8C-A714-0B88-5254-49B71D509F50}"/>
              </a:ext>
            </a:extLst>
          </p:cNvPr>
          <p:cNvPicPr>
            <a:picLocks noChangeAspect="1"/>
          </p:cNvPicPr>
          <p:nvPr/>
        </p:nvPicPr>
        <p:blipFill>
          <a:blip r:embed="rId3" cstate="print"/>
          <a:srcRect r="82957"/>
          <a:stretch>
            <a:fillRect/>
          </a:stretch>
        </p:blipFill>
        <p:spPr>
          <a:xfrm>
            <a:off x="10969783" y="6471488"/>
            <a:ext cx="259107" cy="386512"/>
          </a:xfrm>
          <a:prstGeom prst="rect">
            <a:avLst/>
          </a:prstGeom>
        </p:spPr>
      </p:pic>
    </p:spTree>
    <p:extLst>
      <p:ext uri="{BB962C8B-B14F-4D97-AF65-F5344CB8AC3E}">
        <p14:creationId xmlns:p14="http://schemas.microsoft.com/office/powerpoint/2010/main" val="18953948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1157995" y="6627034"/>
            <a:ext cx="1034005" cy="246221"/>
          </a:xfrm>
          <a:prstGeom prst="rect">
            <a:avLst/>
          </a:prstGeom>
          <a:noFill/>
        </p:spPr>
        <p:txBody>
          <a:bodyPr wrap="square" lIns="0" tIns="0" rIns="0" bIns="0" rtlCol="0">
            <a:spAutoFit/>
          </a:bodyPr>
          <a:lstStyle/>
          <a:p>
            <a:pPr algn="ctr"/>
            <a:r>
              <a:rPr lang="ru-RU" sz="1600" dirty="0">
                <a:solidFill>
                  <a:srgbClr val="144E9D"/>
                </a:solidFill>
              </a:rPr>
              <a:t>ФПМИ БГУ</a:t>
            </a:r>
          </a:p>
        </p:txBody>
      </p:sp>
      <p:pic>
        <p:nvPicPr>
          <p:cNvPr id="7" name="Рисунок 6" descr="png..png"/>
          <p:cNvPicPr>
            <a:picLocks noChangeAspect="1"/>
          </p:cNvPicPr>
          <p:nvPr/>
        </p:nvPicPr>
        <p:blipFill>
          <a:blip r:embed="rId3" cstate="print"/>
          <a:srcRect r="82957"/>
          <a:stretch>
            <a:fillRect/>
          </a:stretch>
        </p:blipFill>
        <p:spPr>
          <a:xfrm>
            <a:off x="10937126" y="6471488"/>
            <a:ext cx="259107" cy="386512"/>
          </a:xfrm>
          <a:prstGeom prst="rect">
            <a:avLst/>
          </a:prstGeom>
        </p:spPr>
      </p:pic>
      <p:sp>
        <p:nvSpPr>
          <p:cNvPr id="2" name="Прямоугольник 1"/>
          <p:cNvSpPr/>
          <p:nvPr/>
        </p:nvSpPr>
        <p:spPr>
          <a:xfrm>
            <a:off x="1065828" y="424501"/>
            <a:ext cx="10605246" cy="1815882"/>
          </a:xfrm>
          <a:prstGeom prst="rect">
            <a:avLst/>
          </a:prstGeom>
          <a:noFill/>
        </p:spPr>
        <p:txBody>
          <a:bodyPr wrap="square">
            <a:spAutoFit/>
          </a:bodyPr>
          <a:lstStyle/>
          <a:p>
            <a:pPr algn="just"/>
            <a:r>
              <a:rPr lang="ru-RU" sz="2800" b="1" u="sng" dirty="0"/>
              <a:t>Алгоритм</a:t>
            </a:r>
          </a:p>
          <a:p>
            <a:pPr lvl="1" algn="just"/>
            <a:r>
              <a:rPr lang="ru-RU" sz="2800" dirty="0"/>
              <a:t>это конечная последовательность чётко определенных, реализуемых компьютером инструкций, предназначенная для решения определенного класса задач.</a:t>
            </a:r>
          </a:p>
        </p:txBody>
      </p:sp>
      <p:sp>
        <p:nvSpPr>
          <p:cNvPr id="8" name="Прямоугольник 7"/>
          <p:cNvSpPr/>
          <p:nvPr/>
        </p:nvSpPr>
        <p:spPr>
          <a:xfrm>
            <a:off x="1029971" y="5039448"/>
            <a:ext cx="10820396" cy="954107"/>
          </a:xfrm>
          <a:prstGeom prst="rect">
            <a:avLst/>
          </a:prstGeom>
        </p:spPr>
        <p:txBody>
          <a:bodyPr wrap="square">
            <a:spAutoFit/>
          </a:bodyPr>
          <a:lstStyle/>
          <a:p>
            <a:pPr lvl="1" algn="just"/>
            <a:r>
              <a:rPr lang="ru-RU" sz="2800" dirty="0"/>
              <a:t>Переход от одного состояния к другому не обязательно детерминирован; некоторые алгоритмы </a:t>
            </a:r>
            <a:r>
              <a:rPr lang="ru-RU" sz="2800" dirty="0" err="1"/>
              <a:t>рандомизированы</a:t>
            </a:r>
            <a:r>
              <a:rPr lang="ru-RU" sz="2800" dirty="0"/>
              <a:t>.</a:t>
            </a:r>
          </a:p>
        </p:txBody>
      </p:sp>
      <p:sp>
        <p:nvSpPr>
          <p:cNvPr id="10" name="Прямоугольник 9"/>
          <p:cNvSpPr/>
          <p:nvPr/>
        </p:nvSpPr>
        <p:spPr>
          <a:xfrm>
            <a:off x="1029971" y="2448632"/>
            <a:ext cx="10515600" cy="2246769"/>
          </a:xfrm>
          <a:prstGeom prst="rect">
            <a:avLst/>
          </a:prstGeom>
        </p:spPr>
        <p:txBody>
          <a:bodyPr wrap="square">
            <a:spAutoFit/>
          </a:bodyPr>
          <a:lstStyle/>
          <a:p>
            <a:pPr lvl="1" algn="just"/>
            <a:r>
              <a:rPr lang="ru-RU" sz="2800" dirty="0"/>
              <a:t>Начиная с начального состояния и начального ввода (возможно, пустого), инструкции описывают вычисление, которое при выполнении проходит через конечное число чётко </a:t>
            </a:r>
            <a:r>
              <a:rPr lang="ru-RU" sz="2800" dirty="0" err="1"/>
              <a:t>опредёленных</a:t>
            </a:r>
            <a:r>
              <a:rPr lang="ru-RU" sz="2800" dirty="0"/>
              <a:t> последовательных состояний, в конечном итоге производя вывод и завершаясь в конечном состоянии.</a:t>
            </a:r>
          </a:p>
        </p:txBody>
      </p:sp>
    </p:spTree>
    <p:extLst>
      <p:ext uri="{BB962C8B-B14F-4D97-AF65-F5344CB8AC3E}">
        <p14:creationId xmlns:p14="http://schemas.microsoft.com/office/powerpoint/2010/main" val="18680670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AutoShape 8">
            <a:extLst>
              <a:ext uri="{FF2B5EF4-FFF2-40B4-BE49-F238E27FC236}">
                <a16:creationId xmlns:a16="http://schemas.microsoft.com/office/drawing/2014/main" id="{CDFB0B48-FA0B-884D-EA69-49A693FD1DD7}"/>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BY"/>
          </a:p>
        </p:txBody>
      </p:sp>
      <p:pic>
        <p:nvPicPr>
          <p:cNvPr id="9" name="Рисунок 8">
            <a:extLst>
              <a:ext uri="{FF2B5EF4-FFF2-40B4-BE49-F238E27FC236}">
                <a16:creationId xmlns:a16="http://schemas.microsoft.com/office/drawing/2014/main" id="{8DD2035D-3822-167A-CE85-A1773396378A}"/>
              </a:ext>
            </a:extLst>
          </p:cNvPr>
          <p:cNvPicPr>
            <a:picLocks noChangeAspect="1"/>
          </p:cNvPicPr>
          <p:nvPr/>
        </p:nvPicPr>
        <p:blipFill>
          <a:blip r:embed="rId2"/>
          <a:stretch>
            <a:fillRect/>
          </a:stretch>
        </p:blipFill>
        <p:spPr>
          <a:xfrm>
            <a:off x="6739465" y="198079"/>
            <a:ext cx="5063583" cy="1703680"/>
          </a:xfrm>
          <a:prstGeom prst="rect">
            <a:avLst/>
          </a:prstGeom>
        </p:spPr>
      </p:pic>
      <p:sp>
        <p:nvSpPr>
          <p:cNvPr id="3" name="TextBox 2">
            <a:extLst>
              <a:ext uri="{FF2B5EF4-FFF2-40B4-BE49-F238E27FC236}">
                <a16:creationId xmlns:a16="http://schemas.microsoft.com/office/drawing/2014/main" id="{C7E054D0-6A7F-628A-C9ED-4D6E9A5599D5}"/>
              </a:ext>
            </a:extLst>
          </p:cNvPr>
          <p:cNvSpPr txBox="1"/>
          <p:nvPr/>
        </p:nvSpPr>
        <p:spPr>
          <a:xfrm>
            <a:off x="228597" y="344945"/>
            <a:ext cx="6366935" cy="707886"/>
          </a:xfrm>
          <a:prstGeom prst="rect">
            <a:avLst/>
          </a:prstGeom>
          <a:noFill/>
        </p:spPr>
        <p:txBody>
          <a:bodyPr wrap="square">
            <a:spAutoFit/>
          </a:bodyPr>
          <a:lstStyle/>
          <a:p>
            <a:pPr algn="just"/>
            <a:r>
              <a:rPr lang="ru-RU" sz="2000" b="1" dirty="0">
                <a:solidFill>
                  <a:srgbClr val="000000"/>
                </a:solidFill>
                <a:effectLst/>
              </a:rPr>
              <a:t>Эксклюзивная</a:t>
            </a:r>
            <a:r>
              <a:rPr lang="ru-RU" sz="2000" b="0" dirty="0">
                <a:solidFill>
                  <a:srgbClr val="000000"/>
                </a:solidFill>
                <a:effectLst/>
              </a:rPr>
              <a:t> кэш-память предполагает уникальность информации, находящейся в L1 и L2.</a:t>
            </a:r>
            <a:endParaRPr lang="ru-BY" dirty="0"/>
          </a:p>
        </p:txBody>
      </p:sp>
      <p:sp>
        <p:nvSpPr>
          <p:cNvPr id="6" name="TextBox 5">
            <a:extLst>
              <a:ext uri="{FF2B5EF4-FFF2-40B4-BE49-F238E27FC236}">
                <a16:creationId xmlns:a16="http://schemas.microsoft.com/office/drawing/2014/main" id="{48DD1EFD-DFE6-6FC8-870C-9E3CC102642A}"/>
              </a:ext>
            </a:extLst>
          </p:cNvPr>
          <p:cNvSpPr txBox="1"/>
          <p:nvPr/>
        </p:nvSpPr>
        <p:spPr>
          <a:xfrm>
            <a:off x="364064" y="1981848"/>
            <a:ext cx="11573935" cy="2523768"/>
          </a:xfrm>
          <a:prstGeom prst="rect">
            <a:avLst/>
          </a:prstGeom>
          <a:noFill/>
        </p:spPr>
        <p:txBody>
          <a:bodyPr wrap="square">
            <a:spAutoFit/>
          </a:bodyPr>
          <a:lstStyle/>
          <a:p>
            <a:pPr algn="just"/>
            <a:r>
              <a:rPr lang="ru-RU" sz="2000" b="0" dirty="0">
                <a:solidFill>
                  <a:srgbClr val="000000"/>
                </a:solidFill>
                <a:effectLst/>
              </a:rPr>
              <a:t>При </a:t>
            </a:r>
            <a:r>
              <a:rPr lang="ru-RU" sz="2000" b="1" dirty="0">
                <a:solidFill>
                  <a:srgbClr val="000000"/>
                </a:solidFill>
                <a:effectLst/>
              </a:rPr>
              <a:t>считывании процессором информации из кэша </a:t>
            </a:r>
            <a:r>
              <a:rPr lang="ru-RU" sz="2000" b="0" dirty="0">
                <a:solidFill>
                  <a:srgbClr val="000000"/>
                </a:solidFill>
                <a:effectLst/>
              </a:rPr>
              <a:t>она берется из L1.</a:t>
            </a:r>
            <a:r>
              <a:rPr lang="ru-RU" sz="2000" b="1" dirty="0">
                <a:solidFill>
                  <a:srgbClr val="000000"/>
                </a:solidFill>
                <a:effectLst/>
              </a:rPr>
              <a:t> </a:t>
            </a:r>
          </a:p>
          <a:p>
            <a:pPr algn="just"/>
            <a:r>
              <a:rPr lang="ru-RU" sz="2000" b="0" dirty="0">
                <a:solidFill>
                  <a:srgbClr val="000000"/>
                </a:solidFill>
                <a:effectLst/>
              </a:rPr>
              <a:t>Если в L1 нужная информация не найдена, то она ищется в L2. </a:t>
            </a:r>
          </a:p>
          <a:p>
            <a:pPr algn="just"/>
            <a:r>
              <a:rPr lang="ru-RU" sz="2000" dirty="0">
                <a:solidFill>
                  <a:srgbClr val="000000"/>
                </a:solidFill>
              </a:rPr>
              <a:t>Е</a:t>
            </a:r>
            <a:r>
              <a:rPr lang="ru-RU" sz="2000" b="0" dirty="0">
                <a:solidFill>
                  <a:srgbClr val="000000"/>
                </a:solidFill>
                <a:effectLst/>
              </a:rPr>
              <a:t>сли нужная информация найдена в L2, то по принципу </a:t>
            </a:r>
            <a:r>
              <a:rPr lang="ru-RU" sz="2000" b="1" dirty="0">
                <a:solidFill>
                  <a:srgbClr val="000000"/>
                </a:solidFill>
                <a:effectLst/>
              </a:rPr>
              <a:t>LRU</a:t>
            </a:r>
            <a:r>
              <a:rPr lang="ru-RU" sz="2000" b="0" dirty="0">
                <a:solidFill>
                  <a:srgbClr val="000000"/>
                </a:solidFill>
                <a:effectLst/>
              </a:rPr>
              <a:t> (принцип удаления наиболее "старых данных" - </a:t>
            </a:r>
            <a:r>
              <a:rPr lang="ru-RU" sz="2000" dirty="0">
                <a:solidFill>
                  <a:srgbClr val="000000"/>
                </a:solidFill>
                <a:effectLst/>
              </a:rPr>
              <a:t>LRU</a:t>
            </a:r>
            <a:r>
              <a:rPr lang="ru-RU" sz="2000" b="0" dirty="0">
                <a:solidFill>
                  <a:srgbClr val="000000"/>
                </a:solidFill>
                <a:effectLst/>
              </a:rPr>
              <a:t> (</a:t>
            </a:r>
            <a:r>
              <a:rPr lang="ru-RU" sz="2000" b="0" dirty="0" err="1">
                <a:solidFill>
                  <a:srgbClr val="000000"/>
                </a:solidFill>
                <a:effectLst/>
              </a:rPr>
              <a:t>Least-Recently</a:t>
            </a:r>
            <a:r>
              <a:rPr lang="ru-RU" sz="2000" b="0" dirty="0">
                <a:solidFill>
                  <a:srgbClr val="000000"/>
                </a:solidFill>
                <a:effectLst/>
              </a:rPr>
              <a:t> </a:t>
            </a:r>
            <a:r>
              <a:rPr lang="ru-RU" sz="2000" b="0" dirty="0" err="1">
                <a:solidFill>
                  <a:srgbClr val="000000"/>
                </a:solidFill>
                <a:effectLst/>
              </a:rPr>
              <a:t>Used</a:t>
            </a:r>
            <a:r>
              <a:rPr lang="ru-RU" sz="2000" b="0" dirty="0">
                <a:solidFill>
                  <a:srgbClr val="000000"/>
                </a:solidFill>
                <a:effectLst/>
              </a:rPr>
              <a:t>)) кэши первого и второго уровня обмениваются между собой строками (самая "старая" строка из L1 помещается в L2, а на ее место записывается нужная строка из L2). </a:t>
            </a:r>
          </a:p>
          <a:p>
            <a:pPr algn="just"/>
            <a:r>
              <a:rPr lang="ru-RU" sz="2000" b="0" dirty="0">
                <a:solidFill>
                  <a:srgbClr val="000000"/>
                </a:solidFill>
                <a:effectLst/>
              </a:rPr>
              <a:t>Если нужная информация не найдена и в L2, то обращение идет к ОЗУ по схеме, описанной выше.</a:t>
            </a:r>
          </a:p>
          <a:p>
            <a:pPr algn="just"/>
            <a:endParaRPr lang="ru-RU" sz="1800" dirty="0">
              <a:solidFill>
                <a:srgbClr val="000000"/>
              </a:solidFill>
            </a:endParaRPr>
          </a:p>
        </p:txBody>
      </p:sp>
      <p:sp>
        <p:nvSpPr>
          <p:cNvPr id="10" name="TextBox 9">
            <a:extLst>
              <a:ext uri="{FF2B5EF4-FFF2-40B4-BE49-F238E27FC236}">
                <a16:creationId xmlns:a16="http://schemas.microsoft.com/office/drawing/2014/main" id="{D5DDCAEC-6057-CF53-030D-F203134DA963}"/>
              </a:ext>
            </a:extLst>
          </p:cNvPr>
          <p:cNvSpPr txBox="1"/>
          <p:nvPr/>
        </p:nvSpPr>
        <p:spPr>
          <a:xfrm>
            <a:off x="364064" y="4473066"/>
            <a:ext cx="11573934" cy="707886"/>
          </a:xfrm>
          <a:prstGeom prst="rect">
            <a:avLst/>
          </a:prstGeom>
          <a:noFill/>
        </p:spPr>
        <p:txBody>
          <a:bodyPr wrap="square">
            <a:spAutoFit/>
          </a:bodyPr>
          <a:lstStyle/>
          <a:p>
            <a:pPr algn="just"/>
            <a:r>
              <a:rPr lang="ru-RU" sz="2000" b="0" dirty="0">
                <a:solidFill>
                  <a:srgbClr val="000000"/>
                </a:solidFill>
                <a:effectLst/>
              </a:rPr>
              <a:t>При </a:t>
            </a:r>
            <a:r>
              <a:rPr lang="ru-RU" sz="2000" b="1" dirty="0">
                <a:solidFill>
                  <a:srgbClr val="000000"/>
                </a:solidFill>
                <a:effectLst/>
              </a:rPr>
              <a:t>считывании информации из ОЗУ в кэш </a:t>
            </a:r>
            <a:r>
              <a:rPr lang="ru-RU" sz="2000" b="0" dirty="0">
                <a:solidFill>
                  <a:srgbClr val="000000"/>
                </a:solidFill>
                <a:effectLst/>
              </a:rPr>
              <a:t>- информация сразу заносится в L1. </a:t>
            </a:r>
          </a:p>
          <a:p>
            <a:pPr algn="just"/>
            <a:r>
              <a:rPr lang="ru-RU" sz="2000" b="0" dirty="0">
                <a:solidFill>
                  <a:srgbClr val="000000"/>
                </a:solidFill>
                <a:effectLst/>
              </a:rPr>
              <a:t>Когда L1 заполнен, то, по принципу </a:t>
            </a:r>
            <a:r>
              <a:rPr lang="ru-RU" sz="2000" b="1" dirty="0">
                <a:solidFill>
                  <a:srgbClr val="000000"/>
                </a:solidFill>
                <a:effectLst/>
              </a:rPr>
              <a:t>LRU</a:t>
            </a:r>
            <a:r>
              <a:rPr lang="ru-RU" sz="2000" b="0" dirty="0">
                <a:solidFill>
                  <a:srgbClr val="000000"/>
                </a:solidFill>
                <a:effectLst/>
              </a:rPr>
              <a:t> информация переносится из L1 в L2.</a:t>
            </a:r>
          </a:p>
        </p:txBody>
      </p:sp>
      <p:sp>
        <p:nvSpPr>
          <p:cNvPr id="2" name="TextBox 1">
            <a:extLst>
              <a:ext uri="{FF2B5EF4-FFF2-40B4-BE49-F238E27FC236}">
                <a16:creationId xmlns:a16="http://schemas.microsoft.com/office/drawing/2014/main" id="{B64C745D-D647-E4C6-50E1-7E00F370308C}"/>
              </a:ext>
            </a:extLst>
          </p:cNvPr>
          <p:cNvSpPr txBox="1"/>
          <p:nvPr/>
        </p:nvSpPr>
        <p:spPr>
          <a:xfrm>
            <a:off x="11016593" y="6507584"/>
            <a:ext cx="1034005" cy="246221"/>
          </a:xfrm>
          <a:prstGeom prst="rect">
            <a:avLst/>
          </a:prstGeom>
          <a:noFill/>
        </p:spPr>
        <p:txBody>
          <a:bodyPr wrap="square" lIns="0" tIns="0" rIns="0" bIns="0" rtlCol="0">
            <a:spAutoFit/>
          </a:bodyPr>
          <a:lstStyle/>
          <a:p>
            <a:pPr algn="ctr"/>
            <a:r>
              <a:rPr lang="ru-RU" sz="1600" dirty="0">
                <a:solidFill>
                  <a:srgbClr val="144E9D"/>
                </a:solidFill>
              </a:rPr>
              <a:t>ФПМИ БГУ</a:t>
            </a:r>
          </a:p>
        </p:txBody>
      </p:sp>
      <p:pic>
        <p:nvPicPr>
          <p:cNvPr id="4" name="Рисунок 3" descr="png..png">
            <a:extLst>
              <a:ext uri="{FF2B5EF4-FFF2-40B4-BE49-F238E27FC236}">
                <a16:creationId xmlns:a16="http://schemas.microsoft.com/office/drawing/2014/main" id="{0A0E57CF-1BC9-50B0-6251-EC0917484B43}"/>
              </a:ext>
            </a:extLst>
          </p:cNvPr>
          <p:cNvPicPr>
            <a:picLocks noChangeAspect="1"/>
          </p:cNvPicPr>
          <p:nvPr/>
        </p:nvPicPr>
        <p:blipFill>
          <a:blip r:embed="rId3" cstate="print"/>
          <a:srcRect r="82957"/>
          <a:stretch>
            <a:fillRect/>
          </a:stretch>
        </p:blipFill>
        <p:spPr>
          <a:xfrm>
            <a:off x="10828381" y="6466658"/>
            <a:ext cx="259107" cy="386512"/>
          </a:xfrm>
          <a:prstGeom prst="rect">
            <a:avLst/>
          </a:prstGeom>
        </p:spPr>
      </p:pic>
    </p:spTree>
    <p:extLst>
      <p:ext uri="{BB962C8B-B14F-4D97-AF65-F5344CB8AC3E}">
        <p14:creationId xmlns:p14="http://schemas.microsoft.com/office/powerpoint/2010/main" val="33280222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AutoShape 8">
            <a:extLst>
              <a:ext uri="{FF2B5EF4-FFF2-40B4-BE49-F238E27FC236}">
                <a16:creationId xmlns:a16="http://schemas.microsoft.com/office/drawing/2014/main" id="{CDFB0B48-FA0B-884D-EA69-49A693FD1DD7}"/>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BY"/>
          </a:p>
        </p:txBody>
      </p:sp>
      <p:pic>
        <p:nvPicPr>
          <p:cNvPr id="9" name="Рисунок 8">
            <a:extLst>
              <a:ext uri="{FF2B5EF4-FFF2-40B4-BE49-F238E27FC236}">
                <a16:creationId xmlns:a16="http://schemas.microsoft.com/office/drawing/2014/main" id="{8DD2035D-3822-167A-CE85-A1773396378A}"/>
              </a:ext>
            </a:extLst>
          </p:cNvPr>
          <p:cNvPicPr>
            <a:picLocks noChangeAspect="1"/>
          </p:cNvPicPr>
          <p:nvPr/>
        </p:nvPicPr>
        <p:blipFill>
          <a:blip r:embed="rId2"/>
          <a:stretch>
            <a:fillRect/>
          </a:stretch>
        </p:blipFill>
        <p:spPr>
          <a:xfrm>
            <a:off x="7422709" y="0"/>
            <a:ext cx="4676672" cy="1573501"/>
          </a:xfrm>
          <a:prstGeom prst="rect">
            <a:avLst/>
          </a:prstGeom>
        </p:spPr>
      </p:pic>
      <p:sp>
        <p:nvSpPr>
          <p:cNvPr id="4" name="TextBox 3">
            <a:extLst>
              <a:ext uri="{FF2B5EF4-FFF2-40B4-BE49-F238E27FC236}">
                <a16:creationId xmlns:a16="http://schemas.microsoft.com/office/drawing/2014/main" id="{A18E0B23-CA87-B70C-2010-8CF7A5E73AB3}"/>
              </a:ext>
            </a:extLst>
          </p:cNvPr>
          <p:cNvSpPr txBox="1"/>
          <p:nvPr/>
        </p:nvSpPr>
        <p:spPr>
          <a:xfrm>
            <a:off x="92619" y="151179"/>
            <a:ext cx="7391913" cy="1323439"/>
          </a:xfrm>
          <a:prstGeom prst="rect">
            <a:avLst/>
          </a:prstGeom>
          <a:noFill/>
        </p:spPr>
        <p:txBody>
          <a:bodyPr wrap="square">
            <a:spAutoFit/>
          </a:bodyPr>
          <a:lstStyle/>
          <a:p>
            <a:pPr algn="just"/>
            <a:r>
              <a:rPr lang="ru-RU" sz="2000" b="1" dirty="0">
                <a:solidFill>
                  <a:srgbClr val="000000"/>
                </a:solidFill>
                <a:effectLst/>
              </a:rPr>
              <a:t>Инклюзивная архитектура </a:t>
            </a:r>
          </a:p>
          <a:p>
            <a:pPr algn="just"/>
            <a:r>
              <a:rPr lang="ru-RU" sz="2000" b="0" dirty="0">
                <a:solidFill>
                  <a:srgbClr val="000000"/>
                </a:solidFill>
                <a:effectLst/>
              </a:rPr>
              <a:t>предполагает дублирование информации, находящейся в L1 и L2.</a:t>
            </a:r>
          </a:p>
          <a:p>
            <a:pPr algn="just"/>
            <a:br>
              <a:rPr lang="ru-RU" sz="2000" dirty="0"/>
            </a:br>
            <a:endParaRPr lang="ru-RU" sz="2000" b="0" dirty="0">
              <a:solidFill>
                <a:srgbClr val="000000"/>
              </a:solidFill>
              <a:effectLst/>
            </a:endParaRPr>
          </a:p>
        </p:txBody>
      </p:sp>
      <p:sp>
        <p:nvSpPr>
          <p:cNvPr id="6" name="TextBox 5">
            <a:extLst>
              <a:ext uri="{FF2B5EF4-FFF2-40B4-BE49-F238E27FC236}">
                <a16:creationId xmlns:a16="http://schemas.microsoft.com/office/drawing/2014/main" id="{9ED933E9-7307-D2BC-36D3-10F7D2F73AC7}"/>
              </a:ext>
            </a:extLst>
          </p:cNvPr>
          <p:cNvSpPr txBox="1"/>
          <p:nvPr/>
        </p:nvSpPr>
        <p:spPr>
          <a:xfrm>
            <a:off x="173566" y="1722031"/>
            <a:ext cx="11154833" cy="2246769"/>
          </a:xfrm>
          <a:prstGeom prst="rect">
            <a:avLst/>
          </a:prstGeom>
          <a:noFill/>
        </p:spPr>
        <p:txBody>
          <a:bodyPr wrap="square">
            <a:spAutoFit/>
          </a:bodyPr>
          <a:lstStyle/>
          <a:p>
            <a:pPr algn="just"/>
            <a:r>
              <a:rPr lang="ru-RU" sz="2000" b="0" dirty="0">
                <a:solidFill>
                  <a:srgbClr val="000000"/>
                </a:solidFill>
                <a:effectLst/>
              </a:rPr>
              <a:t>При </a:t>
            </a:r>
            <a:r>
              <a:rPr lang="ru-RU" sz="2000" b="1" dirty="0">
                <a:solidFill>
                  <a:srgbClr val="000000"/>
                </a:solidFill>
                <a:effectLst/>
              </a:rPr>
              <a:t>считывании процессором информации из кэша</a:t>
            </a:r>
            <a:r>
              <a:rPr lang="ru-RU" sz="2000" b="0" dirty="0">
                <a:solidFill>
                  <a:srgbClr val="000000"/>
                </a:solidFill>
                <a:effectLst/>
              </a:rPr>
              <a:t>, она берется из L1. </a:t>
            </a:r>
          </a:p>
          <a:p>
            <a:pPr algn="just"/>
            <a:r>
              <a:rPr lang="ru-RU" sz="2000" b="0" dirty="0">
                <a:solidFill>
                  <a:srgbClr val="000000"/>
                </a:solidFill>
                <a:effectLst/>
              </a:rPr>
              <a:t>Если нужной информации в кэше первого уровня нет, то она ищется в L2. </a:t>
            </a:r>
          </a:p>
          <a:p>
            <a:pPr algn="just"/>
            <a:r>
              <a:rPr lang="ru-RU" sz="2000" b="0" dirty="0">
                <a:solidFill>
                  <a:srgbClr val="000000"/>
                </a:solidFill>
                <a:effectLst/>
              </a:rPr>
              <a:t>Если нужная информация в кэше второго уровня найдена, то она дублируется в L1 (по принципу удаления наиболее "старых данных" - </a:t>
            </a:r>
            <a:r>
              <a:rPr lang="ru-RU" sz="2000" b="1" dirty="0">
                <a:solidFill>
                  <a:srgbClr val="000000"/>
                </a:solidFill>
                <a:effectLst/>
              </a:rPr>
              <a:t>LRU</a:t>
            </a:r>
            <a:r>
              <a:rPr lang="ru-RU" sz="2000" b="0" dirty="0">
                <a:solidFill>
                  <a:srgbClr val="000000"/>
                </a:solidFill>
                <a:effectLst/>
              </a:rPr>
              <a:t> (</a:t>
            </a:r>
            <a:r>
              <a:rPr lang="ru-RU" sz="2000" b="0" dirty="0" err="1">
                <a:solidFill>
                  <a:srgbClr val="000000"/>
                </a:solidFill>
                <a:effectLst/>
              </a:rPr>
              <a:t>Least-Recently</a:t>
            </a:r>
            <a:r>
              <a:rPr lang="ru-RU" sz="2000" b="0" dirty="0">
                <a:solidFill>
                  <a:srgbClr val="000000"/>
                </a:solidFill>
                <a:effectLst/>
              </a:rPr>
              <a:t> </a:t>
            </a:r>
            <a:r>
              <a:rPr lang="ru-RU" sz="2000" b="0" dirty="0" err="1">
                <a:solidFill>
                  <a:srgbClr val="000000"/>
                </a:solidFill>
                <a:effectLst/>
              </a:rPr>
              <a:t>Used</a:t>
            </a:r>
            <a:r>
              <a:rPr lang="ru-RU" sz="2000" b="0" dirty="0">
                <a:solidFill>
                  <a:srgbClr val="000000"/>
                </a:solidFill>
                <a:effectLst/>
              </a:rPr>
              <a:t>)), а затем, передается в процессор. </a:t>
            </a:r>
          </a:p>
          <a:p>
            <a:pPr algn="just"/>
            <a:r>
              <a:rPr lang="ru-RU" sz="2000" b="0" dirty="0">
                <a:solidFill>
                  <a:srgbClr val="000000"/>
                </a:solidFill>
                <a:effectLst/>
              </a:rPr>
              <a:t>Если нужная информация не найдена и в кэше второго уровня, то она считывается из ОЗУ по схеме, описанной далее.</a:t>
            </a:r>
          </a:p>
          <a:p>
            <a:pPr algn="just"/>
            <a:r>
              <a:rPr lang="ru-RU" sz="2000" b="0" dirty="0">
                <a:solidFill>
                  <a:srgbClr val="000000"/>
                </a:solidFill>
                <a:effectLst/>
              </a:rPr>
              <a:t>  </a:t>
            </a:r>
          </a:p>
        </p:txBody>
      </p:sp>
      <p:sp>
        <p:nvSpPr>
          <p:cNvPr id="10" name="TextBox 9">
            <a:extLst>
              <a:ext uri="{FF2B5EF4-FFF2-40B4-BE49-F238E27FC236}">
                <a16:creationId xmlns:a16="http://schemas.microsoft.com/office/drawing/2014/main" id="{D9665CB2-AD49-23CD-B2D6-FF453CD4EC60}"/>
              </a:ext>
            </a:extLst>
          </p:cNvPr>
          <p:cNvSpPr txBox="1"/>
          <p:nvPr/>
        </p:nvSpPr>
        <p:spPr>
          <a:xfrm>
            <a:off x="262466" y="4117330"/>
            <a:ext cx="11345333" cy="1323439"/>
          </a:xfrm>
          <a:prstGeom prst="rect">
            <a:avLst/>
          </a:prstGeom>
          <a:noFill/>
        </p:spPr>
        <p:txBody>
          <a:bodyPr wrap="square">
            <a:spAutoFit/>
          </a:bodyPr>
          <a:lstStyle/>
          <a:p>
            <a:pPr algn="just"/>
            <a:r>
              <a:rPr lang="ru-RU" sz="2000" b="0" dirty="0">
                <a:solidFill>
                  <a:srgbClr val="000000"/>
                </a:solidFill>
                <a:effectLst/>
              </a:rPr>
              <a:t>Во время </a:t>
            </a:r>
            <a:r>
              <a:rPr lang="ru-RU" sz="2000" b="1" dirty="0">
                <a:solidFill>
                  <a:srgbClr val="000000"/>
                </a:solidFill>
                <a:effectLst/>
              </a:rPr>
              <a:t>копирования информации из ОЗУ </a:t>
            </a:r>
            <a:r>
              <a:rPr lang="ru-RU" sz="2000" b="0" dirty="0">
                <a:solidFill>
                  <a:srgbClr val="000000"/>
                </a:solidFill>
                <a:effectLst/>
              </a:rPr>
              <a:t>в кэш делается две копии, одна копия заносится в L2, другая копия - в L1. </a:t>
            </a:r>
          </a:p>
          <a:p>
            <a:pPr algn="just"/>
            <a:r>
              <a:rPr lang="ru-RU" sz="2000" b="0" dirty="0">
                <a:solidFill>
                  <a:srgbClr val="000000"/>
                </a:solidFill>
                <a:effectLst/>
              </a:rPr>
              <a:t>Когда L1 полностью заполнен, информация замещается по принципу </a:t>
            </a:r>
            <a:r>
              <a:rPr lang="ru-RU" sz="2000" b="1" dirty="0">
                <a:solidFill>
                  <a:srgbClr val="000000"/>
                </a:solidFill>
                <a:effectLst/>
              </a:rPr>
              <a:t>LRU</a:t>
            </a:r>
            <a:r>
              <a:rPr lang="ru-RU" sz="2000" b="0" dirty="0">
                <a:solidFill>
                  <a:srgbClr val="000000"/>
                </a:solidFill>
                <a:effectLst/>
              </a:rPr>
              <a:t>. Аналогично происходит и с кэшем второго уровня, но, поскольку его объем больше, то и информация хранится в нем дольше.</a:t>
            </a:r>
          </a:p>
        </p:txBody>
      </p:sp>
      <p:sp>
        <p:nvSpPr>
          <p:cNvPr id="2" name="TextBox 1">
            <a:extLst>
              <a:ext uri="{FF2B5EF4-FFF2-40B4-BE49-F238E27FC236}">
                <a16:creationId xmlns:a16="http://schemas.microsoft.com/office/drawing/2014/main" id="{7FBD304B-209D-75C1-D6AA-2DA5E321E0EC}"/>
              </a:ext>
            </a:extLst>
          </p:cNvPr>
          <p:cNvSpPr txBox="1"/>
          <p:nvPr/>
        </p:nvSpPr>
        <p:spPr>
          <a:xfrm>
            <a:off x="11157995" y="6512414"/>
            <a:ext cx="1034005" cy="246221"/>
          </a:xfrm>
          <a:prstGeom prst="rect">
            <a:avLst/>
          </a:prstGeom>
          <a:noFill/>
        </p:spPr>
        <p:txBody>
          <a:bodyPr wrap="square" lIns="0" tIns="0" rIns="0" bIns="0" rtlCol="0">
            <a:spAutoFit/>
          </a:bodyPr>
          <a:lstStyle/>
          <a:p>
            <a:pPr algn="ctr"/>
            <a:r>
              <a:rPr lang="ru-RU" sz="1600" dirty="0">
                <a:solidFill>
                  <a:srgbClr val="144E9D"/>
                </a:solidFill>
              </a:rPr>
              <a:t>ФПМИ БГУ</a:t>
            </a:r>
          </a:p>
        </p:txBody>
      </p:sp>
      <p:pic>
        <p:nvPicPr>
          <p:cNvPr id="3" name="Рисунок 2" descr="png..png">
            <a:extLst>
              <a:ext uri="{FF2B5EF4-FFF2-40B4-BE49-F238E27FC236}">
                <a16:creationId xmlns:a16="http://schemas.microsoft.com/office/drawing/2014/main" id="{D4802857-0698-E9A3-3D2F-81B23DAE241B}"/>
              </a:ext>
            </a:extLst>
          </p:cNvPr>
          <p:cNvPicPr>
            <a:picLocks noChangeAspect="1"/>
          </p:cNvPicPr>
          <p:nvPr/>
        </p:nvPicPr>
        <p:blipFill>
          <a:blip r:embed="rId3" cstate="print"/>
          <a:srcRect r="82957"/>
          <a:stretch>
            <a:fillRect/>
          </a:stretch>
        </p:blipFill>
        <p:spPr>
          <a:xfrm>
            <a:off x="10969783" y="6471488"/>
            <a:ext cx="259107" cy="386512"/>
          </a:xfrm>
          <a:prstGeom prst="rect">
            <a:avLst/>
          </a:prstGeom>
        </p:spPr>
      </p:pic>
    </p:spTree>
    <p:extLst>
      <p:ext uri="{BB962C8B-B14F-4D97-AF65-F5344CB8AC3E}">
        <p14:creationId xmlns:p14="http://schemas.microsoft.com/office/powerpoint/2010/main" val="29425956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Прямоугольник 8"/>
          <p:cNvSpPr/>
          <p:nvPr/>
        </p:nvSpPr>
        <p:spPr>
          <a:xfrm>
            <a:off x="193977" y="147518"/>
            <a:ext cx="11817509" cy="6370975"/>
          </a:xfrm>
          <a:prstGeom prst="rect">
            <a:avLst/>
          </a:prstGeom>
        </p:spPr>
        <p:txBody>
          <a:bodyPr wrap="square" lIns="91440" tIns="45720" rIns="91440" bIns="45720" anchor="t">
            <a:spAutoFit/>
          </a:bodyPr>
          <a:lstStyle/>
          <a:p>
            <a:r>
              <a:rPr lang="ru-RU" sz="2400" dirty="0">
                <a:solidFill>
                  <a:srgbClr val="000000"/>
                </a:solidFill>
              </a:rPr>
              <a:t>Даже имея готовый ассемблерный код реализации алгоритма, не представляется возможным узнать, какое время потребуется для его выполнения. </a:t>
            </a:r>
          </a:p>
          <a:p>
            <a:r>
              <a:rPr lang="ru-RU" sz="2400" dirty="0">
                <a:solidFill>
                  <a:srgbClr val="000000"/>
                </a:solidFill>
              </a:rPr>
              <a:t>Для этого необходимо было бы учесть, в частности,</a:t>
            </a:r>
            <a:endParaRPr lang="ru-RU" sz="2400" dirty="0">
              <a:solidFill>
                <a:srgbClr val="000000"/>
              </a:solidFill>
              <a:cs typeface="Calibri Light"/>
            </a:endParaRPr>
          </a:p>
          <a:p>
            <a:endParaRPr lang="ru-RU" sz="2000" dirty="0">
              <a:latin typeface="Calibri Light"/>
              <a:cs typeface="Calibri Light"/>
            </a:endParaRPr>
          </a:p>
          <a:p>
            <a:r>
              <a:rPr lang="ru-RU" sz="1600" b="1" dirty="0">
                <a:latin typeface="Calibri"/>
                <a:cs typeface="Calibri Light"/>
              </a:rPr>
              <a:t>1. Кеширование данных.</a:t>
            </a:r>
            <a:r>
              <a:rPr lang="ru-RU" sz="1600" dirty="0">
                <a:latin typeface="Calibri Light"/>
                <a:cs typeface="Calibri Light"/>
              </a:rPr>
              <a:t> Процессоры имеют многоуровневую систему </a:t>
            </a:r>
            <a:r>
              <a:rPr lang="ru-RU" sz="1600" dirty="0" err="1">
                <a:latin typeface="Calibri Light"/>
                <a:cs typeface="Calibri Light"/>
              </a:rPr>
              <a:t>кешей</a:t>
            </a:r>
            <a:r>
              <a:rPr lang="ru-RU" sz="1600" dirty="0">
                <a:latin typeface="Calibri Light"/>
                <a:cs typeface="Calibri Light"/>
              </a:rPr>
              <a:t> (L1, L2, L3), постоянно сохраняющую те или иные ячейки для более быстрого доступа. В зависимости от того, </a:t>
            </a:r>
            <a:r>
              <a:rPr lang="ru-RU" sz="1600" dirty="0" err="1">
                <a:latin typeface="Calibri Light"/>
                <a:cs typeface="Calibri Light"/>
              </a:rPr>
              <a:t>закешировал</a:t>
            </a:r>
            <a:r>
              <a:rPr lang="ru-RU" sz="1600" dirty="0">
                <a:latin typeface="Calibri Light"/>
                <a:cs typeface="Calibri Light"/>
              </a:rPr>
              <a:t> ли процессор нужную ячейку, время доступа к данным может отличаться в десятки раз.</a:t>
            </a:r>
          </a:p>
          <a:p>
            <a:pPr marL="342900" indent="-342900">
              <a:buFont typeface="Arial"/>
              <a:buChar char="•"/>
            </a:pPr>
            <a:endParaRPr lang="ru-RU" sz="2000" dirty="0">
              <a:latin typeface="Calibri Light"/>
              <a:cs typeface="Calibri Light"/>
            </a:endParaRPr>
          </a:p>
          <a:p>
            <a:r>
              <a:rPr lang="ru-RU" sz="2000" b="1" dirty="0">
                <a:latin typeface="Calibri"/>
                <a:cs typeface="Calibri Light"/>
              </a:rPr>
              <a:t>2. Out-</a:t>
            </a:r>
            <a:r>
              <a:rPr lang="ru-RU" sz="2000" b="1" dirty="0" err="1">
                <a:latin typeface="Calibri"/>
                <a:cs typeface="Calibri Light"/>
              </a:rPr>
              <a:t>of</a:t>
            </a:r>
            <a:r>
              <a:rPr lang="ru-RU" sz="2000" b="1" dirty="0">
                <a:latin typeface="Calibri"/>
                <a:cs typeface="Calibri Light"/>
              </a:rPr>
              <a:t>-</a:t>
            </a:r>
            <a:r>
              <a:rPr lang="ru-RU" sz="2000" b="1" dirty="0" err="1">
                <a:latin typeface="Calibri"/>
                <a:cs typeface="Calibri Light"/>
              </a:rPr>
              <a:t>order</a:t>
            </a:r>
            <a:r>
              <a:rPr lang="ru-RU" sz="2000" b="1" dirty="0">
                <a:latin typeface="Calibri"/>
                <a:cs typeface="Calibri Light"/>
              </a:rPr>
              <a:t> </a:t>
            </a:r>
            <a:r>
              <a:rPr lang="ru-RU" sz="2000" b="1" dirty="0" err="1">
                <a:latin typeface="Calibri"/>
                <a:cs typeface="Calibri Light"/>
              </a:rPr>
              <a:t>execution</a:t>
            </a:r>
            <a:r>
              <a:rPr lang="ru-RU" sz="2000" b="1" dirty="0">
                <a:latin typeface="Calibri"/>
                <a:cs typeface="Calibri Light"/>
              </a:rPr>
              <a:t>.</a:t>
            </a:r>
            <a:r>
              <a:rPr lang="ru-RU" sz="2000" b="1" dirty="0">
                <a:latin typeface="Calibri Light"/>
                <a:cs typeface="Calibri Light"/>
              </a:rPr>
              <a:t> </a:t>
            </a:r>
            <a:r>
              <a:rPr lang="ru-RU" sz="2000" dirty="0">
                <a:latin typeface="Calibri Light"/>
                <a:cs typeface="Calibri Light"/>
              </a:rPr>
              <a:t>Процессор способен выполнять несколько не зависящих друг от друга команд одновременно (например, </a:t>
            </a:r>
            <a:r>
              <a:rPr lang="ru-RU" sz="2000" dirty="0">
                <a:solidFill>
                  <a:srgbClr val="000000"/>
                </a:solidFill>
                <a:latin typeface="Calibri Light"/>
                <a:ea typeface="+mn-lt"/>
                <a:cs typeface="Calibri Light"/>
              </a:rPr>
              <a:t>последовательные </a:t>
            </a:r>
            <a:r>
              <a:rPr lang="ru-RU" sz="2000" b="1" dirty="0" err="1">
                <a:solidFill>
                  <a:srgbClr val="FF0000"/>
                </a:solidFill>
                <a:latin typeface="Courier New"/>
                <a:ea typeface="+mn-lt"/>
                <a:cs typeface="Calibri Light"/>
              </a:rPr>
              <a:t>mov</a:t>
            </a:r>
            <a:r>
              <a:rPr lang="ru-RU" sz="2000" b="1" dirty="0">
                <a:solidFill>
                  <a:srgbClr val="FF0000"/>
                </a:solidFill>
                <a:latin typeface="Courier New"/>
                <a:ea typeface="+mn-lt"/>
                <a:cs typeface="Calibri Light"/>
              </a:rPr>
              <a:t> </a:t>
            </a:r>
            <a:r>
              <a:rPr lang="ru-RU" sz="2000" b="1" dirty="0" err="1">
                <a:solidFill>
                  <a:srgbClr val="FF0000"/>
                </a:solidFill>
                <a:latin typeface="Courier New"/>
                <a:ea typeface="+mn-lt"/>
                <a:cs typeface="Calibri Light"/>
              </a:rPr>
              <a:t>eax</a:t>
            </a:r>
            <a:r>
              <a:rPr lang="ru-RU" sz="2000" b="1" dirty="0">
                <a:solidFill>
                  <a:srgbClr val="FF0000"/>
                </a:solidFill>
                <a:latin typeface="Courier New"/>
                <a:ea typeface="+mn-lt"/>
                <a:cs typeface="Calibri Light"/>
              </a:rPr>
              <a:t>, </a:t>
            </a:r>
            <a:r>
              <a:rPr lang="ru-RU" sz="2000" b="1" dirty="0" err="1">
                <a:solidFill>
                  <a:srgbClr val="FF0000"/>
                </a:solidFill>
                <a:latin typeface="Courier New"/>
                <a:ea typeface="+mn-lt"/>
                <a:cs typeface="Calibri Light"/>
              </a:rPr>
              <a:t>ecx</a:t>
            </a:r>
            <a:r>
              <a:rPr lang="ru-RU" sz="2000" dirty="0">
                <a:latin typeface="Calibri Light"/>
                <a:cs typeface="Calibri Light"/>
              </a:rPr>
              <a:t> и </a:t>
            </a:r>
            <a:r>
              <a:rPr lang="ru-RU" sz="2000" b="1" dirty="0" err="1">
                <a:solidFill>
                  <a:srgbClr val="FF0000"/>
                </a:solidFill>
                <a:latin typeface="Courier New"/>
                <a:cs typeface="Calibri Light"/>
              </a:rPr>
              <a:t>add</a:t>
            </a:r>
            <a:r>
              <a:rPr lang="ru-RU" sz="2000" b="1" dirty="0">
                <a:solidFill>
                  <a:srgbClr val="FF0000"/>
                </a:solidFill>
                <a:latin typeface="Courier New"/>
                <a:cs typeface="Calibri Light"/>
              </a:rPr>
              <a:t> </a:t>
            </a:r>
            <a:r>
              <a:rPr lang="ru-RU" sz="2000" b="1" dirty="0" err="1">
                <a:solidFill>
                  <a:srgbClr val="FF0000"/>
                </a:solidFill>
                <a:latin typeface="Courier New"/>
                <a:cs typeface="Calibri Light"/>
              </a:rPr>
              <a:t>edx</a:t>
            </a:r>
            <a:r>
              <a:rPr lang="ru-RU" sz="2000" b="1" dirty="0">
                <a:solidFill>
                  <a:srgbClr val="FF0000"/>
                </a:solidFill>
                <a:latin typeface="Courier New"/>
                <a:cs typeface="Calibri Light"/>
              </a:rPr>
              <a:t>, 5</a:t>
            </a:r>
            <a:r>
              <a:rPr lang="ru-RU" sz="2000" dirty="0">
                <a:latin typeface="Calibri Light"/>
                <a:cs typeface="Calibri Light"/>
              </a:rPr>
              <a:t>). Процессор просматривает программу на сотни инструкций вперёд, выискивая те, что может выполнить без очереди.</a:t>
            </a:r>
          </a:p>
          <a:p>
            <a:pPr marL="342900" indent="-342900">
              <a:buFont typeface="Arial"/>
              <a:buChar char="•"/>
            </a:pPr>
            <a:endParaRPr lang="ru-RU" sz="2000" dirty="0">
              <a:latin typeface="Calibri Light"/>
              <a:cs typeface="Calibri Light"/>
            </a:endParaRPr>
          </a:p>
          <a:p>
            <a:r>
              <a:rPr lang="ru-RU" sz="2000" b="1" dirty="0">
                <a:latin typeface="Calibri"/>
                <a:cs typeface="Calibri Light"/>
              </a:rPr>
              <a:t>3. </a:t>
            </a:r>
            <a:r>
              <a:rPr lang="ru-RU" sz="2000" b="1" dirty="0" err="1">
                <a:latin typeface="Calibri"/>
                <a:cs typeface="Calibri Light"/>
              </a:rPr>
              <a:t>Branch</a:t>
            </a:r>
            <a:r>
              <a:rPr lang="ru-RU" sz="2000" b="1" dirty="0">
                <a:latin typeface="Calibri"/>
                <a:cs typeface="Calibri Light"/>
              </a:rPr>
              <a:t> </a:t>
            </a:r>
            <a:r>
              <a:rPr lang="ru-RU" sz="2000" b="1" dirty="0" err="1">
                <a:latin typeface="Calibri"/>
                <a:cs typeface="Calibri Light"/>
              </a:rPr>
              <a:t>prediction</a:t>
            </a:r>
            <a:r>
              <a:rPr lang="ru-RU" sz="2000" b="1" dirty="0">
                <a:latin typeface="Calibri Light"/>
                <a:cs typeface="Calibri Light"/>
              </a:rPr>
              <a:t> и </a:t>
            </a:r>
            <a:r>
              <a:rPr lang="ru-RU" sz="2000" b="1" dirty="0" err="1">
                <a:latin typeface="Calibri"/>
                <a:cs typeface="Calibri Light"/>
              </a:rPr>
              <a:t>Speculative</a:t>
            </a:r>
            <a:r>
              <a:rPr lang="ru-RU" sz="2000" b="1" dirty="0">
                <a:latin typeface="Calibri"/>
                <a:cs typeface="Calibri Light"/>
              </a:rPr>
              <a:t> </a:t>
            </a:r>
            <a:r>
              <a:rPr lang="ru-RU" sz="2000" b="1" dirty="0" err="1">
                <a:latin typeface="Calibri"/>
                <a:cs typeface="Calibri Light"/>
              </a:rPr>
              <a:t>execution</a:t>
            </a:r>
            <a:r>
              <a:rPr lang="ru-RU" sz="2000" b="1" dirty="0">
                <a:latin typeface="Calibri Light"/>
                <a:cs typeface="Calibri Light"/>
              </a:rPr>
              <a:t>. </a:t>
            </a:r>
            <a:r>
              <a:rPr lang="ru-RU" sz="2000" dirty="0">
                <a:latin typeface="Calibri Light"/>
                <a:cs typeface="Calibri Light"/>
              </a:rPr>
              <a:t>Большое препятствие для выполнения инструкций наперёд </a:t>
            </a:r>
            <a:r>
              <a:rPr lang="ru-RU" sz="2000" dirty="0">
                <a:ea typeface="+mn-lt"/>
                <a:cs typeface="+mn-lt"/>
              </a:rPr>
              <a:t>—</a:t>
            </a:r>
            <a:r>
              <a:rPr lang="ru-RU" sz="2000" dirty="0">
                <a:latin typeface="Calibri Light"/>
                <a:cs typeface="Calibri Light"/>
              </a:rPr>
              <a:t> ветвления (в частности, </a:t>
            </a:r>
            <a:r>
              <a:rPr lang="ru-RU" sz="2000" dirty="0" err="1">
                <a:latin typeface="Calibri Light"/>
                <a:cs typeface="Calibri Light"/>
              </a:rPr>
              <a:t>if'ы</a:t>
            </a:r>
            <a:r>
              <a:rPr lang="ru-RU" sz="2000" dirty="0">
                <a:latin typeface="Calibri Light"/>
                <a:cs typeface="Calibri Light"/>
              </a:rPr>
              <a:t>). Процессор не может заранее знать, в какую ветвь алгоритма ему придётся войти, и какой код ему нужно выполнять наперёд. </a:t>
            </a:r>
            <a:r>
              <a:rPr lang="ru-RU" sz="2000" dirty="0" err="1">
                <a:latin typeface="Calibri Light"/>
                <a:cs typeface="Calibri Light"/>
              </a:rPr>
              <a:t>Branch</a:t>
            </a:r>
            <a:r>
              <a:rPr lang="ru-RU" sz="2000" dirty="0">
                <a:latin typeface="Calibri Light"/>
                <a:cs typeface="Calibri Light"/>
              </a:rPr>
              <a:t> </a:t>
            </a:r>
            <a:r>
              <a:rPr lang="ru-RU" sz="2000" dirty="0" err="1">
                <a:latin typeface="Calibri Light"/>
                <a:cs typeface="Calibri Light"/>
              </a:rPr>
              <a:t>prediction</a:t>
            </a:r>
            <a:r>
              <a:rPr lang="ru-RU" sz="2000" dirty="0">
                <a:latin typeface="Calibri Light"/>
                <a:cs typeface="Calibri Light"/>
              </a:rPr>
              <a:t> модули следят за ходом выполнения программы и пытаются предсказать направления ветвлений (угадывают в &gt;90% случаев). Штраф за ошибочное предсказание </a:t>
            </a:r>
            <a:r>
              <a:rPr lang="ru-RU" sz="2000" dirty="0">
                <a:ea typeface="+mn-lt"/>
                <a:cs typeface="+mn-lt"/>
              </a:rPr>
              <a:t>—</a:t>
            </a:r>
            <a:r>
              <a:rPr lang="ru-RU" sz="2000" dirty="0">
                <a:latin typeface="Calibri Light"/>
                <a:cs typeface="Calibri Light"/>
              </a:rPr>
              <a:t> потеря времени из-за избавления от десятков заранее подготовленных результатов операций и начала вычислений заново.</a:t>
            </a:r>
          </a:p>
          <a:p>
            <a:pPr marL="342900" indent="-342900">
              <a:buFont typeface="Arial"/>
              <a:buChar char="•"/>
            </a:pPr>
            <a:endParaRPr lang="ru-RU" sz="2000" dirty="0">
              <a:latin typeface="Calibri Light"/>
              <a:cs typeface="Calibri Light"/>
            </a:endParaRPr>
          </a:p>
          <a:p>
            <a:r>
              <a:rPr lang="ru-RU" sz="1600" dirty="0">
                <a:latin typeface="Calibri Light"/>
                <a:cs typeface="Calibri Light"/>
              </a:rPr>
              <a:t>Подробнее: </a:t>
            </a:r>
            <a:r>
              <a:rPr lang="ru-RU" sz="1600" dirty="0">
                <a:latin typeface="Calibri Light"/>
                <a:ea typeface="+mn-lt"/>
                <a:cs typeface="+mn-lt"/>
                <a:hlinkClick r:id="rId2"/>
              </a:rPr>
              <a:t>https://www.agner.org/optimize/microarchitecture.pdf</a:t>
            </a:r>
            <a:endParaRPr lang="ru-RU" sz="2000" dirty="0">
              <a:latin typeface="Calibri Light"/>
              <a:cs typeface="Calibri Light"/>
            </a:endParaRPr>
          </a:p>
        </p:txBody>
      </p:sp>
      <p:sp>
        <p:nvSpPr>
          <p:cNvPr id="2" name="TextBox 1">
            <a:extLst>
              <a:ext uri="{FF2B5EF4-FFF2-40B4-BE49-F238E27FC236}">
                <a16:creationId xmlns:a16="http://schemas.microsoft.com/office/drawing/2014/main" id="{F38AF5AF-3B4F-4609-A9F8-420BFFDE413F}"/>
              </a:ext>
            </a:extLst>
          </p:cNvPr>
          <p:cNvSpPr txBox="1"/>
          <p:nvPr/>
        </p:nvSpPr>
        <p:spPr>
          <a:xfrm>
            <a:off x="8940789" y="6310372"/>
            <a:ext cx="3251211" cy="400110"/>
          </a:xfrm>
          <a:prstGeom prst="rect">
            <a:avLst/>
          </a:prstGeom>
          <a:noFill/>
        </p:spPr>
        <p:txBody>
          <a:bodyPr wrap="none" rtlCol="0">
            <a:spAutoFit/>
          </a:bodyPr>
          <a:lstStyle/>
          <a:p>
            <a:r>
              <a:rPr lang="ru-RU" sz="1000" dirty="0"/>
              <a:t>Информация подготовлена студентом ФПМИ</a:t>
            </a:r>
            <a:r>
              <a:rPr lang="en-US" sz="1000" dirty="0"/>
              <a:t> </a:t>
            </a:r>
            <a:endParaRPr lang="ru-RU" sz="1000" dirty="0"/>
          </a:p>
          <a:p>
            <a:r>
              <a:rPr lang="ru-RU" sz="1000" b="1" i="0" dirty="0">
                <a:solidFill>
                  <a:srgbClr val="333333"/>
                </a:solidFill>
                <a:effectLst/>
                <a:latin typeface="Helvetica Neue"/>
              </a:rPr>
              <a:t>Владиславом Дмитриевичем </a:t>
            </a:r>
            <a:r>
              <a:rPr lang="ru-RU" sz="1000" b="1" i="0" dirty="0" err="1">
                <a:solidFill>
                  <a:srgbClr val="333333"/>
                </a:solidFill>
                <a:effectLst/>
                <a:latin typeface="Helvetica Neue"/>
              </a:rPr>
              <a:t>Кощенко</a:t>
            </a:r>
            <a:r>
              <a:rPr lang="ru-RU" sz="1000" dirty="0">
                <a:solidFill>
                  <a:srgbClr val="333333"/>
                </a:solidFill>
                <a:latin typeface="Helvetica Neue"/>
              </a:rPr>
              <a:t>, 2022 год</a:t>
            </a:r>
            <a:r>
              <a:rPr lang="ru-RU" sz="1000" dirty="0"/>
              <a:t> </a:t>
            </a:r>
            <a:endParaRPr lang="x-none" sz="1000" dirty="0"/>
          </a:p>
        </p:txBody>
      </p:sp>
      <p:pic>
        <p:nvPicPr>
          <p:cNvPr id="8" name="Рисунок 7" descr="png..png">
            <a:extLst>
              <a:ext uri="{FF2B5EF4-FFF2-40B4-BE49-F238E27FC236}">
                <a16:creationId xmlns:a16="http://schemas.microsoft.com/office/drawing/2014/main" id="{2916C946-5B6F-4DED-958B-1B3C12D69A6B}"/>
              </a:ext>
            </a:extLst>
          </p:cNvPr>
          <p:cNvPicPr>
            <a:picLocks noChangeAspect="1"/>
          </p:cNvPicPr>
          <p:nvPr/>
        </p:nvPicPr>
        <p:blipFill>
          <a:blip r:embed="rId3" cstate="print"/>
          <a:srcRect r="82957"/>
          <a:stretch>
            <a:fillRect/>
          </a:stretch>
        </p:blipFill>
        <p:spPr>
          <a:xfrm>
            <a:off x="8548290" y="6310372"/>
            <a:ext cx="259107" cy="386512"/>
          </a:xfrm>
          <a:prstGeom prst="rect">
            <a:avLst/>
          </a:prstGeom>
        </p:spPr>
      </p:pic>
    </p:spTree>
    <p:extLst>
      <p:ext uri="{BB962C8B-B14F-4D97-AF65-F5344CB8AC3E}">
        <p14:creationId xmlns:p14="http://schemas.microsoft.com/office/powerpoint/2010/main" val="5044210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1157995" y="6627034"/>
            <a:ext cx="1034005" cy="246221"/>
          </a:xfrm>
          <a:prstGeom prst="rect">
            <a:avLst/>
          </a:prstGeom>
          <a:noFill/>
        </p:spPr>
        <p:txBody>
          <a:bodyPr wrap="square" lIns="0" tIns="0" rIns="0" bIns="0" rtlCol="0">
            <a:spAutoFit/>
          </a:bodyPr>
          <a:lstStyle/>
          <a:p>
            <a:pPr algn="ctr"/>
            <a:r>
              <a:rPr lang="ru-RU" sz="1600" dirty="0">
                <a:solidFill>
                  <a:srgbClr val="144E9D"/>
                </a:solidFill>
              </a:rPr>
              <a:t>ФПМИ БГУ</a:t>
            </a:r>
          </a:p>
        </p:txBody>
      </p:sp>
      <p:pic>
        <p:nvPicPr>
          <p:cNvPr id="6" name="Рисунок 5" descr="png..png"/>
          <p:cNvPicPr>
            <a:picLocks noChangeAspect="1"/>
          </p:cNvPicPr>
          <p:nvPr/>
        </p:nvPicPr>
        <p:blipFill>
          <a:blip r:embed="rId2" cstate="print"/>
          <a:srcRect r="82957"/>
          <a:stretch>
            <a:fillRect/>
          </a:stretch>
        </p:blipFill>
        <p:spPr>
          <a:xfrm>
            <a:off x="10933610" y="6425188"/>
            <a:ext cx="259107" cy="386512"/>
          </a:xfrm>
          <a:prstGeom prst="rect">
            <a:avLst/>
          </a:prstGeom>
        </p:spPr>
      </p:pic>
      <p:sp>
        <p:nvSpPr>
          <p:cNvPr id="2" name="Прямоугольник 1"/>
          <p:cNvSpPr/>
          <p:nvPr/>
        </p:nvSpPr>
        <p:spPr>
          <a:xfrm>
            <a:off x="0" y="603902"/>
            <a:ext cx="12102353" cy="1815882"/>
          </a:xfrm>
          <a:prstGeom prst="rect">
            <a:avLst/>
          </a:prstGeom>
          <a:noFill/>
        </p:spPr>
        <p:txBody>
          <a:bodyPr wrap="square">
            <a:spAutoFit/>
          </a:bodyPr>
          <a:lstStyle/>
          <a:p>
            <a:pPr lvl="2" algn="just"/>
            <a:r>
              <a:rPr lang="ru-RU" sz="2800" dirty="0"/>
              <a:t>Если вы пишете на C ++ и решаете типичную алгоритмическую задачу, то можете предположить, что за 1 секунду вы сможете выполнить ~ </a:t>
            </a:r>
            <a:r>
              <a:rPr lang="ru-RU" sz="2800" b="1" dirty="0"/>
              <a:t>10</a:t>
            </a:r>
            <a:r>
              <a:rPr lang="ru-RU" sz="2800" b="1" baseline="30000" dirty="0"/>
              <a:t>8</a:t>
            </a:r>
            <a:r>
              <a:rPr lang="ru-RU" sz="2800" dirty="0"/>
              <a:t> абстрактных операций.</a:t>
            </a:r>
          </a:p>
          <a:p>
            <a:pPr lvl="1" algn="just"/>
            <a:endParaRPr lang="ru-RU" sz="2800" dirty="0"/>
          </a:p>
        </p:txBody>
      </p:sp>
      <p:sp>
        <p:nvSpPr>
          <p:cNvPr id="3" name="Прямоугольник 2"/>
          <p:cNvSpPr/>
          <p:nvPr/>
        </p:nvSpPr>
        <p:spPr>
          <a:xfrm>
            <a:off x="-1" y="2621630"/>
            <a:ext cx="12102353" cy="1384995"/>
          </a:xfrm>
          <a:prstGeom prst="rect">
            <a:avLst/>
          </a:prstGeom>
          <a:noFill/>
        </p:spPr>
        <p:txBody>
          <a:bodyPr wrap="square">
            <a:spAutoFit/>
          </a:bodyPr>
          <a:lstStyle/>
          <a:p>
            <a:pPr lvl="2" algn="just"/>
            <a:r>
              <a:rPr lang="ru-RU" sz="2800" dirty="0"/>
              <a:t>Если вы делаете много делений, если вы обращаетесь к большому количеству памяти в случайном порядке, то</a:t>
            </a:r>
            <a:r>
              <a:rPr lang="en-US" sz="2800" dirty="0"/>
              <a:t> </a:t>
            </a:r>
            <a:r>
              <a:rPr lang="ru-RU" sz="2800" dirty="0"/>
              <a:t>вы сможете сделать за 1 секунду  гораздо меньше, </a:t>
            </a:r>
            <a:r>
              <a:rPr lang="ru-RU" sz="2800" b="1" dirty="0"/>
              <a:t>~ 10</a:t>
            </a:r>
            <a:r>
              <a:rPr lang="ru-RU" sz="2800" b="1" baseline="30000" dirty="0"/>
              <a:t>7</a:t>
            </a:r>
            <a:r>
              <a:rPr lang="ru-RU" sz="2800" dirty="0"/>
              <a:t>.</a:t>
            </a:r>
          </a:p>
        </p:txBody>
      </p:sp>
      <p:sp>
        <p:nvSpPr>
          <p:cNvPr id="4" name="Прямоугольник 3"/>
          <p:cNvSpPr/>
          <p:nvPr/>
        </p:nvSpPr>
        <p:spPr>
          <a:xfrm>
            <a:off x="0" y="4361293"/>
            <a:ext cx="12102353" cy="1384995"/>
          </a:xfrm>
          <a:prstGeom prst="rect">
            <a:avLst/>
          </a:prstGeom>
          <a:noFill/>
        </p:spPr>
        <p:txBody>
          <a:bodyPr wrap="square">
            <a:spAutoFit/>
          </a:bodyPr>
          <a:lstStyle/>
          <a:p>
            <a:pPr lvl="2" algn="just"/>
            <a:r>
              <a:rPr lang="ru-RU" sz="2800" dirty="0"/>
              <a:t>Если операции простые, а обращения к памяти локальные или последовательные, то вы сможете за 1 секунду выполнить </a:t>
            </a:r>
            <a:r>
              <a:rPr lang="ru-RU" sz="2800" b="1" dirty="0"/>
              <a:t>~ 10</a:t>
            </a:r>
            <a:r>
              <a:rPr lang="ru-RU" sz="2800" b="1" baseline="30000" dirty="0"/>
              <a:t>9</a:t>
            </a:r>
            <a:r>
              <a:rPr lang="ru-RU" sz="2800" b="1" dirty="0"/>
              <a:t> </a:t>
            </a:r>
            <a:r>
              <a:rPr lang="ru-RU" sz="2800" dirty="0"/>
              <a:t>операций.</a:t>
            </a:r>
          </a:p>
        </p:txBody>
      </p:sp>
      <p:sp>
        <p:nvSpPr>
          <p:cNvPr id="8" name="TextBox 7"/>
          <p:cNvSpPr txBox="1"/>
          <p:nvPr/>
        </p:nvSpPr>
        <p:spPr>
          <a:xfrm>
            <a:off x="418928" y="0"/>
            <a:ext cx="2573461" cy="523220"/>
          </a:xfrm>
          <a:prstGeom prst="rect">
            <a:avLst/>
          </a:prstGeom>
          <a:noFill/>
        </p:spPr>
        <p:txBody>
          <a:bodyPr wrap="none" rtlCol="0">
            <a:spAutoFit/>
          </a:bodyPr>
          <a:lstStyle/>
          <a:p>
            <a:r>
              <a:rPr lang="ru-RU" sz="2800" dirty="0"/>
              <a:t>Грубо говоря ….</a:t>
            </a:r>
          </a:p>
        </p:txBody>
      </p:sp>
      <p:cxnSp>
        <p:nvCxnSpPr>
          <p:cNvPr id="9" name="Прямая соединительная линия 8">
            <a:extLst>
              <a:ext uri="{FF2B5EF4-FFF2-40B4-BE49-F238E27FC236}">
                <a16:creationId xmlns:a16="http://schemas.microsoft.com/office/drawing/2014/main" id="{FD9C534A-2553-4198-8DFA-2CCED8076C4F}"/>
              </a:ext>
            </a:extLst>
          </p:cNvPr>
          <p:cNvCxnSpPr>
            <a:cxnSpLocks/>
          </p:cNvCxnSpPr>
          <p:nvPr/>
        </p:nvCxnSpPr>
        <p:spPr>
          <a:xfrm>
            <a:off x="852513" y="603902"/>
            <a:ext cx="0" cy="547730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Прямая соединительная линия 10">
            <a:extLst>
              <a:ext uri="{FF2B5EF4-FFF2-40B4-BE49-F238E27FC236}">
                <a16:creationId xmlns:a16="http://schemas.microsoft.com/office/drawing/2014/main" id="{92B0EEE1-9AC7-429B-B7B4-ED543CCFF233}"/>
              </a:ext>
            </a:extLst>
          </p:cNvPr>
          <p:cNvCxnSpPr/>
          <p:nvPr/>
        </p:nvCxnSpPr>
        <p:spPr>
          <a:xfrm>
            <a:off x="418928" y="523220"/>
            <a:ext cx="257346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554887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35046569-D09F-DD4C-31DC-E0315FC65F78}"/>
              </a:ext>
            </a:extLst>
          </p:cNvPr>
          <p:cNvSpPr txBox="1"/>
          <p:nvPr/>
        </p:nvSpPr>
        <p:spPr>
          <a:xfrm>
            <a:off x="179110" y="683276"/>
            <a:ext cx="7403961" cy="4093428"/>
          </a:xfrm>
          <a:prstGeom prst="rect">
            <a:avLst/>
          </a:prstGeom>
          <a:noFill/>
        </p:spPr>
        <p:txBody>
          <a:bodyPr wrap="square" rtlCol="0">
            <a:spAutoFit/>
          </a:bodyPr>
          <a:lstStyle/>
          <a:p>
            <a:pPr marL="514350" indent="-514350" algn="just">
              <a:spcAft>
                <a:spcPts val="800"/>
              </a:spcAft>
              <a:buFont typeface="+mj-lt"/>
              <a:buAutoNum type="arabicPeriod"/>
            </a:pPr>
            <a:r>
              <a:rPr lang="ru-RU" sz="2400" dirty="0"/>
              <a:t>Вы получили индивидуальную задачу. </a:t>
            </a:r>
          </a:p>
          <a:p>
            <a:pPr marL="514350" indent="-514350" algn="just">
              <a:spcAft>
                <a:spcPts val="800"/>
              </a:spcAft>
              <a:buFont typeface="+mj-lt"/>
              <a:buAutoNum type="arabicPeriod"/>
            </a:pPr>
            <a:r>
              <a:rPr lang="ru-RU" sz="2400" dirty="0"/>
              <a:t>Разработали алгоритм её решения и обосновали его корректность. </a:t>
            </a:r>
          </a:p>
          <a:p>
            <a:pPr marL="514350" indent="-514350" algn="just">
              <a:spcAft>
                <a:spcPts val="800"/>
              </a:spcAft>
              <a:buFont typeface="+mj-lt"/>
              <a:buAutoNum type="arabicPeriod"/>
            </a:pPr>
            <a:r>
              <a:rPr lang="ru-RU" sz="2400" dirty="0"/>
              <a:t>Программа, реализующая разработанный вами алгоритм, успешно прошла все тесты в </a:t>
            </a:r>
            <a:r>
              <a:rPr lang="en-US" sz="2400" dirty="0" err="1"/>
              <a:t>iRunner</a:t>
            </a:r>
            <a:r>
              <a:rPr lang="ru-RU" sz="2400" dirty="0"/>
              <a:t>, уложившись в выделенные лимиты по времени и памяти.</a:t>
            </a:r>
          </a:p>
          <a:p>
            <a:pPr marL="514350" indent="-514350" algn="just">
              <a:spcAft>
                <a:spcPts val="800"/>
              </a:spcAft>
              <a:buFont typeface="+mj-lt"/>
              <a:buAutoNum type="arabicPeriod"/>
            </a:pPr>
            <a:r>
              <a:rPr lang="ru-RU" sz="2400" dirty="0"/>
              <a:t>Вы  даже выяснили у преподавателя, что по всем тестам в </a:t>
            </a:r>
            <a:r>
              <a:rPr lang="en-US" sz="2400" dirty="0" err="1"/>
              <a:t>iRunner</a:t>
            </a:r>
            <a:r>
              <a:rPr lang="ru-RU" sz="2400" dirty="0"/>
              <a:t> ваша программа отработала быстрее, чем у других участников.</a:t>
            </a:r>
          </a:p>
        </p:txBody>
      </p:sp>
      <p:grpSp>
        <p:nvGrpSpPr>
          <p:cNvPr id="5" name="Группа 4">
            <a:extLst>
              <a:ext uri="{FF2B5EF4-FFF2-40B4-BE49-F238E27FC236}">
                <a16:creationId xmlns:a16="http://schemas.microsoft.com/office/drawing/2014/main" id="{B8B3AF02-B4B3-32BC-39BD-10F339FA596A}"/>
              </a:ext>
            </a:extLst>
          </p:cNvPr>
          <p:cNvGrpSpPr/>
          <p:nvPr/>
        </p:nvGrpSpPr>
        <p:grpSpPr>
          <a:xfrm>
            <a:off x="7583071" y="219528"/>
            <a:ext cx="4059034" cy="4984069"/>
            <a:chOff x="7677338" y="974965"/>
            <a:chExt cx="4407825" cy="4971483"/>
          </a:xfrm>
        </p:grpSpPr>
        <p:pic>
          <p:nvPicPr>
            <p:cNvPr id="2" name="Рисунок 1">
              <a:extLst>
                <a:ext uri="{FF2B5EF4-FFF2-40B4-BE49-F238E27FC236}">
                  <a16:creationId xmlns:a16="http://schemas.microsoft.com/office/drawing/2014/main" id="{8DD8A09D-8C3B-1158-369A-3AA9701DC4CA}"/>
                </a:ext>
              </a:extLst>
            </p:cNvPr>
            <p:cNvPicPr>
              <a:picLocks noChangeAspect="1"/>
            </p:cNvPicPr>
            <p:nvPr/>
          </p:nvPicPr>
          <p:blipFill>
            <a:blip r:embed="rId3"/>
            <a:stretch>
              <a:fillRect/>
            </a:stretch>
          </p:blipFill>
          <p:spPr>
            <a:xfrm>
              <a:off x="7677338" y="974965"/>
              <a:ext cx="4407825" cy="4971483"/>
            </a:xfrm>
            <a:prstGeom prst="rect">
              <a:avLst/>
            </a:prstGeom>
          </p:spPr>
        </p:pic>
        <p:sp>
          <p:nvSpPr>
            <p:cNvPr id="3" name="Прямоугольник 2">
              <a:extLst>
                <a:ext uri="{FF2B5EF4-FFF2-40B4-BE49-F238E27FC236}">
                  <a16:creationId xmlns:a16="http://schemas.microsoft.com/office/drawing/2014/main" id="{51E22070-DC4E-B4BF-3D08-D6E6B4AD8D1D}"/>
                </a:ext>
              </a:extLst>
            </p:cNvPr>
            <p:cNvSpPr/>
            <p:nvPr/>
          </p:nvSpPr>
          <p:spPr>
            <a:xfrm>
              <a:off x="9130372" y="1277286"/>
              <a:ext cx="750878" cy="1602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BY"/>
            </a:p>
          </p:txBody>
        </p:sp>
      </p:grpSp>
      <p:sp>
        <p:nvSpPr>
          <p:cNvPr id="6" name="TextBox 5">
            <a:extLst>
              <a:ext uri="{FF2B5EF4-FFF2-40B4-BE49-F238E27FC236}">
                <a16:creationId xmlns:a16="http://schemas.microsoft.com/office/drawing/2014/main" id="{A61A811E-FD04-CD9A-E679-365270F9E4B7}"/>
              </a:ext>
            </a:extLst>
          </p:cNvPr>
          <p:cNvSpPr txBox="1"/>
          <p:nvPr/>
        </p:nvSpPr>
        <p:spPr>
          <a:xfrm>
            <a:off x="254189" y="5549929"/>
            <a:ext cx="10963372" cy="954107"/>
          </a:xfrm>
          <a:prstGeom prst="rect">
            <a:avLst/>
          </a:prstGeom>
          <a:noFill/>
        </p:spPr>
        <p:txBody>
          <a:bodyPr wrap="square" rtlCol="0">
            <a:spAutoFit/>
          </a:bodyPr>
          <a:lstStyle/>
          <a:p>
            <a:pPr algn="just">
              <a:spcAft>
                <a:spcPts val="800"/>
              </a:spcAft>
            </a:pPr>
            <a:r>
              <a:rPr lang="ru-RU" sz="2800" dirty="0"/>
              <a:t>Можно ли утверждать, что вы разработали эффективный алгоритм решения вашей индивидуальной задачи?</a:t>
            </a:r>
          </a:p>
        </p:txBody>
      </p:sp>
    </p:spTree>
    <p:extLst>
      <p:ext uri="{BB962C8B-B14F-4D97-AF65-F5344CB8AC3E}">
        <p14:creationId xmlns:p14="http://schemas.microsoft.com/office/powerpoint/2010/main" val="7253935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Таблица 2">
            <a:extLst>
              <a:ext uri="{FF2B5EF4-FFF2-40B4-BE49-F238E27FC236}">
                <a16:creationId xmlns:a16="http://schemas.microsoft.com/office/drawing/2014/main" id="{5BEA4F4C-67E1-EF28-939B-27FE0EA9CDF8}"/>
              </a:ext>
            </a:extLst>
          </p:cNvPr>
          <p:cNvGraphicFramePr>
            <a:graphicFrameLocks noGrp="1"/>
          </p:cNvGraphicFramePr>
          <p:nvPr>
            <p:extLst>
              <p:ext uri="{D42A27DB-BD31-4B8C-83A1-F6EECF244321}">
                <p14:modId xmlns:p14="http://schemas.microsoft.com/office/powerpoint/2010/main" val="574862756"/>
              </p:ext>
            </p:extLst>
          </p:nvPr>
        </p:nvGraphicFramePr>
        <p:xfrm>
          <a:off x="293379" y="207479"/>
          <a:ext cx="4969905" cy="4301257"/>
        </p:xfrm>
        <a:graphic>
          <a:graphicData uri="http://schemas.openxmlformats.org/drawingml/2006/table">
            <a:tbl>
              <a:tblPr firstRow="1" bandRow="1">
                <a:tableStyleId>{5C22544A-7EE6-4342-B048-85BDC9FD1C3A}</a:tableStyleId>
              </a:tblPr>
              <a:tblGrid>
                <a:gridCol w="754669">
                  <a:extLst>
                    <a:ext uri="{9D8B030D-6E8A-4147-A177-3AD203B41FA5}">
                      <a16:colId xmlns:a16="http://schemas.microsoft.com/office/drawing/2014/main" val="311471127"/>
                    </a:ext>
                  </a:extLst>
                </a:gridCol>
                <a:gridCol w="1390731">
                  <a:extLst>
                    <a:ext uri="{9D8B030D-6E8A-4147-A177-3AD203B41FA5}">
                      <a16:colId xmlns:a16="http://schemas.microsoft.com/office/drawing/2014/main" val="490388149"/>
                    </a:ext>
                  </a:extLst>
                </a:gridCol>
                <a:gridCol w="1359168">
                  <a:extLst>
                    <a:ext uri="{9D8B030D-6E8A-4147-A177-3AD203B41FA5}">
                      <a16:colId xmlns:a16="http://schemas.microsoft.com/office/drawing/2014/main" val="3834744130"/>
                    </a:ext>
                  </a:extLst>
                </a:gridCol>
                <a:gridCol w="1465337">
                  <a:extLst>
                    <a:ext uri="{9D8B030D-6E8A-4147-A177-3AD203B41FA5}">
                      <a16:colId xmlns:a16="http://schemas.microsoft.com/office/drawing/2014/main" val="3210857040"/>
                    </a:ext>
                  </a:extLst>
                </a:gridCol>
              </a:tblGrid>
              <a:tr h="565195">
                <a:tc>
                  <a:txBody>
                    <a:bodyPr/>
                    <a:lstStyle/>
                    <a:p>
                      <a:pPr>
                        <a:lnSpc>
                          <a:spcPct val="115000"/>
                        </a:lnSpc>
                      </a:pPr>
                      <a:endParaRPr lang="ru-BY" sz="1100" dirty="0">
                        <a:effectLst/>
                        <a:latin typeface="Calibri" panose="020F0502020204030204" pitchFamily="34" charset="0"/>
                        <a:cs typeface="Arial" panose="020B0604020202020204" pitchFamily="34" charset="0"/>
                      </a:endParaRPr>
                    </a:p>
                  </a:txBody>
                  <a:tcPr/>
                </a:tc>
                <a:tc>
                  <a:txBody>
                    <a:bodyPr/>
                    <a:lstStyle/>
                    <a:p>
                      <a:pPr algn="ctr">
                        <a:lnSpc>
                          <a:spcPct val="115000"/>
                        </a:lnSpc>
                      </a:pPr>
                      <a:endParaRPr lang="ru-BY" sz="1200">
                        <a:effectLst/>
                        <a:latin typeface="Courier New" panose="02070309020205020404" pitchFamily="49" charset="0"/>
                        <a:ea typeface="Times New Roman" panose="02020603050405020304" pitchFamily="18" charset="0"/>
                        <a:cs typeface="Arial" panose="020B0604020202020204" pitchFamily="34" charset="0"/>
                      </a:endParaRPr>
                    </a:p>
                  </a:txBody>
                  <a:tcPr anchor="ctr">
                    <a:lnB w="12700" cap="flat" cmpd="sng" algn="ctr">
                      <a:solidFill>
                        <a:schemeClr val="tx1"/>
                      </a:solidFill>
                      <a:prstDash val="solid"/>
                      <a:round/>
                      <a:headEnd type="none" w="med" len="med"/>
                      <a:tailEnd type="none" w="med" len="med"/>
                    </a:lnB>
                  </a:tcPr>
                </a:tc>
                <a:tc>
                  <a:txBody>
                    <a:bodyPr/>
                    <a:lstStyle/>
                    <a:p>
                      <a:pPr algn="ctr">
                        <a:lnSpc>
                          <a:spcPct val="115000"/>
                        </a:lnSpc>
                      </a:pPr>
                      <a:endParaRPr lang="ru-BY" sz="1200">
                        <a:effectLst/>
                        <a:latin typeface="Courier New" panose="02070309020205020404" pitchFamily="49" charset="0"/>
                        <a:ea typeface="Times New Roman" panose="02020603050405020304" pitchFamily="18" charset="0"/>
                        <a:cs typeface="Arial" panose="020B0604020202020204" pitchFamily="34" charset="0"/>
                      </a:endParaRPr>
                    </a:p>
                  </a:txBody>
                  <a:tcPr anchor="ctr">
                    <a:lnB w="12700" cap="flat" cmpd="sng" algn="ctr">
                      <a:solidFill>
                        <a:schemeClr val="tx1"/>
                      </a:solidFill>
                      <a:prstDash val="solid"/>
                      <a:round/>
                      <a:headEnd type="none" w="med" len="med"/>
                      <a:tailEnd type="none" w="med" len="med"/>
                    </a:lnB>
                  </a:tcPr>
                </a:tc>
                <a:tc>
                  <a:txBody>
                    <a:bodyPr/>
                    <a:lstStyle/>
                    <a:p>
                      <a:pPr algn="ctr">
                        <a:lnSpc>
                          <a:spcPct val="115000"/>
                        </a:lnSpc>
                      </a:pPr>
                      <a:endParaRPr lang="ru-BY" sz="1200" dirty="0">
                        <a:effectLst/>
                        <a:latin typeface="Courier New" panose="02070309020205020404" pitchFamily="49" charset="0"/>
                        <a:ea typeface="Times New Roman" panose="02020603050405020304" pitchFamily="18" charset="0"/>
                        <a:cs typeface="Arial" panose="020B0604020202020204" pitchFamily="34" charset="0"/>
                      </a:endParaRPr>
                    </a:p>
                  </a:txBody>
                  <a:tcPr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67272386"/>
                  </a:ext>
                </a:extLst>
              </a:tr>
              <a:tr h="622677">
                <a:tc>
                  <a:txBody>
                    <a:bodyPr/>
                    <a:lstStyle/>
                    <a:p>
                      <a:pPr algn="ctr">
                        <a:lnSpc>
                          <a:spcPct val="115000"/>
                        </a:lnSpc>
                      </a:pPr>
                      <a:endParaRPr lang="ru-BY" sz="1200">
                        <a:effectLst/>
                        <a:latin typeface="Courier New" panose="02070309020205020404" pitchFamily="49" charset="0"/>
                        <a:ea typeface="Times New Roman" panose="02020603050405020304" pitchFamily="18" charset="0"/>
                        <a:cs typeface="Arial" panose="020B0604020202020204" pitchFamily="34" charset="0"/>
                      </a:endParaRPr>
                    </a:p>
                  </a:txBody>
                  <a:tcPr anchor="ctr">
                    <a:lnR w="12700" cap="flat" cmpd="sng" algn="ctr">
                      <a:solidFill>
                        <a:schemeClr val="tx1"/>
                      </a:solidFill>
                      <a:prstDash val="solid"/>
                      <a:round/>
                      <a:headEnd type="none" w="med" len="med"/>
                      <a:tailEnd type="none" w="med" len="med"/>
                    </a:lnR>
                  </a:tcPr>
                </a:tc>
                <a:tc>
                  <a:txBody>
                    <a:bodyPr/>
                    <a:lstStyle/>
                    <a:p>
                      <a:pPr algn="ctr">
                        <a:lnSpc>
                          <a:spcPct val="115000"/>
                        </a:lnSpc>
                      </a:pPr>
                      <a:r>
                        <a:rPr lang="en-US" sz="1400" kern="1200" dirty="0">
                          <a:effectLst/>
                        </a:rPr>
                        <a:t>0,0000</a:t>
                      </a:r>
                      <a:r>
                        <a:rPr lang="ru-RU" sz="1400" kern="1200" dirty="0">
                          <a:effectLst/>
                        </a:rPr>
                        <a:t>1с</a:t>
                      </a:r>
                      <a:endParaRPr lang="ru-BY" sz="1400" dirty="0">
                        <a:effectLst/>
                        <a:latin typeface="Courier New" panose="02070309020205020404" pitchFamily="49" charset="0"/>
                        <a:ea typeface="Times New Roman" panose="02020603050405020304" pitchFamily="18"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pPr>
                      <a:r>
                        <a:rPr lang="en-US" sz="1400" kern="1200">
                          <a:effectLst/>
                        </a:rPr>
                        <a:t>0,00002</a:t>
                      </a:r>
                      <a:r>
                        <a:rPr lang="ru-RU" sz="1400" kern="1200">
                          <a:effectLst/>
                        </a:rPr>
                        <a:t>с</a:t>
                      </a:r>
                      <a:endParaRPr lang="ru-BY" sz="1400">
                        <a:effectLst/>
                        <a:latin typeface="Courier New" panose="02070309020205020404" pitchFamily="49" charset="0"/>
                        <a:ea typeface="Times New Roman" panose="02020603050405020304" pitchFamily="18"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pPr>
                      <a:r>
                        <a:rPr lang="en-US" sz="1400" kern="1200" dirty="0">
                          <a:effectLst/>
                        </a:rPr>
                        <a:t>0,0000</a:t>
                      </a:r>
                      <a:r>
                        <a:rPr lang="ru-RU" sz="1400" kern="1200" dirty="0">
                          <a:effectLst/>
                        </a:rPr>
                        <a:t>3с</a:t>
                      </a:r>
                      <a:endParaRPr lang="ru-BY" sz="1400" dirty="0">
                        <a:effectLst/>
                        <a:latin typeface="Courier New" panose="02070309020205020404" pitchFamily="49" charset="0"/>
                        <a:ea typeface="Times New Roman" panose="02020603050405020304" pitchFamily="18"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37226252"/>
                  </a:ext>
                </a:extLst>
              </a:tr>
              <a:tr h="622677">
                <a:tc>
                  <a:txBody>
                    <a:bodyPr/>
                    <a:lstStyle/>
                    <a:p>
                      <a:pPr algn="ctr">
                        <a:lnSpc>
                          <a:spcPct val="115000"/>
                        </a:lnSpc>
                      </a:pPr>
                      <a:endParaRPr lang="ru-BY" sz="1200">
                        <a:effectLst/>
                        <a:latin typeface="Courier New" panose="02070309020205020404" pitchFamily="49" charset="0"/>
                        <a:ea typeface="Times New Roman" panose="02020603050405020304" pitchFamily="18" charset="0"/>
                        <a:cs typeface="Arial" panose="020B0604020202020204" pitchFamily="34" charset="0"/>
                      </a:endParaRPr>
                    </a:p>
                  </a:txBody>
                  <a:tcPr anchor="ctr">
                    <a:lnR w="12700" cap="flat" cmpd="sng" algn="ctr">
                      <a:solidFill>
                        <a:schemeClr val="tx1"/>
                      </a:solidFill>
                      <a:prstDash val="solid"/>
                      <a:round/>
                      <a:headEnd type="none" w="med" len="med"/>
                      <a:tailEnd type="none" w="med" len="med"/>
                    </a:lnR>
                  </a:tcPr>
                </a:tc>
                <a:tc>
                  <a:txBody>
                    <a:bodyPr/>
                    <a:lstStyle/>
                    <a:p>
                      <a:pPr algn="ctr">
                        <a:lnSpc>
                          <a:spcPct val="115000"/>
                        </a:lnSpc>
                      </a:pPr>
                      <a:r>
                        <a:rPr lang="en-US" sz="1400" kern="1200" dirty="0">
                          <a:effectLst/>
                        </a:rPr>
                        <a:t>0,000</a:t>
                      </a:r>
                      <a:r>
                        <a:rPr lang="ru-RU" sz="1400" kern="1200" dirty="0">
                          <a:effectLst/>
                        </a:rPr>
                        <a:t>1с</a:t>
                      </a:r>
                      <a:endParaRPr lang="ru-BY" sz="1400" dirty="0">
                        <a:effectLst/>
                        <a:latin typeface="Courier New" panose="02070309020205020404" pitchFamily="49" charset="0"/>
                        <a:ea typeface="Times New Roman" panose="02020603050405020304" pitchFamily="18"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pPr>
                      <a:r>
                        <a:rPr lang="en-US" sz="1400" kern="1200">
                          <a:effectLst/>
                        </a:rPr>
                        <a:t>0,0004</a:t>
                      </a:r>
                      <a:r>
                        <a:rPr lang="ru-RU" sz="1400" kern="1200">
                          <a:effectLst/>
                        </a:rPr>
                        <a:t>с</a:t>
                      </a:r>
                      <a:endParaRPr lang="ru-BY" sz="1400">
                        <a:effectLst/>
                        <a:latin typeface="Courier New" panose="02070309020205020404" pitchFamily="49" charset="0"/>
                        <a:ea typeface="Times New Roman" panose="02020603050405020304" pitchFamily="18"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pPr>
                      <a:r>
                        <a:rPr lang="en-US" sz="1400" kern="1200">
                          <a:effectLst/>
                        </a:rPr>
                        <a:t>0,000</a:t>
                      </a:r>
                      <a:r>
                        <a:rPr lang="ru-RU" sz="1400" kern="1200">
                          <a:effectLst/>
                        </a:rPr>
                        <a:t>9с</a:t>
                      </a:r>
                      <a:endParaRPr lang="ru-BY" sz="1400">
                        <a:effectLst/>
                        <a:latin typeface="Courier New" panose="02070309020205020404" pitchFamily="49" charset="0"/>
                        <a:ea typeface="Times New Roman" panose="02020603050405020304" pitchFamily="18"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34398508"/>
                  </a:ext>
                </a:extLst>
              </a:tr>
              <a:tr h="622677">
                <a:tc>
                  <a:txBody>
                    <a:bodyPr/>
                    <a:lstStyle/>
                    <a:p>
                      <a:pPr algn="ctr">
                        <a:lnSpc>
                          <a:spcPct val="115000"/>
                        </a:lnSpc>
                      </a:pPr>
                      <a:endParaRPr lang="ru-BY" sz="1200">
                        <a:effectLst/>
                        <a:latin typeface="Courier New" panose="02070309020205020404" pitchFamily="49" charset="0"/>
                        <a:ea typeface="Times New Roman" panose="02020603050405020304" pitchFamily="18" charset="0"/>
                        <a:cs typeface="Arial" panose="020B0604020202020204" pitchFamily="34" charset="0"/>
                      </a:endParaRPr>
                    </a:p>
                  </a:txBody>
                  <a:tcPr anchor="ctr">
                    <a:lnR w="12700" cap="flat" cmpd="sng" algn="ctr">
                      <a:solidFill>
                        <a:schemeClr val="tx1"/>
                      </a:solidFill>
                      <a:prstDash val="solid"/>
                      <a:round/>
                      <a:headEnd type="none" w="med" len="med"/>
                      <a:tailEnd type="none" w="med" len="med"/>
                    </a:lnR>
                  </a:tcPr>
                </a:tc>
                <a:tc>
                  <a:txBody>
                    <a:bodyPr/>
                    <a:lstStyle/>
                    <a:p>
                      <a:pPr algn="ctr">
                        <a:lnSpc>
                          <a:spcPct val="115000"/>
                        </a:lnSpc>
                      </a:pPr>
                      <a:r>
                        <a:rPr lang="en-US" sz="1400" kern="1200" dirty="0">
                          <a:effectLst/>
                        </a:rPr>
                        <a:t>0,00</a:t>
                      </a:r>
                      <a:r>
                        <a:rPr lang="ru-RU" sz="1400" kern="1200" dirty="0">
                          <a:effectLst/>
                        </a:rPr>
                        <a:t>1с</a:t>
                      </a:r>
                      <a:endParaRPr lang="ru-BY" sz="1400" dirty="0">
                        <a:effectLst/>
                        <a:latin typeface="Courier New" panose="02070309020205020404" pitchFamily="49" charset="0"/>
                        <a:ea typeface="Times New Roman" panose="02020603050405020304" pitchFamily="18"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pPr>
                      <a:r>
                        <a:rPr lang="en-US" sz="1400" kern="1200" dirty="0">
                          <a:effectLst/>
                        </a:rPr>
                        <a:t>0,008</a:t>
                      </a:r>
                      <a:r>
                        <a:rPr lang="ru-RU" sz="1400" kern="1200" dirty="0">
                          <a:effectLst/>
                        </a:rPr>
                        <a:t>с</a:t>
                      </a:r>
                      <a:endParaRPr lang="ru-BY" sz="1400" dirty="0">
                        <a:effectLst/>
                        <a:latin typeface="Courier New" panose="02070309020205020404" pitchFamily="49" charset="0"/>
                        <a:ea typeface="Times New Roman" panose="02020603050405020304" pitchFamily="18"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pPr>
                      <a:r>
                        <a:rPr lang="en-US" sz="1400" kern="1200">
                          <a:effectLst/>
                        </a:rPr>
                        <a:t>0,0</a:t>
                      </a:r>
                      <a:r>
                        <a:rPr lang="ru-RU" sz="1400" kern="1200">
                          <a:effectLst/>
                        </a:rPr>
                        <a:t>27с</a:t>
                      </a:r>
                      <a:endParaRPr lang="ru-BY" sz="1400">
                        <a:effectLst/>
                        <a:latin typeface="Courier New" panose="02070309020205020404" pitchFamily="49" charset="0"/>
                        <a:ea typeface="Times New Roman" panose="02020603050405020304" pitchFamily="18"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43969968"/>
                  </a:ext>
                </a:extLst>
              </a:tr>
              <a:tr h="622677">
                <a:tc>
                  <a:txBody>
                    <a:bodyPr/>
                    <a:lstStyle/>
                    <a:p>
                      <a:pPr algn="ctr">
                        <a:lnSpc>
                          <a:spcPct val="115000"/>
                        </a:lnSpc>
                      </a:pPr>
                      <a:endParaRPr lang="ru-BY" sz="1200">
                        <a:effectLst/>
                        <a:latin typeface="Courier New" panose="02070309020205020404" pitchFamily="49" charset="0"/>
                        <a:ea typeface="Times New Roman" panose="02020603050405020304" pitchFamily="18" charset="0"/>
                        <a:cs typeface="Arial" panose="020B0604020202020204" pitchFamily="34" charset="0"/>
                      </a:endParaRPr>
                    </a:p>
                  </a:txBody>
                  <a:tcPr anchor="ctr">
                    <a:lnR w="12700" cap="flat" cmpd="sng" algn="ctr">
                      <a:solidFill>
                        <a:schemeClr val="tx1"/>
                      </a:solidFill>
                      <a:prstDash val="solid"/>
                      <a:round/>
                      <a:headEnd type="none" w="med" len="med"/>
                      <a:tailEnd type="none" w="med" len="med"/>
                    </a:lnR>
                  </a:tcPr>
                </a:tc>
                <a:tc>
                  <a:txBody>
                    <a:bodyPr/>
                    <a:lstStyle/>
                    <a:p>
                      <a:pPr algn="ctr">
                        <a:lnSpc>
                          <a:spcPct val="115000"/>
                        </a:lnSpc>
                      </a:pPr>
                      <a:r>
                        <a:rPr lang="en-US" sz="1400" kern="1200">
                          <a:effectLst/>
                        </a:rPr>
                        <a:t>0,</a:t>
                      </a:r>
                      <a:r>
                        <a:rPr lang="ru-RU" sz="1400" kern="1200">
                          <a:effectLst/>
                        </a:rPr>
                        <a:t>1с</a:t>
                      </a:r>
                      <a:endParaRPr lang="ru-BY" sz="1400">
                        <a:effectLst/>
                        <a:latin typeface="Courier New" panose="02070309020205020404" pitchFamily="49" charset="0"/>
                        <a:ea typeface="Times New Roman" panose="02020603050405020304" pitchFamily="18"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pPr>
                      <a:r>
                        <a:rPr lang="en-US" sz="1400" kern="1200" dirty="0">
                          <a:effectLst/>
                        </a:rPr>
                        <a:t>3,2</a:t>
                      </a:r>
                      <a:r>
                        <a:rPr lang="ru-RU" sz="1400" kern="1200" dirty="0">
                          <a:effectLst/>
                        </a:rPr>
                        <a:t>с</a:t>
                      </a:r>
                      <a:endParaRPr lang="ru-BY" sz="1400" dirty="0">
                        <a:effectLst/>
                        <a:latin typeface="Courier New" panose="02070309020205020404" pitchFamily="49" charset="0"/>
                        <a:ea typeface="Times New Roman" panose="02020603050405020304" pitchFamily="18"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pPr>
                      <a:r>
                        <a:rPr lang="ru-RU" sz="1400" kern="1200">
                          <a:effectLst/>
                        </a:rPr>
                        <a:t>24</a:t>
                      </a:r>
                      <a:r>
                        <a:rPr lang="en-US" sz="1400" kern="1200">
                          <a:effectLst/>
                        </a:rPr>
                        <a:t>,</a:t>
                      </a:r>
                      <a:r>
                        <a:rPr lang="ru-RU" sz="1400" kern="1200">
                          <a:effectLst/>
                        </a:rPr>
                        <a:t>3с</a:t>
                      </a:r>
                      <a:endParaRPr lang="ru-BY" sz="1400">
                        <a:effectLst/>
                        <a:latin typeface="Courier New" panose="02070309020205020404" pitchFamily="49" charset="0"/>
                        <a:ea typeface="Times New Roman" panose="02020603050405020304" pitchFamily="18"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3832861"/>
                  </a:ext>
                </a:extLst>
              </a:tr>
              <a:tr h="622677">
                <a:tc>
                  <a:txBody>
                    <a:bodyPr/>
                    <a:lstStyle/>
                    <a:p>
                      <a:pPr algn="ctr">
                        <a:lnSpc>
                          <a:spcPct val="115000"/>
                        </a:lnSpc>
                      </a:pPr>
                      <a:endParaRPr lang="ru-BY" sz="1200" dirty="0">
                        <a:effectLst/>
                        <a:latin typeface="Courier New" panose="02070309020205020404" pitchFamily="49" charset="0"/>
                        <a:ea typeface="Times New Roman" panose="02020603050405020304" pitchFamily="18" charset="0"/>
                        <a:cs typeface="Arial" panose="020B0604020202020204" pitchFamily="34" charset="0"/>
                      </a:endParaRPr>
                    </a:p>
                  </a:txBody>
                  <a:tcPr anchor="ctr">
                    <a:lnR w="12700" cap="flat" cmpd="sng" algn="ctr">
                      <a:solidFill>
                        <a:schemeClr val="tx1"/>
                      </a:solidFill>
                      <a:prstDash val="solid"/>
                      <a:round/>
                      <a:headEnd type="none" w="med" len="med"/>
                      <a:tailEnd type="none" w="med" len="med"/>
                    </a:lnR>
                  </a:tcPr>
                </a:tc>
                <a:tc>
                  <a:txBody>
                    <a:bodyPr/>
                    <a:lstStyle/>
                    <a:p>
                      <a:pPr algn="ctr">
                        <a:lnSpc>
                          <a:spcPct val="115000"/>
                        </a:lnSpc>
                      </a:pPr>
                      <a:r>
                        <a:rPr lang="en-US" sz="1400" kern="1200" dirty="0">
                          <a:effectLst/>
                        </a:rPr>
                        <a:t>0,00</a:t>
                      </a:r>
                      <a:r>
                        <a:rPr lang="ru-RU" sz="1400" kern="1200" dirty="0">
                          <a:effectLst/>
                        </a:rPr>
                        <a:t>1с</a:t>
                      </a:r>
                      <a:endParaRPr lang="ru-BY" sz="1400" dirty="0">
                        <a:effectLst/>
                        <a:latin typeface="Courier New" panose="02070309020205020404" pitchFamily="49" charset="0"/>
                        <a:ea typeface="Times New Roman" panose="02020603050405020304" pitchFamily="18"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pPr>
                      <a:r>
                        <a:rPr lang="ru-RU" sz="1400" kern="1200" dirty="0">
                          <a:effectLst/>
                        </a:rPr>
                        <a:t>1с</a:t>
                      </a:r>
                      <a:endParaRPr lang="ru-BY" sz="1400" dirty="0">
                        <a:effectLst/>
                        <a:latin typeface="Courier New" panose="02070309020205020404" pitchFamily="49" charset="0"/>
                        <a:ea typeface="Times New Roman" panose="02020603050405020304" pitchFamily="18"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pPr>
                      <a:r>
                        <a:rPr lang="ru-RU" sz="1400" kern="1200" dirty="0">
                          <a:effectLst/>
                        </a:rPr>
                        <a:t>17,5 мин</a:t>
                      </a:r>
                      <a:endParaRPr lang="ru-BY" sz="1400" dirty="0">
                        <a:effectLst/>
                        <a:latin typeface="Courier New" panose="02070309020205020404" pitchFamily="49" charset="0"/>
                        <a:ea typeface="Times New Roman" panose="02020603050405020304" pitchFamily="18"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25977859"/>
                  </a:ext>
                </a:extLst>
              </a:tr>
              <a:tr h="622677">
                <a:tc>
                  <a:txBody>
                    <a:bodyPr/>
                    <a:lstStyle/>
                    <a:p>
                      <a:pPr algn="ctr">
                        <a:lnSpc>
                          <a:spcPct val="115000"/>
                        </a:lnSpc>
                      </a:pPr>
                      <a:endParaRPr lang="ru-BY" sz="1200">
                        <a:effectLst/>
                        <a:latin typeface="Courier New" panose="02070309020205020404" pitchFamily="49" charset="0"/>
                        <a:ea typeface="Times New Roman" panose="02020603050405020304" pitchFamily="18" charset="0"/>
                        <a:cs typeface="Arial" panose="020B0604020202020204" pitchFamily="34" charset="0"/>
                      </a:endParaRPr>
                    </a:p>
                  </a:txBody>
                  <a:tcPr anchor="ctr">
                    <a:lnR w="12700" cap="flat" cmpd="sng" algn="ctr">
                      <a:solidFill>
                        <a:schemeClr val="tx1"/>
                      </a:solidFill>
                      <a:prstDash val="solid"/>
                      <a:round/>
                      <a:headEnd type="none" w="med" len="med"/>
                      <a:tailEnd type="none" w="med" len="med"/>
                    </a:lnR>
                  </a:tcPr>
                </a:tc>
                <a:tc>
                  <a:txBody>
                    <a:bodyPr/>
                    <a:lstStyle/>
                    <a:p>
                      <a:pPr algn="ctr">
                        <a:lnSpc>
                          <a:spcPct val="115000"/>
                        </a:lnSpc>
                      </a:pPr>
                      <a:r>
                        <a:rPr lang="en-US" sz="1400" kern="1200" dirty="0">
                          <a:effectLst/>
                        </a:rPr>
                        <a:t>0,059c</a:t>
                      </a:r>
                      <a:endParaRPr lang="ru-BY" sz="1400" dirty="0">
                        <a:effectLst/>
                        <a:latin typeface="Courier New" panose="02070309020205020404" pitchFamily="49" charset="0"/>
                        <a:ea typeface="Times New Roman" panose="02020603050405020304" pitchFamily="18"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pPr>
                      <a:r>
                        <a:rPr lang="en-US" sz="1400" kern="1200" dirty="0">
                          <a:effectLst/>
                        </a:rPr>
                        <a:t>58 </a:t>
                      </a:r>
                      <a:r>
                        <a:rPr lang="ru-RU" sz="1400" kern="1200" dirty="0">
                          <a:effectLst/>
                        </a:rPr>
                        <a:t>мин</a:t>
                      </a:r>
                      <a:endParaRPr lang="ru-BY" sz="1400" dirty="0">
                        <a:effectLst/>
                        <a:latin typeface="Courier New" panose="02070309020205020404" pitchFamily="49" charset="0"/>
                        <a:ea typeface="Times New Roman" panose="02020603050405020304" pitchFamily="18"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pPr>
                      <a:r>
                        <a:rPr lang="ru-RU" sz="1400" kern="1200" dirty="0">
                          <a:effectLst/>
                        </a:rPr>
                        <a:t>6,5 лет</a:t>
                      </a:r>
                      <a:endParaRPr lang="ru-BY" sz="1400" dirty="0">
                        <a:effectLst/>
                        <a:latin typeface="Courier New" panose="02070309020205020404" pitchFamily="49" charset="0"/>
                        <a:ea typeface="Times New Roman" panose="02020603050405020304" pitchFamily="18"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08802963"/>
                  </a:ext>
                </a:extLst>
              </a:tr>
            </a:tbl>
          </a:graphicData>
        </a:graphic>
      </p:graphicFrame>
      <p:graphicFrame>
        <p:nvGraphicFramePr>
          <p:cNvPr id="4" name="Объект 3">
            <a:extLst>
              <a:ext uri="{FF2B5EF4-FFF2-40B4-BE49-F238E27FC236}">
                <a16:creationId xmlns:a16="http://schemas.microsoft.com/office/drawing/2014/main" id="{30967091-A030-F2AE-1349-CB9992C92C0B}"/>
              </a:ext>
            </a:extLst>
          </p:cNvPr>
          <p:cNvGraphicFramePr>
            <a:graphicFrameLocks noChangeAspect="1"/>
          </p:cNvGraphicFramePr>
          <p:nvPr>
            <p:extLst>
              <p:ext uri="{D42A27DB-BD31-4B8C-83A1-F6EECF244321}">
                <p14:modId xmlns:p14="http://schemas.microsoft.com/office/powerpoint/2010/main" val="1278999136"/>
              </p:ext>
            </p:extLst>
          </p:nvPr>
        </p:nvGraphicFramePr>
        <p:xfrm>
          <a:off x="1266528" y="373731"/>
          <a:ext cx="719455" cy="293655"/>
        </p:xfrm>
        <a:graphic>
          <a:graphicData uri="http://schemas.openxmlformats.org/presentationml/2006/ole">
            <mc:AlternateContent xmlns:mc="http://schemas.openxmlformats.org/markup-compatibility/2006">
              <mc:Choice xmlns:v="urn:schemas-microsoft-com:vml" Requires="v">
                <p:oleObj name="Equation" r:id="rId2" imgW="469696" imgH="190417" progId="Equation.DSMT4">
                  <p:embed/>
                </p:oleObj>
              </mc:Choice>
              <mc:Fallback>
                <p:oleObj name="Equation" r:id="rId2" imgW="469696" imgH="190417" progId="Equation.DSMT4">
                  <p:embed/>
                  <p:pic>
                    <p:nvPicPr>
                      <p:cNvPr id="0" name="Object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6528" y="373731"/>
                        <a:ext cx="719455" cy="293655"/>
                      </a:xfrm>
                      <a:prstGeom prst="rect">
                        <a:avLst/>
                      </a:prstGeom>
                      <a:noFill/>
                    </p:spPr>
                  </p:pic>
                </p:oleObj>
              </mc:Fallback>
            </mc:AlternateContent>
          </a:graphicData>
        </a:graphic>
      </p:graphicFrame>
      <p:graphicFrame>
        <p:nvGraphicFramePr>
          <p:cNvPr id="5" name="Объект 4">
            <a:extLst>
              <a:ext uri="{FF2B5EF4-FFF2-40B4-BE49-F238E27FC236}">
                <a16:creationId xmlns:a16="http://schemas.microsoft.com/office/drawing/2014/main" id="{6DDF059A-D056-81F0-0992-0B52FA7509C4}"/>
              </a:ext>
            </a:extLst>
          </p:cNvPr>
          <p:cNvGraphicFramePr>
            <a:graphicFrameLocks noChangeAspect="1"/>
          </p:cNvGraphicFramePr>
          <p:nvPr>
            <p:extLst>
              <p:ext uri="{D42A27DB-BD31-4B8C-83A1-F6EECF244321}">
                <p14:modId xmlns:p14="http://schemas.microsoft.com/office/powerpoint/2010/main" val="2246705871"/>
              </p:ext>
            </p:extLst>
          </p:nvPr>
        </p:nvGraphicFramePr>
        <p:xfrm>
          <a:off x="2778331" y="414061"/>
          <a:ext cx="763503" cy="293655"/>
        </p:xfrm>
        <a:graphic>
          <a:graphicData uri="http://schemas.openxmlformats.org/presentationml/2006/ole">
            <mc:AlternateContent xmlns:mc="http://schemas.openxmlformats.org/markup-compatibility/2006">
              <mc:Choice xmlns:v="urn:schemas-microsoft-com:vml" Requires="v">
                <p:oleObj name="Equation" r:id="rId4" imgW="482391" imgH="190417" progId="Equation.DSMT4">
                  <p:embed/>
                </p:oleObj>
              </mc:Choice>
              <mc:Fallback>
                <p:oleObj name="Equation" r:id="rId4" imgW="482391" imgH="190417" progId="Equation.DSMT4">
                  <p:embed/>
                  <p:pic>
                    <p:nvPicPr>
                      <p:cNvPr id="0" name="Object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78331" y="414061"/>
                        <a:ext cx="763503" cy="293655"/>
                      </a:xfrm>
                      <a:prstGeom prst="rect">
                        <a:avLst/>
                      </a:prstGeom>
                      <a:noFill/>
                    </p:spPr>
                  </p:pic>
                </p:oleObj>
              </mc:Fallback>
            </mc:AlternateContent>
          </a:graphicData>
        </a:graphic>
      </p:graphicFrame>
      <p:graphicFrame>
        <p:nvGraphicFramePr>
          <p:cNvPr id="6" name="Объект 5">
            <a:extLst>
              <a:ext uri="{FF2B5EF4-FFF2-40B4-BE49-F238E27FC236}">
                <a16:creationId xmlns:a16="http://schemas.microsoft.com/office/drawing/2014/main" id="{82674ECE-649F-17E9-C8EB-40EC6CB22336}"/>
              </a:ext>
            </a:extLst>
          </p:cNvPr>
          <p:cNvGraphicFramePr>
            <a:graphicFrameLocks noChangeAspect="1"/>
          </p:cNvGraphicFramePr>
          <p:nvPr>
            <p:extLst>
              <p:ext uri="{D42A27DB-BD31-4B8C-83A1-F6EECF244321}">
                <p14:modId xmlns:p14="http://schemas.microsoft.com/office/powerpoint/2010/main" val="3016173840"/>
              </p:ext>
            </p:extLst>
          </p:nvPr>
        </p:nvGraphicFramePr>
        <p:xfrm>
          <a:off x="4089183" y="414060"/>
          <a:ext cx="763503" cy="293655"/>
        </p:xfrm>
        <a:graphic>
          <a:graphicData uri="http://schemas.openxmlformats.org/presentationml/2006/ole">
            <mc:AlternateContent xmlns:mc="http://schemas.openxmlformats.org/markup-compatibility/2006">
              <mc:Choice xmlns:v="urn:schemas-microsoft-com:vml" Requires="v">
                <p:oleObj name="Equation" r:id="rId6" imgW="482391" imgH="190417" progId="Equation.DSMT4">
                  <p:embed/>
                </p:oleObj>
              </mc:Choice>
              <mc:Fallback>
                <p:oleObj name="Equation" r:id="rId6" imgW="482391" imgH="190417" progId="Equation.DSMT4">
                  <p:embed/>
                  <p:pic>
                    <p:nvPicPr>
                      <p:cNvPr id="0" name="Object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089183" y="414060"/>
                        <a:ext cx="763503" cy="293655"/>
                      </a:xfrm>
                      <a:prstGeom prst="rect">
                        <a:avLst/>
                      </a:prstGeom>
                      <a:noFill/>
                    </p:spPr>
                  </p:pic>
                </p:oleObj>
              </mc:Fallback>
            </mc:AlternateContent>
          </a:graphicData>
        </a:graphic>
      </p:graphicFrame>
      <p:graphicFrame>
        <p:nvGraphicFramePr>
          <p:cNvPr id="8" name="Объект 7">
            <a:extLst>
              <a:ext uri="{FF2B5EF4-FFF2-40B4-BE49-F238E27FC236}">
                <a16:creationId xmlns:a16="http://schemas.microsoft.com/office/drawing/2014/main" id="{FF567089-8FC7-E9B9-D119-33186B971AE6}"/>
              </a:ext>
            </a:extLst>
          </p:cNvPr>
          <p:cNvGraphicFramePr>
            <a:graphicFrameLocks noChangeAspect="1"/>
          </p:cNvGraphicFramePr>
          <p:nvPr>
            <p:extLst>
              <p:ext uri="{D42A27DB-BD31-4B8C-83A1-F6EECF244321}">
                <p14:modId xmlns:p14="http://schemas.microsoft.com/office/powerpoint/2010/main" val="892692235"/>
              </p:ext>
            </p:extLst>
          </p:nvPr>
        </p:nvGraphicFramePr>
        <p:xfrm>
          <a:off x="534384" y="1052858"/>
          <a:ext cx="229656" cy="262463"/>
        </p:xfrm>
        <a:graphic>
          <a:graphicData uri="http://schemas.openxmlformats.org/presentationml/2006/ole">
            <mc:AlternateContent xmlns:mc="http://schemas.openxmlformats.org/markup-compatibility/2006">
              <mc:Choice xmlns:v="urn:schemas-microsoft-com:vml" Requires="v">
                <p:oleObj name="Equation" r:id="rId8" imgW="139639" imgH="152334" progId="Equation.DSMT4">
                  <p:embed/>
                </p:oleObj>
              </mc:Choice>
              <mc:Fallback>
                <p:oleObj name="Equation" r:id="rId8" imgW="139639" imgH="152334" progId="Equation.DSMT4">
                  <p:embed/>
                  <p:pic>
                    <p:nvPicPr>
                      <p:cNvPr id="0" name="Object 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34384" y="1052858"/>
                        <a:ext cx="229656" cy="262463"/>
                      </a:xfrm>
                      <a:prstGeom prst="rect">
                        <a:avLst/>
                      </a:prstGeom>
                      <a:noFill/>
                    </p:spPr>
                  </p:pic>
                </p:oleObj>
              </mc:Fallback>
            </mc:AlternateContent>
          </a:graphicData>
        </a:graphic>
      </p:graphicFrame>
      <p:graphicFrame>
        <p:nvGraphicFramePr>
          <p:cNvPr id="9" name="Объект 8">
            <a:extLst>
              <a:ext uri="{FF2B5EF4-FFF2-40B4-BE49-F238E27FC236}">
                <a16:creationId xmlns:a16="http://schemas.microsoft.com/office/drawing/2014/main" id="{4957AC44-D2C1-A1EA-5A48-6FDCD9008920}"/>
              </a:ext>
            </a:extLst>
          </p:cNvPr>
          <p:cNvGraphicFramePr>
            <a:graphicFrameLocks noChangeAspect="1"/>
          </p:cNvGraphicFramePr>
          <p:nvPr>
            <p:extLst>
              <p:ext uri="{D42A27DB-BD31-4B8C-83A1-F6EECF244321}">
                <p14:modId xmlns:p14="http://schemas.microsoft.com/office/powerpoint/2010/main" val="3871643317"/>
              </p:ext>
            </p:extLst>
          </p:nvPr>
        </p:nvGraphicFramePr>
        <p:xfrm>
          <a:off x="449626" y="1607919"/>
          <a:ext cx="293655" cy="352386"/>
        </p:xfrm>
        <a:graphic>
          <a:graphicData uri="http://schemas.openxmlformats.org/presentationml/2006/ole">
            <mc:AlternateContent xmlns:mc="http://schemas.openxmlformats.org/markup-compatibility/2006">
              <mc:Choice xmlns:v="urn:schemas-microsoft-com:vml" Requires="v">
                <p:oleObj name="Equation" r:id="rId10" imgW="190500" imgH="228600" progId="Equation.DSMT4">
                  <p:embed/>
                </p:oleObj>
              </mc:Choice>
              <mc:Fallback>
                <p:oleObj name="Equation" r:id="rId10" imgW="190500" imgH="228600" progId="Equation.DSMT4">
                  <p:embed/>
                  <p:pic>
                    <p:nvPicPr>
                      <p:cNvPr id="0" name="Object 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49626" y="1607919"/>
                        <a:ext cx="293655" cy="352386"/>
                      </a:xfrm>
                      <a:prstGeom prst="rect">
                        <a:avLst/>
                      </a:prstGeom>
                      <a:noFill/>
                    </p:spPr>
                  </p:pic>
                </p:oleObj>
              </mc:Fallback>
            </mc:AlternateContent>
          </a:graphicData>
        </a:graphic>
      </p:graphicFrame>
      <p:graphicFrame>
        <p:nvGraphicFramePr>
          <p:cNvPr id="10" name="Объект 9">
            <a:extLst>
              <a:ext uri="{FF2B5EF4-FFF2-40B4-BE49-F238E27FC236}">
                <a16:creationId xmlns:a16="http://schemas.microsoft.com/office/drawing/2014/main" id="{93131299-1F18-D4BC-006D-2FFBB8CDAB8F}"/>
              </a:ext>
            </a:extLst>
          </p:cNvPr>
          <p:cNvGraphicFramePr>
            <a:graphicFrameLocks noChangeAspect="1"/>
          </p:cNvGraphicFramePr>
          <p:nvPr>
            <p:extLst>
              <p:ext uri="{D42A27DB-BD31-4B8C-83A1-F6EECF244321}">
                <p14:modId xmlns:p14="http://schemas.microsoft.com/office/powerpoint/2010/main" val="1436426100"/>
              </p:ext>
            </p:extLst>
          </p:nvPr>
        </p:nvGraphicFramePr>
        <p:xfrm>
          <a:off x="502385" y="2190608"/>
          <a:ext cx="293655" cy="352386"/>
        </p:xfrm>
        <a:graphic>
          <a:graphicData uri="http://schemas.openxmlformats.org/presentationml/2006/ole">
            <mc:AlternateContent xmlns:mc="http://schemas.openxmlformats.org/markup-compatibility/2006">
              <mc:Choice xmlns:v="urn:schemas-microsoft-com:vml" Requires="v">
                <p:oleObj name="Equation" r:id="rId12" imgW="190500" imgH="228600" progId="Equation.DSMT4">
                  <p:embed/>
                </p:oleObj>
              </mc:Choice>
              <mc:Fallback>
                <p:oleObj name="Equation" r:id="rId12" imgW="190500" imgH="228600" progId="Equation.DSMT4">
                  <p:embed/>
                  <p:pic>
                    <p:nvPicPr>
                      <p:cNvPr id="0" name="Object 4"/>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02385" y="2190608"/>
                        <a:ext cx="293655" cy="352386"/>
                      </a:xfrm>
                      <a:prstGeom prst="rect">
                        <a:avLst/>
                      </a:prstGeom>
                      <a:noFill/>
                    </p:spPr>
                  </p:pic>
                </p:oleObj>
              </mc:Fallback>
            </mc:AlternateContent>
          </a:graphicData>
        </a:graphic>
      </p:graphicFrame>
      <p:graphicFrame>
        <p:nvGraphicFramePr>
          <p:cNvPr id="11" name="Объект 10">
            <a:extLst>
              <a:ext uri="{FF2B5EF4-FFF2-40B4-BE49-F238E27FC236}">
                <a16:creationId xmlns:a16="http://schemas.microsoft.com/office/drawing/2014/main" id="{07F71277-E96B-4BFC-664C-896FD7E0BC0A}"/>
              </a:ext>
            </a:extLst>
          </p:cNvPr>
          <p:cNvGraphicFramePr>
            <a:graphicFrameLocks noChangeAspect="1"/>
          </p:cNvGraphicFramePr>
          <p:nvPr>
            <p:extLst>
              <p:ext uri="{D42A27DB-BD31-4B8C-83A1-F6EECF244321}">
                <p14:modId xmlns:p14="http://schemas.microsoft.com/office/powerpoint/2010/main" val="3963814033"/>
              </p:ext>
            </p:extLst>
          </p:nvPr>
        </p:nvGraphicFramePr>
        <p:xfrm>
          <a:off x="449626" y="2817095"/>
          <a:ext cx="293655" cy="352386"/>
        </p:xfrm>
        <a:graphic>
          <a:graphicData uri="http://schemas.openxmlformats.org/presentationml/2006/ole">
            <mc:AlternateContent xmlns:mc="http://schemas.openxmlformats.org/markup-compatibility/2006">
              <mc:Choice xmlns:v="urn:schemas-microsoft-com:vml" Requires="v">
                <p:oleObj name="Equation" r:id="rId14" imgW="190500" imgH="228600" progId="Equation.DSMT4">
                  <p:embed/>
                </p:oleObj>
              </mc:Choice>
              <mc:Fallback>
                <p:oleObj name="Equation" r:id="rId14" imgW="190500" imgH="228600" progId="Equation.DSMT4">
                  <p:embed/>
                  <p:pic>
                    <p:nvPicPr>
                      <p:cNvPr id="0" name="Object 3"/>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49626" y="2817095"/>
                        <a:ext cx="293655" cy="352386"/>
                      </a:xfrm>
                      <a:prstGeom prst="rect">
                        <a:avLst/>
                      </a:prstGeom>
                      <a:noFill/>
                    </p:spPr>
                  </p:pic>
                </p:oleObj>
              </mc:Fallback>
            </mc:AlternateContent>
          </a:graphicData>
        </a:graphic>
      </p:graphicFrame>
      <p:graphicFrame>
        <p:nvGraphicFramePr>
          <p:cNvPr id="12" name="Объект 11">
            <a:extLst>
              <a:ext uri="{FF2B5EF4-FFF2-40B4-BE49-F238E27FC236}">
                <a16:creationId xmlns:a16="http://schemas.microsoft.com/office/drawing/2014/main" id="{049C4724-9EB8-AC65-BBEA-18DCBFD757FB}"/>
              </a:ext>
            </a:extLst>
          </p:cNvPr>
          <p:cNvGraphicFramePr>
            <a:graphicFrameLocks noChangeAspect="1"/>
          </p:cNvGraphicFramePr>
          <p:nvPr>
            <p:extLst>
              <p:ext uri="{D42A27DB-BD31-4B8C-83A1-F6EECF244321}">
                <p14:modId xmlns:p14="http://schemas.microsoft.com/office/powerpoint/2010/main" val="1781705630"/>
              </p:ext>
            </p:extLst>
          </p:nvPr>
        </p:nvGraphicFramePr>
        <p:xfrm>
          <a:off x="439741" y="3412320"/>
          <a:ext cx="293655" cy="337703"/>
        </p:xfrm>
        <a:graphic>
          <a:graphicData uri="http://schemas.openxmlformats.org/presentationml/2006/ole">
            <mc:AlternateContent xmlns:mc="http://schemas.openxmlformats.org/markup-compatibility/2006">
              <mc:Choice xmlns:v="urn:schemas-microsoft-com:vml" Requires="v">
                <p:oleObj name="Equation" r:id="rId16" imgW="190335" imgH="215713" progId="Equation.DSMT4">
                  <p:embed/>
                </p:oleObj>
              </mc:Choice>
              <mc:Fallback>
                <p:oleObj name="Equation" r:id="rId16" imgW="190335" imgH="215713" progId="Equation.DSMT4">
                  <p:embed/>
                  <p:pic>
                    <p:nvPicPr>
                      <p:cNvPr id="0" name="Object 2"/>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39741" y="3412320"/>
                        <a:ext cx="293655" cy="337703"/>
                      </a:xfrm>
                      <a:prstGeom prst="rect">
                        <a:avLst/>
                      </a:prstGeom>
                      <a:noFill/>
                    </p:spPr>
                  </p:pic>
                </p:oleObj>
              </mc:Fallback>
            </mc:AlternateContent>
          </a:graphicData>
        </a:graphic>
      </p:graphicFrame>
      <p:graphicFrame>
        <p:nvGraphicFramePr>
          <p:cNvPr id="13" name="Объект 12">
            <a:extLst>
              <a:ext uri="{FF2B5EF4-FFF2-40B4-BE49-F238E27FC236}">
                <a16:creationId xmlns:a16="http://schemas.microsoft.com/office/drawing/2014/main" id="{2DC2388D-D12B-CB7A-DE74-5EDA7D9C3E32}"/>
              </a:ext>
            </a:extLst>
          </p:cNvPr>
          <p:cNvGraphicFramePr>
            <a:graphicFrameLocks noChangeAspect="1"/>
          </p:cNvGraphicFramePr>
          <p:nvPr>
            <p:extLst>
              <p:ext uri="{D42A27DB-BD31-4B8C-83A1-F6EECF244321}">
                <p14:modId xmlns:p14="http://schemas.microsoft.com/office/powerpoint/2010/main" val="3553802191"/>
              </p:ext>
            </p:extLst>
          </p:nvPr>
        </p:nvGraphicFramePr>
        <p:xfrm>
          <a:off x="502385" y="4026239"/>
          <a:ext cx="377838" cy="337703"/>
        </p:xfrm>
        <a:graphic>
          <a:graphicData uri="http://schemas.openxmlformats.org/presentationml/2006/ole">
            <mc:AlternateContent xmlns:mc="http://schemas.openxmlformats.org/markup-compatibility/2006">
              <mc:Choice xmlns:v="urn:schemas-microsoft-com:vml" Requires="v">
                <p:oleObj name="Equation" r:id="rId18" imgW="177646" imgH="228402" progId="Equation.DSMT4">
                  <p:embed/>
                </p:oleObj>
              </mc:Choice>
              <mc:Fallback>
                <p:oleObj name="Equation" r:id="rId18" imgW="177646" imgH="228402" progId="Equation.DSMT4">
                  <p:embed/>
                  <p:pic>
                    <p:nvPicPr>
                      <p:cNvPr id="0" name="Object 1"/>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502385" y="4026239"/>
                        <a:ext cx="377838" cy="337703"/>
                      </a:xfrm>
                      <a:prstGeom prst="rect">
                        <a:avLst/>
                      </a:prstGeom>
                      <a:noFill/>
                    </p:spPr>
                  </p:pic>
                </p:oleObj>
              </mc:Fallback>
            </mc:AlternateContent>
          </a:graphicData>
        </a:graphic>
      </p:graphicFrame>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C17766A1-9EB1-CD68-4112-DBE66C81B8E3}"/>
                  </a:ext>
                </a:extLst>
              </p:cNvPr>
              <p:cNvSpPr txBox="1"/>
              <p:nvPr/>
            </p:nvSpPr>
            <p:spPr>
              <a:xfrm flipH="1">
                <a:off x="5636100" y="182507"/>
                <a:ext cx="6262521" cy="2322111"/>
              </a:xfrm>
              <a:prstGeom prst="rect">
                <a:avLst/>
              </a:prstGeom>
              <a:noFill/>
            </p:spPr>
            <p:txBody>
              <a:bodyPr wrap="square" rtlCol="0">
                <a:spAutoFit/>
              </a:bodyPr>
              <a:lstStyle/>
              <a:p>
                <a:pPr algn="just"/>
                <a:r>
                  <a:rPr lang="ru-RU" sz="2400" dirty="0"/>
                  <a:t>Как следует </a:t>
                </a:r>
                <a:r>
                  <a:rPr lang="ru-RU" sz="2400" dirty="0">
                    <a:solidFill>
                      <a:srgbClr val="202122"/>
                    </a:solidFill>
                    <a:effectLst/>
                    <a:ea typeface="Times New Roman" panose="02020603050405020304" pitchFamily="18" charset="0"/>
                  </a:rPr>
                  <a:t>из данных таблицы, если число абстрактных операций алгоритма 1 оценивается полиномиальной функцией  </a:t>
                </a:r>
                <a14:m>
                  <m:oMath xmlns:m="http://schemas.openxmlformats.org/officeDocument/2006/math">
                    <m:sSup>
                      <m:sSupPr>
                        <m:ctrlPr>
                          <a:rPr lang="ru-RU" sz="2400" i="1" smtClean="0">
                            <a:solidFill>
                              <a:srgbClr val="202122"/>
                            </a:solidFill>
                            <a:effectLst/>
                            <a:latin typeface="Cambria Math" panose="02040503050406030204" pitchFamily="18" charset="0"/>
                          </a:rPr>
                        </m:ctrlPr>
                      </m:sSupPr>
                      <m:e>
                        <m:r>
                          <a:rPr lang="en-US" sz="2400" b="0" i="1" smtClean="0">
                            <a:solidFill>
                              <a:srgbClr val="202122"/>
                            </a:solidFill>
                            <a:effectLst/>
                            <a:latin typeface="Cambria Math" panose="02040503050406030204" pitchFamily="18" charset="0"/>
                          </a:rPr>
                          <m:t>𝑛</m:t>
                        </m:r>
                      </m:e>
                      <m:sup>
                        <m:r>
                          <a:rPr lang="en-US" sz="2400" b="0" i="1" smtClean="0">
                            <a:solidFill>
                              <a:srgbClr val="202122"/>
                            </a:solidFill>
                            <a:effectLst/>
                            <a:latin typeface="Cambria Math" panose="02040503050406030204" pitchFamily="18" charset="0"/>
                          </a:rPr>
                          <m:t>5</m:t>
                        </m:r>
                      </m:sup>
                    </m:sSup>
                  </m:oMath>
                </a14:m>
                <a:r>
                  <a:rPr lang="ru-RU" sz="2400" dirty="0"/>
                  <a:t>, а алгоритма 2 – экспоненциальной функцией</a:t>
                </a:r>
                <a:r>
                  <a:rPr lang="en-US" sz="2400" dirty="0"/>
                  <a:t> </a:t>
                </a: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2</m:t>
                        </m:r>
                      </m:e>
                      <m:sup>
                        <m:r>
                          <a:rPr lang="en-US" sz="2400" b="0" i="1" smtClean="0">
                            <a:latin typeface="Cambria Math" panose="02040503050406030204" pitchFamily="18" charset="0"/>
                          </a:rPr>
                          <m:t>𝑛</m:t>
                        </m:r>
                      </m:sup>
                    </m:sSup>
                  </m:oMath>
                </a14:m>
                <a:r>
                  <a:rPr lang="ru-RU" sz="2400" dirty="0"/>
                  <a:t>, то при ограничениях на входные данные </a:t>
                </a:r>
                <a14:m>
                  <m:oMath xmlns:m="http://schemas.openxmlformats.org/officeDocument/2006/math">
                    <m:r>
                      <a:rPr lang="en-US" sz="2400" b="0" i="1" smtClean="0">
                        <a:latin typeface="Cambria Math" panose="02040503050406030204" pitchFamily="18" charset="0"/>
                      </a:rPr>
                      <m:t>𝑛</m:t>
                    </m:r>
                    <m:r>
                      <a:rPr lang="en-US" sz="2400" b="0" i="1" smtClean="0">
                        <a:latin typeface="Cambria Math" panose="02040503050406030204" pitchFamily="18" charset="0"/>
                      </a:rPr>
                      <m:t>≤20</m:t>
                    </m:r>
                  </m:oMath>
                </a14:m>
                <a:r>
                  <a:rPr lang="en-US" sz="2400" dirty="0"/>
                  <a:t> </a:t>
                </a:r>
                <a:r>
                  <a:rPr lang="ru-RU" sz="2400" dirty="0"/>
                  <a:t>быстрее работает алгоритм 2.</a:t>
                </a:r>
                <a:endParaRPr lang="ru-BY" sz="2400" dirty="0"/>
              </a:p>
            </p:txBody>
          </p:sp>
        </mc:Choice>
        <mc:Fallback xmlns="">
          <p:sp>
            <p:nvSpPr>
              <p:cNvPr id="30" name="TextBox 29">
                <a:extLst>
                  <a:ext uri="{FF2B5EF4-FFF2-40B4-BE49-F238E27FC236}">
                    <a16:creationId xmlns:a16="http://schemas.microsoft.com/office/drawing/2014/main" id="{C17766A1-9EB1-CD68-4112-DBE66C81B8E3}"/>
                  </a:ext>
                </a:extLst>
              </p:cNvPr>
              <p:cNvSpPr txBox="1">
                <a:spLocks noRot="1" noChangeAspect="1" noMove="1" noResize="1" noEditPoints="1" noAdjustHandles="1" noChangeArrowheads="1" noChangeShapeType="1" noTextEdit="1"/>
              </p:cNvSpPr>
              <p:nvPr/>
            </p:nvSpPr>
            <p:spPr>
              <a:xfrm flipH="1">
                <a:off x="5636100" y="182507"/>
                <a:ext cx="6262521" cy="2322111"/>
              </a:xfrm>
              <a:prstGeom prst="rect">
                <a:avLst/>
              </a:prstGeom>
              <a:blipFill>
                <a:blip r:embed="rId20"/>
                <a:stretch>
                  <a:fillRect l="-1558" t="-2100" r="-1461" b="-4987"/>
                </a:stretch>
              </a:blipFill>
            </p:spPr>
            <p:txBody>
              <a:bodyPr/>
              <a:lstStyle/>
              <a:p>
                <a:r>
                  <a:rPr lang="ru-BY">
                    <a:noFill/>
                  </a:rPr>
                  <a:t> </a:t>
                </a:r>
              </a:p>
            </p:txBody>
          </p:sp>
        </mc:Fallback>
      </mc:AlternateContent>
      <p:sp>
        <p:nvSpPr>
          <p:cNvPr id="43" name="Прямоугольник 42">
            <a:extLst>
              <a:ext uri="{FF2B5EF4-FFF2-40B4-BE49-F238E27FC236}">
                <a16:creationId xmlns:a16="http://schemas.microsoft.com/office/drawing/2014/main" id="{3526BC4B-6C37-1509-3E06-F1652DAA723D}"/>
              </a:ext>
            </a:extLst>
          </p:cNvPr>
          <p:cNvSpPr/>
          <p:nvPr/>
        </p:nvSpPr>
        <p:spPr>
          <a:xfrm>
            <a:off x="76808" y="2651215"/>
            <a:ext cx="5403045" cy="1230231"/>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BY"/>
          </a:p>
        </p:txBody>
      </p: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883975E3-6513-8BE9-8D1B-87EAD87756AA}"/>
                  </a:ext>
                </a:extLst>
              </p:cNvPr>
              <p:cNvSpPr txBox="1"/>
              <p:nvPr/>
            </p:nvSpPr>
            <p:spPr>
              <a:xfrm>
                <a:off x="5696424" y="2904685"/>
                <a:ext cx="5815343" cy="1200329"/>
              </a:xfrm>
              <a:prstGeom prst="rect">
                <a:avLst/>
              </a:prstGeom>
              <a:noFill/>
            </p:spPr>
            <p:txBody>
              <a:bodyPr wrap="square" rtlCol="0">
                <a:spAutoFit/>
              </a:bodyPr>
              <a:lstStyle/>
              <a:p>
                <a:pPr algn="just">
                  <a:spcBef>
                    <a:spcPts val="400"/>
                  </a:spcBef>
                </a:pPr>
                <a:r>
                  <a:rPr lang="ru-RU" sz="2400" dirty="0">
                    <a:solidFill>
                      <a:srgbClr val="202122"/>
                    </a:solidFill>
                    <a:effectLst/>
                    <a:ea typeface="Times New Roman" panose="02020603050405020304" pitchFamily="18" charset="0"/>
                  </a:rPr>
                  <a:t>Однако, при </a:t>
                </a:r>
                <a14:m>
                  <m:oMath xmlns:m="http://schemas.openxmlformats.org/officeDocument/2006/math">
                    <m:r>
                      <a:rPr lang="pt-BR" sz="2400" i="1">
                        <a:solidFill>
                          <a:srgbClr val="202122"/>
                        </a:solidFill>
                        <a:latin typeface="Cambria Math" panose="02040503050406030204" pitchFamily="18" charset="0"/>
                        <a:ea typeface="Cambria Math" panose="02040503050406030204" pitchFamily="18" charset="0"/>
                      </a:rPr>
                      <m:t>𝑛</m:t>
                    </m:r>
                    <m:r>
                      <a:rPr lang="pt-BR" sz="2400" i="1">
                        <a:solidFill>
                          <a:srgbClr val="202122"/>
                        </a:solidFill>
                        <a:latin typeface="Cambria Math" panose="02040503050406030204" pitchFamily="18" charset="0"/>
                        <a:ea typeface="Cambria Math" panose="02040503050406030204" pitchFamily="18" charset="0"/>
                      </a:rPr>
                      <m:t>→+∞</m:t>
                    </m:r>
                  </m:oMath>
                </a14:m>
                <a:r>
                  <a:rPr lang="en-US" sz="2400" dirty="0">
                    <a:solidFill>
                      <a:srgbClr val="202122"/>
                    </a:solidFill>
                    <a:effectLst/>
                    <a:ea typeface="Times New Roman" panose="02020603050405020304" pitchFamily="18" charset="0"/>
                  </a:rPr>
                  <a:t> </a:t>
                </a:r>
                <a:r>
                  <a:rPr lang="ru-RU" sz="2400" dirty="0">
                    <a:solidFill>
                      <a:srgbClr val="202122"/>
                    </a:solidFill>
                    <a:effectLst/>
                    <a:ea typeface="Times New Roman" panose="02020603050405020304" pitchFamily="18" charset="0"/>
                  </a:rPr>
                  <a:t>алгоритм 2 будет работать существенно дольше, чем алгоритм 1.</a:t>
                </a:r>
                <a:endParaRPr lang="ru-BY" sz="2400" dirty="0">
                  <a:effectLst/>
                  <a:ea typeface="Times New Roman" panose="02020603050405020304" pitchFamily="18" charset="0"/>
                </a:endParaRPr>
              </a:p>
            </p:txBody>
          </p:sp>
        </mc:Choice>
        <mc:Fallback xmlns="">
          <p:sp>
            <p:nvSpPr>
              <p:cNvPr id="49" name="TextBox 48">
                <a:extLst>
                  <a:ext uri="{FF2B5EF4-FFF2-40B4-BE49-F238E27FC236}">
                    <a16:creationId xmlns:a16="http://schemas.microsoft.com/office/drawing/2014/main" id="{883975E3-6513-8BE9-8D1B-87EAD87756AA}"/>
                  </a:ext>
                </a:extLst>
              </p:cNvPr>
              <p:cNvSpPr txBox="1">
                <a:spLocks noRot="1" noChangeAspect="1" noMove="1" noResize="1" noEditPoints="1" noAdjustHandles="1" noChangeArrowheads="1" noChangeShapeType="1" noTextEdit="1"/>
              </p:cNvSpPr>
              <p:nvPr/>
            </p:nvSpPr>
            <p:spPr>
              <a:xfrm>
                <a:off x="5696424" y="2904685"/>
                <a:ext cx="5815343" cy="1200329"/>
              </a:xfrm>
              <a:prstGeom prst="rect">
                <a:avLst/>
              </a:prstGeom>
              <a:blipFill>
                <a:blip r:embed="rId21"/>
                <a:stretch>
                  <a:fillRect l="-1572" t="-4061" r="-1677" b="-10660"/>
                </a:stretch>
              </a:blipFill>
            </p:spPr>
            <p:txBody>
              <a:bodyPr/>
              <a:lstStyle/>
              <a:p>
                <a:r>
                  <a:rPr lang="ru-BY">
                    <a:noFill/>
                  </a:rPr>
                  <a:t> </a:t>
                </a:r>
              </a:p>
            </p:txBody>
          </p:sp>
        </mc:Fallback>
      </mc:AlternateContent>
      <p:sp>
        <p:nvSpPr>
          <p:cNvPr id="52" name="TextBox 51">
            <a:extLst>
              <a:ext uri="{FF2B5EF4-FFF2-40B4-BE49-F238E27FC236}">
                <a16:creationId xmlns:a16="http://schemas.microsoft.com/office/drawing/2014/main" id="{284D7611-B930-4B73-0710-C835D3134E70}"/>
              </a:ext>
            </a:extLst>
          </p:cNvPr>
          <p:cNvSpPr txBox="1"/>
          <p:nvPr/>
        </p:nvSpPr>
        <p:spPr>
          <a:xfrm>
            <a:off x="449626" y="4739039"/>
            <a:ext cx="11155340" cy="1938992"/>
          </a:xfrm>
          <a:prstGeom prst="rect">
            <a:avLst/>
          </a:prstGeom>
          <a:noFill/>
        </p:spPr>
        <p:txBody>
          <a:bodyPr wrap="square">
            <a:spAutoFit/>
          </a:bodyPr>
          <a:lstStyle/>
          <a:p>
            <a:pPr algn="just"/>
            <a:r>
              <a:rPr lang="ru-RU" sz="2400" dirty="0">
                <a:solidFill>
                  <a:srgbClr val="202122"/>
                </a:solidFill>
                <a:effectLst/>
                <a:ea typeface="Times New Roman" panose="02020603050405020304" pitchFamily="18" charset="0"/>
              </a:rPr>
              <a:t>Более того, если функция, описывающая число абстрактных операций, выполняемых алгоритмом, растет экспоненциально, то при увеличении объема входных данных программа может не завершиться за миллиарды лет, хотя при небольших данных она работает за секунду и успешно проходит по времени все тесты в </a:t>
            </a:r>
            <a:r>
              <a:rPr lang="en-US" sz="2400" dirty="0" err="1">
                <a:solidFill>
                  <a:srgbClr val="202122"/>
                </a:solidFill>
                <a:effectLst/>
                <a:ea typeface="Times New Roman" panose="02020603050405020304" pitchFamily="18" charset="0"/>
              </a:rPr>
              <a:t>iRunner</a:t>
            </a:r>
            <a:r>
              <a:rPr lang="ru-RU" sz="2400" dirty="0">
                <a:solidFill>
                  <a:srgbClr val="202122"/>
                </a:solidFill>
                <a:effectLst/>
                <a:ea typeface="Times New Roman" panose="02020603050405020304" pitchFamily="18" charset="0"/>
              </a:rPr>
              <a:t>. </a:t>
            </a:r>
            <a:r>
              <a:rPr lang="ru-RU" sz="2400" b="1" dirty="0">
                <a:solidFill>
                  <a:srgbClr val="202122"/>
                </a:solidFill>
                <a:effectLst/>
                <a:ea typeface="Times New Roman" panose="02020603050405020304" pitchFamily="18" charset="0"/>
              </a:rPr>
              <a:t>Такой алгоритм решения задачи на практике не применим</a:t>
            </a:r>
            <a:r>
              <a:rPr lang="ru-RU" sz="2400" dirty="0">
                <a:solidFill>
                  <a:srgbClr val="202122"/>
                </a:solidFill>
                <a:effectLst/>
                <a:ea typeface="Times New Roman" panose="02020603050405020304" pitchFamily="18" charset="0"/>
              </a:rPr>
              <a:t>.</a:t>
            </a:r>
            <a:endParaRPr lang="ru-BY" sz="2400" dirty="0"/>
          </a:p>
        </p:txBody>
      </p:sp>
    </p:spTree>
    <p:extLst>
      <p:ext uri="{BB962C8B-B14F-4D97-AF65-F5344CB8AC3E}">
        <p14:creationId xmlns:p14="http://schemas.microsoft.com/office/powerpoint/2010/main" val="2263882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49" grpId="0"/>
      <p:bldP spid="5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6EBA804-9462-0163-F492-FE04D9620B60}"/>
              </a:ext>
            </a:extLst>
          </p:cNvPr>
          <p:cNvSpPr txBox="1"/>
          <p:nvPr/>
        </p:nvSpPr>
        <p:spPr>
          <a:xfrm>
            <a:off x="665133" y="1322882"/>
            <a:ext cx="11060723" cy="4524315"/>
          </a:xfrm>
          <a:prstGeom prst="rect">
            <a:avLst/>
          </a:prstGeom>
          <a:noFill/>
        </p:spPr>
        <p:txBody>
          <a:bodyPr wrap="square" rtlCol="0">
            <a:spAutoFit/>
          </a:bodyPr>
          <a:lstStyle/>
          <a:p>
            <a:pPr algn="just"/>
            <a:r>
              <a:rPr lang="ru-RU" sz="3200" dirty="0">
                <a:solidFill>
                  <a:srgbClr val="202122"/>
                </a:solidFill>
                <a:effectLst/>
                <a:latin typeface="Times New Roman" panose="02020603050405020304" pitchFamily="18" charset="0"/>
                <a:ea typeface="Times New Roman" panose="02020603050405020304" pitchFamily="18" charset="0"/>
              </a:rPr>
              <a:t>Теоретический анализ сложности алгоритма заключается в анализе поведения алгоритма при увеличении объема входных данных. </a:t>
            </a:r>
          </a:p>
          <a:p>
            <a:pPr algn="just"/>
            <a:endParaRPr lang="ru-RU" sz="3200" dirty="0">
              <a:solidFill>
                <a:srgbClr val="202122"/>
              </a:solidFill>
              <a:latin typeface="Times New Roman" panose="02020603050405020304" pitchFamily="18" charset="0"/>
            </a:endParaRPr>
          </a:p>
          <a:p>
            <a:pPr algn="just"/>
            <a:r>
              <a:rPr lang="ru-RU" sz="3200" dirty="0"/>
              <a:t>Одна из характеристик для сравнения эффективности алгоритмов </a:t>
            </a:r>
            <a:r>
              <a:rPr lang="ru-RU" sz="3200" dirty="0">
                <a:sym typeface="Symbol" panose="05050102010706020507" pitchFamily="18" charset="2"/>
              </a:rPr>
              <a:t></a:t>
            </a:r>
            <a:r>
              <a:rPr lang="ru-RU" sz="3200" dirty="0"/>
              <a:t> </a:t>
            </a:r>
            <a:r>
              <a:rPr lang="ru-RU" sz="3200" b="1" dirty="0"/>
              <a:t>исследование (математическими методами) поведения алгоритма  при увеличении размера входных данных</a:t>
            </a:r>
            <a:r>
              <a:rPr lang="ru-RU" sz="3200" dirty="0"/>
              <a:t>, так как именно эти входы определяют границы применимости алгоритма.</a:t>
            </a:r>
            <a:endParaRPr lang="ru-BY" sz="3200" dirty="0"/>
          </a:p>
        </p:txBody>
      </p:sp>
      <p:sp>
        <p:nvSpPr>
          <p:cNvPr id="4" name="TextBox 3">
            <a:extLst>
              <a:ext uri="{FF2B5EF4-FFF2-40B4-BE49-F238E27FC236}">
                <a16:creationId xmlns:a16="http://schemas.microsoft.com/office/drawing/2014/main" id="{704DF9A8-3608-7483-1CB0-3095D305392C}"/>
              </a:ext>
            </a:extLst>
          </p:cNvPr>
          <p:cNvSpPr txBox="1"/>
          <p:nvPr/>
        </p:nvSpPr>
        <p:spPr>
          <a:xfrm>
            <a:off x="1390745" y="368775"/>
            <a:ext cx="9145966" cy="1015663"/>
          </a:xfrm>
          <a:prstGeom prst="rect">
            <a:avLst/>
          </a:prstGeom>
          <a:noFill/>
        </p:spPr>
        <p:txBody>
          <a:bodyPr wrap="none" rtlCol="0">
            <a:spAutoFit/>
          </a:bodyPr>
          <a:lstStyle/>
          <a:p>
            <a:pPr algn="ctr"/>
            <a:r>
              <a:rPr lang="ru-RU" sz="3600" b="1" dirty="0"/>
              <a:t>Теоретический анализ сложности алгоритма</a:t>
            </a:r>
          </a:p>
          <a:p>
            <a:pPr algn="ctr"/>
            <a:endParaRPr lang="ru-BY" sz="2400" dirty="0"/>
          </a:p>
        </p:txBody>
      </p:sp>
    </p:spTree>
    <p:extLst>
      <p:ext uri="{BB962C8B-B14F-4D97-AF65-F5344CB8AC3E}">
        <p14:creationId xmlns:p14="http://schemas.microsoft.com/office/powerpoint/2010/main" val="27186301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B2035222-17ED-DCC6-632E-9603E59B7E73}"/>
                  </a:ext>
                </a:extLst>
              </p:cNvPr>
              <p:cNvSpPr txBox="1"/>
              <p:nvPr/>
            </p:nvSpPr>
            <p:spPr>
              <a:xfrm>
                <a:off x="469553" y="3856907"/>
                <a:ext cx="11500465" cy="1077218"/>
              </a:xfrm>
              <a:prstGeom prst="rect">
                <a:avLst/>
              </a:prstGeom>
              <a:noFill/>
            </p:spPr>
            <p:txBody>
              <a:bodyPr wrap="square" rtlCol="0">
                <a:spAutoFit/>
              </a:bodyPr>
              <a:lstStyle/>
              <a:p>
                <a:pPr algn="just"/>
                <a:r>
                  <a:rPr lang="ru-RU" sz="3200" b="1" dirty="0"/>
                  <a:t>В качестве размерности задачи </a:t>
                </a:r>
                <a14:m>
                  <m:oMath xmlns:m="http://schemas.openxmlformats.org/officeDocument/2006/math">
                    <m:r>
                      <a:rPr lang="en-US" sz="3200" b="1" i="1" dirty="0" smtClean="0">
                        <a:latin typeface="Cambria Math" panose="02040503050406030204" pitchFamily="18" charset="0"/>
                      </a:rPr>
                      <m:t>𝒍</m:t>
                    </m:r>
                    <m:r>
                      <a:rPr lang="en-US" sz="3200" b="1" i="1" dirty="0" smtClean="0">
                        <a:latin typeface="Cambria Math" panose="02040503050406030204" pitchFamily="18" charset="0"/>
                      </a:rPr>
                      <m:t> </m:t>
                    </m:r>
                  </m:oMath>
                </a14:m>
                <a:r>
                  <a:rPr lang="ru-RU" sz="3200" b="1" dirty="0"/>
                  <a:t>принято брать  число бит, необходимое для кодировки входных данных задачи.</a:t>
                </a:r>
                <a:endParaRPr lang="x-none" sz="3200" b="1" dirty="0"/>
              </a:p>
            </p:txBody>
          </p:sp>
        </mc:Choice>
        <mc:Fallback xmlns="">
          <p:sp>
            <p:nvSpPr>
              <p:cNvPr id="2" name="TextBox 1">
                <a:extLst>
                  <a:ext uri="{FF2B5EF4-FFF2-40B4-BE49-F238E27FC236}">
                    <a16:creationId xmlns:a16="http://schemas.microsoft.com/office/drawing/2014/main" id="{B2035222-17ED-DCC6-632E-9603E59B7E73}"/>
                  </a:ext>
                </a:extLst>
              </p:cNvPr>
              <p:cNvSpPr txBox="1">
                <a:spLocks noRot="1" noChangeAspect="1" noMove="1" noResize="1" noEditPoints="1" noAdjustHandles="1" noChangeArrowheads="1" noChangeShapeType="1" noTextEdit="1"/>
              </p:cNvSpPr>
              <p:nvPr/>
            </p:nvSpPr>
            <p:spPr>
              <a:xfrm>
                <a:off x="469553" y="3856907"/>
                <a:ext cx="11500465" cy="1077218"/>
              </a:xfrm>
              <a:prstGeom prst="rect">
                <a:avLst/>
              </a:prstGeom>
              <a:blipFill>
                <a:blip r:embed="rId2"/>
                <a:stretch>
                  <a:fillRect l="-1325" t="-6818" r="-1378" b="-18182"/>
                </a:stretch>
              </a:blipFill>
            </p:spPr>
            <p:txBody>
              <a:bodyPr/>
              <a:lstStyle/>
              <a:p>
                <a:r>
                  <a:rPr lang="ru-BY">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A215A02-42B4-8BD0-58C1-35B2D74AC18D}"/>
                  </a:ext>
                </a:extLst>
              </p:cNvPr>
              <p:cNvSpPr txBox="1"/>
              <p:nvPr/>
            </p:nvSpPr>
            <p:spPr>
              <a:xfrm>
                <a:off x="680644" y="2377224"/>
                <a:ext cx="11078282" cy="954107"/>
              </a:xfrm>
              <a:prstGeom prst="rect">
                <a:avLst/>
              </a:prstGeom>
              <a:noFill/>
            </p:spPr>
            <p:txBody>
              <a:bodyPr wrap="square">
                <a:spAutoFit/>
              </a:bodyPr>
              <a:lstStyle/>
              <a:p>
                <a:pPr lvl="1" algn="just"/>
                <a:r>
                  <a:rPr lang="ru-RU" sz="2800" dirty="0"/>
                  <a:t>Этот параметр называют </a:t>
                </a:r>
                <a:r>
                  <a:rPr lang="ru-RU" sz="2800" b="1" i="1" dirty="0"/>
                  <a:t>размерностью задачи </a:t>
                </a:r>
                <a:r>
                  <a:rPr lang="ru-RU" sz="2800" i="1" dirty="0"/>
                  <a:t>(размер входа) </a:t>
                </a:r>
                <a:r>
                  <a:rPr lang="ru-RU" sz="2800" dirty="0"/>
                  <a:t>и обозначают буквой </a:t>
                </a:r>
                <a14:m>
                  <m:oMath xmlns:m="http://schemas.openxmlformats.org/officeDocument/2006/math">
                    <m:r>
                      <a:rPr lang="en-US" sz="2800" b="1" i="1" dirty="0" smtClean="0">
                        <a:latin typeface="Cambria Math" panose="02040503050406030204" pitchFamily="18" charset="0"/>
                      </a:rPr>
                      <m:t>𝒍</m:t>
                    </m:r>
                  </m:oMath>
                </a14:m>
                <a:r>
                  <a:rPr lang="ru-RU" sz="2800" dirty="0"/>
                  <a:t>.</a:t>
                </a:r>
              </a:p>
            </p:txBody>
          </p:sp>
        </mc:Choice>
        <mc:Fallback xmlns="">
          <p:sp>
            <p:nvSpPr>
              <p:cNvPr id="4" name="TextBox 3">
                <a:extLst>
                  <a:ext uri="{FF2B5EF4-FFF2-40B4-BE49-F238E27FC236}">
                    <a16:creationId xmlns:a16="http://schemas.microsoft.com/office/drawing/2014/main" id="{2A215A02-42B4-8BD0-58C1-35B2D74AC18D}"/>
                  </a:ext>
                </a:extLst>
              </p:cNvPr>
              <p:cNvSpPr txBox="1">
                <a:spLocks noRot="1" noChangeAspect="1" noMove="1" noResize="1" noEditPoints="1" noAdjustHandles="1" noChangeArrowheads="1" noChangeShapeType="1" noTextEdit="1"/>
              </p:cNvSpPr>
              <p:nvPr/>
            </p:nvSpPr>
            <p:spPr>
              <a:xfrm>
                <a:off x="680644" y="2377224"/>
                <a:ext cx="11078282" cy="954107"/>
              </a:xfrm>
              <a:prstGeom prst="rect">
                <a:avLst/>
              </a:prstGeom>
              <a:blipFill>
                <a:blip r:embed="rId3"/>
                <a:stretch>
                  <a:fillRect t="-6410" r="-1101" b="-17949"/>
                </a:stretch>
              </a:blipFill>
            </p:spPr>
            <p:txBody>
              <a:bodyPr/>
              <a:lstStyle/>
              <a:p>
                <a:r>
                  <a:rPr lang="ru-BY">
                    <a:noFill/>
                  </a:rPr>
                  <a:t> </a:t>
                </a:r>
              </a:p>
            </p:txBody>
          </p:sp>
        </mc:Fallback>
      </mc:AlternateContent>
      <p:sp>
        <p:nvSpPr>
          <p:cNvPr id="6" name="TextBox 5">
            <a:extLst>
              <a:ext uri="{FF2B5EF4-FFF2-40B4-BE49-F238E27FC236}">
                <a16:creationId xmlns:a16="http://schemas.microsoft.com/office/drawing/2014/main" id="{870EAF81-E696-D6DE-A3E9-6E2210B97931}"/>
              </a:ext>
            </a:extLst>
          </p:cNvPr>
          <p:cNvSpPr txBox="1"/>
          <p:nvPr/>
        </p:nvSpPr>
        <p:spPr>
          <a:xfrm>
            <a:off x="462004" y="327114"/>
            <a:ext cx="10964884" cy="1815882"/>
          </a:xfrm>
          <a:prstGeom prst="rect">
            <a:avLst/>
          </a:prstGeom>
          <a:noFill/>
        </p:spPr>
        <p:txBody>
          <a:bodyPr wrap="square">
            <a:spAutoFit/>
          </a:bodyPr>
          <a:lstStyle/>
          <a:p>
            <a:pPr algn="just"/>
            <a:r>
              <a:rPr lang="ru-RU" sz="2800" dirty="0"/>
              <a:t>Для характеристики «громоздкости данных» можно ввести некий  </a:t>
            </a:r>
            <a:r>
              <a:rPr lang="ru-RU" sz="2800" b="1" dirty="0"/>
              <a:t>неотрицательный числовой параметр, </a:t>
            </a:r>
            <a:r>
              <a:rPr lang="ru-RU" sz="2800" dirty="0"/>
              <a:t>характеризующий входные данные для алгоритма, и оценивать трудоёмкость алгоритма с помощью функций, зависящих от этого числового параметра. </a:t>
            </a:r>
          </a:p>
        </p:txBody>
      </p:sp>
      <p:sp>
        <p:nvSpPr>
          <p:cNvPr id="3" name="TextBox 2">
            <a:extLst>
              <a:ext uri="{FF2B5EF4-FFF2-40B4-BE49-F238E27FC236}">
                <a16:creationId xmlns:a16="http://schemas.microsoft.com/office/drawing/2014/main" id="{125E684F-05CE-A09F-9099-315B5ACD6620}"/>
              </a:ext>
            </a:extLst>
          </p:cNvPr>
          <p:cNvSpPr txBox="1"/>
          <p:nvPr/>
        </p:nvSpPr>
        <p:spPr>
          <a:xfrm>
            <a:off x="477193" y="5031171"/>
            <a:ext cx="11500465" cy="1384995"/>
          </a:xfrm>
          <a:prstGeom prst="rect">
            <a:avLst/>
          </a:prstGeom>
          <a:noFill/>
        </p:spPr>
        <p:txBody>
          <a:bodyPr wrap="square" rtlCol="0">
            <a:spAutoFit/>
          </a:bodyPr>
          <a:lstStyle/>
          <a:p>
            <a:pPr lvl="1" algn="just"/>
            <a:r>
              <a:rPr lang="ru-RU" sz="2800" dirty="0">
                <a:solidFill>
                  <a:srgbClr val="202122"/>
                </a:solidFill>
                <a:effectLst/>
                <a:latin typeface="Times New Roman" panose="02020603050405020304" pitchFamily="18" charset="0"/>
                <a:ea typeface="Times New Roman" panose="02020603050405020304" pitchFamily="18" charset="0"/>
              </a:rPr>
              <a:t>Для того, чтобы понять, сколько бит нужно для кодировки входных данных, надо определиться с системой кодирования входных данных. Рассмотрим унарную и бинарную системы кодирования.</a:t>
            </a:r>
            <a:endParaRPr lang="ru-BY" sz="2800" dirty="0">
              <a:effectLst/>
              <a:latin typeface="Courier New" panose="02070309020205020404" pitchFamily="49" charset="0"/>
              <a:ea typeface="Times New Roman" panose="02020603050405020304" pitchFamily="18" charset="0"/>
            </a:endParaRPr>
          </a:p>
        </p:txBody>
      </p:sp>
    </p:spTree>
    <p:extLst>
      <p:ext uri="{BB962C8B-B14F-4D97-AF65-F5344CB8AC3E}">
        <p14:creationId xmlns:p14="http://schemas.microsoft.com/office/powerpoint/2010/main" val="3028038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3"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C8CF548A-4282-3FF3-8989-04F237855C6E}"/>
                  </a:ext>
                </a:extLst>
              </p:cNvPr>
              <p:cNvSpPr txBox="1"/>
              <p:nvPr/>
            </p:nvSpPr>
            <p:spPr>
              <a:xfrm>
                <a:off x="49637" y="210270"/>
                <a:ext cx="12142363" cy="492443"/>
              </a:xfrm>
              <a:prstGeom prst="rect">
                <a:avLst/>
              </a:prstGeom>
              <a:noFill/>
            </p:spPr>
            <p:txBody>
              <a:bodyPr wrap="square" rtlCol="0">
                <a:spAutoFit/>
              </a:bodyPr>
              <a:lstStyle/>
              <a:p>
                <a:pPr lvl="1"/>
                <a:r>
                  <a:rPr lang="ru-RU" sz="2600" b="1" dirty="0"/>
                  <a:t>На вход поступает одно целое число</a:t>
                </a:r>
                <a:r>
                  <a:rPr lang="en-US" sz="2600" b="1" dirty="0"/>
                  <a:t> </a:t>
                </a:r>
                <a14:m>
                  <m:oMath xmlns:m="http://schemas.openxmlformats.org/officeDocument/2006/math">
                    <m:r>
                      <a:rPr lang="en-US" sz="2600" b="1" i="1" smtClean="0">
                        <a:latin typeface="Cambria Math" panose="02040503050406030204" pitchFamily="18" charset="0"/>
                      </a:rPr>
                      <m:t>𝒏</m:t>
                    </m:r>
                    <m:r>
                      <a:rPr lang="ru-RU" sz="2600" b="1" i="0" smtClean="0">
                        <a:latin typeface="Cambria Math" panose="02040503050406030204" pitchFamily="18" charset="0"/>
                      </a:rPr>
                      <m:t>, </m:t>
                    </m:r>
                  </m:oMath>
                </a14:m>
                <a:r>
                  <a:rPr lang="ru-RU" sz="2600" b="1" dirty="0"/>
                  <a:t>какова битовая длина </a:t>
                </a:r>
                <a14:m>
                  <m:oMath xmlns:m="http://schemas.openxmlformats.org/officeDocument/2006/math">
                    <m:r>
                      <a:rPr lang="en-US" sz="2600" b="1" i="1" smtClean="0">
                        <a:latin typeface="Cambria Math" panose="02040503050406030204" pitchFamily="18" charset="0"/>
                      </a:rPr>
                      <m:t>𝒍</m:t>
                    </m:r>
                    <m:r>
                      <a:rPr lang="en-US" sz="2600" b="1" i="1" smtClean="0">
                        <a:latin typeface="Cambria Math" panose="02040503050406030204" pitchFamily="18" charset="0"/>
                      </a:rPr>
                      <m:t> </m:t>
                    </m:r>
                  </m:oMath>
                </a14:m>
                <a:r>
                  <a:rPr lang="ru-RU" sz="2600" b="1" dirty="0"/>
                  <a:t>этого числа?</a:t>
                </a:r>
              </a:p>
            </p:txBody>
          </p:sp>
        </mc:Choice>
        <mc:Fallback xmlns="">
          <p:sp>
            <p:nvSpPr>
              <p:cNvPr id="2" name="TextBox 1">
                <a:extLst>
                  <a:ext uri="{FF2B5EF4-FFF2-40B4-BE49-F238E27FC236}">
                    <a16:creationId xmlns:a16="http://schemas.microsoft.com/office/drawing/2014/main" id="{C8CF548A-4282-3FF3-8989-04F237855C6E}"/>
                  </a:ext>
                </a:extLst>
              </p:cNvPr>
              <p:cNvSpPr txBox="1">
                <a:spLocks noRot="1" noChangeAspect="1" noMove="1" noResize="1" noEditPoints="1" noAdjustHandles="1" noChangeArrowheads="1" noChangeShapeType="1" noTextEdit="1"/>
              </p:cNvSpPr>
              <p:nvPr/>
            </p:nvSpPr>
            <p:spPr>
              <a:xfrm>
                <a:off x="49637" y="210270"/>
                <a:ext cx="12142363" cy="492443"/>
              </a:xfrm>
              <a:prstGeom prst="rect">
                <a:avLst/>
              </a:prstGeom>
              <a:blipFill>
                <a:blip r:embed="rId2"/>
                <a:stretch>
                  <a:fillRect t="-9877" b="-32099"/>
                </a:stretch>
              </a:blipFill>
            </p:spPr>
            <p:txBody>
              <a:bodyPr/>
              <a:lstStyle/>
              <a:p>
                <a:r>
                  <a:rPr lang="ru-BY">
                    <a:noFill/>
                  </a:rPr>
                  <a:t> </a:t>
                </a:r>
              </a:p>
            </p:txBody>
          </p:sp>
        </mc:Fallback>
      </mc:AlternateContent>
      <p:sp>
        <p:nvSpPr>
          <p:cNvPr id="3" name="TextBox 2">
            <a:extLst>
              <a:ext uri="{FF2B5EF4-FFF2-40B4-BE49-F238E27FC236}">
                <a16:creationId xmlns:a16="http://schemas.microsoft.com/office/drawing/2014/main" id="{3693C01E-2B3D-FAE1-9D73-D0B2BF25C111}"/>
              </a:ext>
            </a:extLst>
          </p:cNvPr>
          <p:cNvSpPr txBox="1"/>
          <p:nvPr/>
        </p:nvSpPr>
        <p:spPr>
          <a:xfrm>
            <a:off x="156282" y="1014786"/>
            <a:ext cx="4422236" cy="769441"/>
          </a:xfrm>
          <a:prstGeom prst="rect">
            <a:avLst/>
          </a:prstGeom>
          <a:noFill/>
        </p:spPr>
        <p:txBody>
          <a:bodyPr wrap="none" rtlCol="0">
            <a:spAutoFit/>
          </a:bodyPr>
          <a:lstStyle/>
          <a:p>
            <a:r>
              <a:rPr lang="ru-RU" sz="2400" b="1" dirty="0"/>
              <a:t>Унарная</a:t>
            </a:r>
            <a:r>
              <a:rPr lang="ru-RU" sz="2400" dirty="0"/>
              <a:t>  система кодирования</a:t>
            </a:r>
            <a:r>
              <a:rPr lang="ru-RU" dirty="0"/>
              <a:t>: </a:t>
            </a:r>
          </a:p>
          <a:p>
            <a:pPr lvl="1"/>
            <a:r>
              <a:rPr lang="ru-RU" sz="2000" dirty="0"/>
              <a:t>длина в битах равна самому числу</a:t>
            </a:r>
            <a:endParaRPr lang="x-none" sz="2000" dirty="0"/>
          </a:p>
        </p:txBody>
      </p:sp>
      <p:graphicFrame>
        <p:nvGraphicFramePr>
          <p:cNvPr id="4" name="Таблица 11">
            <a:extLst>
              <a:ext uri="{FF2B5EF4-FFF2-40B4-BE49-F238E27FC236}">
                <a16:creationId xmlns:a16="http://schemas.microsoft.com/office/drawing/2014/main" id="{07B219B0-1FD1-CB37-42DD-25FD0DAEBD3C}"/>
              </a:ext>
            </a:extLst>
          </p:cNvPr>
          <p:cNvGraphicFramePr>
            <a:graphicFrameLocks noGrp="1"/>
          </p:cNvGraphicFramePr>
          <p:nvPr>
            <p:extLst>
              <p:ext uri="{D42A27DB-BD31-4B8C-83A1-F6EECF244321}">
                <p14:modId xmlns:p14="http://schemas.microsoft.com/office/powerpoint/2010/main" val="340963446"/>
              </p:ext>
            </p:extLst>
          </p:nvPr>
        </p:nvGraphicFramePr>
        <p:xfrm>
          <a:off x="5887417" y="1216343"/>
          <a:ext cx="4191675" cy="742909"/>
        </p:xfrm>
        <a:graphic>
          <a:graphicData uri="http://schemas.openxmlformats.org/drawingml/2006/table">
            <a:tbl>
              <a:tblPr firstRow="1" bandRow="1">
                <a:tableStyleId>{2D5ABB26-0587-4C30-8999-92F81FD0307C}</a:tableStyleId>
              </a:tblPr>
              <a:tblGrid>
                <a:gridCol w="838335">
                  <a:extLst>
                    <a:ext uri="{9D8B030D-6E8A-4147-A177-3AD203B41FA5}">
                      <a16:colId xmlns:a16="http://schemas.microsoft.com/office/drawing/2014/main" val="807589840"/>
                    </a:ext>
                  </a:extLst>
                </a:gridCol>
                <a:gridCol w="838335">
                  <a:extLst>
                    <a:ext uri="{9D8B030D-6E8A-4147-A177-3AD203B41FA5}">
                      <a16:colId xmlns:a16="http://schemas.microsoft.com/office/drawing/2014/main" val="461687872"/>
                    </a:ext>
                  </a:extLst>
                </a:gridCol>
                <a:gridCol w="838335">
                  <a:extLst>
                    <a:ext uri="{9D8B030D-6E8A-4147-A177-3AD203B41FA5}">
                      <a16:colId xmlns:a16="http://schemas.microsoft.com/office/drawing/2014/main" val="3618496705"/>
                    </a:ext>
                  </a:extLst>
                </a:gridCol>
                <a:gridCol w="838335">
                  <a:extLst>
                    <a:ext uri="{9D8B030D-6E8A-4147-A177-3AD203B41FA5}">
                      <a16:colId xmlns:a16="http://schemas.microsoft.com/office/drawing/2014/main" val="624500400"/>
                    </a:ext>
                  </a:extLst>
                </a:gridCol>
                <a:gridCol w="838335">
                  <a:extLst>
                    <a:ext uri="{9D8B030D-6E8A-4147-A177-3AD203B41FA5}">
                      <a16:colId xmlns:a16="http://schemas.microsoft.com/office/drawing/2014/main" val="968333058"/>
                    </a:ext>
                  </a:extLst>
                </a:gridCol>
              </a:tblGrid>
              <a:tr h="365760">
                <a:tc>
                  <a:txBody>
                    <a:bodyPr/>
                    <a:lstStyle/>
                    <a:p>
                      <a:pPr algn="ctr"/>
                      <a:r>
                        <a:rPr lang="en-US" dirty="0"/>
                        <a:t>1</a:t>
                      </a:r>
                      <a:endParaRPr lang="x-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ru-RU" dirty="0"/>
                        <a:t>1</a:t>
                      </a:r>
                      <a:endParaRPr lang="x-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ru-RU" dirty="0"/>
                        <a:t>1</a:t>
                      </a:r>
                      <a:endParaRPr lang="x-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1</a:t>
                      </a:r>
                      <a:endParaRPr lang="x-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ru-RU" dirty="0"/>
                        <a:t>1</a:t>
                      </a:r>
                      <a:endParaRPr lang="x-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72273357"/>
                  </a:ext>
                </a:extLst>
              </a:tr>
              <a:tr h="377149">
                <a:tc>
                  <a:txBody>
                    <a:bodyPr/>
                    <a:lstStyle/>
                    <a:p>
                      <a:endParaRPr lang="x-none"/>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3"/>
                      <a:stretch>
                        <a:fillRect l="-725" t="-106452" r="-400725"/>
                      </a:stretch>
                    </a:blipFill>
                  </a:tcPr>
                </a:tc>
                <a:tc>
                  <a:txBody>
                    <a:bodyPr/>
                    <a:lstStyle/>
                    <a:p>
                      <a:pPr algn="ctr"/>
                      <a:r>
                        <a:rPr lang="ru-RU" sz="1200" dirty="0"/>
                        <a:t>3</a:t>
                      </a:r>
                      <a:endParaRPr lang="x-none" sz="12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dirty="0"/>
                        <a:t>2</a:t>
                      </a:r>
                      <a:endParaRPr lang="x-none" sz="12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dirty="0"/>
                        <a:t>1</a:t>
                      </a:r>
                      <a:endParaRPr lang="x-none" sz="12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dirty="0"/>
                        <a:t>0</a:t>
                      </a:r>
                      <a:endParaRPr lang="x-none" sz="12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46880674"/>
                  </a:ext>
                </a:extLst>
              </a:tr>
            </a:tbl>
          </a:graphicData>
        </a:graphic>
      </p:graphicFrame>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FD59EC4-595F-BCE0-EAEE-DBB486B96D94}"/>
                  </a:ext>
                </a:extLst>
              </p:cNvPr>
              <p:cNvSpPr txBox="1"/>
              <p:nvPr/>
            </p:nvSpPr>
            <p:spPr>
              <a:xfrm>
                <a:off x="10360108" y="1320889"/>
                <a:ext cx="1564162" cy="369332"/>
              </a:xfrm>
              <a:prstGeom prst="rect">
                <a:avLst/>
              </a:prstGeom>
              <a:noFill/>
            </p:spPr>
            <p:txBody>
              <a:bodyPr wrap="square">
                <a:spAutoFit/>
              </a:bodyPr>
              <a:lstStyle/>
              <a:p>
                <a14:m>
                  <m:oMath xmlns:m="http://schemas.openxmlformats.org/officeDocument/2006/math">
                    <m:r>
                      <a:rPr lang="en-US" sz="1800" b="1" i="1" smtClean="0">
                        <a:latin typeface="Cambria Math" panose="02040503050406030204" pitchFamily="18" charset="0"/>
                      </a:rPr>
                      <m:t>𝒏</m:t>
                    </m:r>
                  </m:oMath>
                </a14:m>
                <a:r>
                  <a:rPr lang="ru-RU" dirty="0"/>
                  <a:t>=5</a:t>
                </a:r>
                <a:r>
                  <a:rPr lang="en-US" dirty="0"/>
                  <a:t> (</a:t>
                </a:r>
                <a14:m>
                  <m:oMath xmlns:m="http://schemas.openxmlformats.org/officeDocument/2006/math">
                    <m:r>
                      <a:rPr lang="en-US" b="0" i="1" smtClean="0">
                        <a:latin typeface="Cambria Math" panose="02040503050406030204" pitchFamily="18" charset="0"/>
                      </a:rPr>
                      <m:t>𝑙</m:t>
                    </m:r>
                    <m:r>
                      <a:rPr lang="en-US" b="0" i="1" smtClean="0">
                        <a:latin typeface="Cambria Math" panose="02040503050406030204" pitchFamily="18" charset="0"/>
                      </a:rPr>
                      <m:t>=5)</m:t>
                    </m:r>
                  </m:oMath>
                </a14:m>
                <a:endParaRPr lang="ru-BY" dirty="0"/>
              </a:p>
            </p:txBody>
          </p:sp>
        </mc:Choice>
        <mc:Fallback xmlns="">
          <p:sp>
            <p:nvSpPr>
              <p:cNvPr id="6" name="TextBox 5">
                <a:extLst>
                  <a:ext uri="{FF2B5EF4-FFF2-40B4-BE49-F238E27FC236}">
                    <a16:creationId xmlns:a16="http://schemas.microsoft.com/office/drawing/2014/main" id="{0FD59EC4-595F-BCE0-EAEE-DBB486B96D94}"/>
                  </a:ext>
                </a:extLst>
              </p:cNvPr>
              <p:cNvSpPr txBox="1">
                <a:spLocks noRot="1" noChangeAspect="1" noMove="1" noResize="1" noEditPoints="1" noAdjustHandles="1" noChangeArrowheads="1" noChangeShapeType="1" noTextEdit="1"/>
              </p:cNvSpPr>
              <p:nvPr/>
            </p:nvSpPr>
            <p:spPr>
              <a:xfrm>
                <a:off x="10360108" y="1320889"/>
                <a:ext cx="1564162" cy="369332"/>
              </a:xfrm>
              <a:prstGeom prst="rect">
                <a:avLst/>
              </a:prstGeom>
              <a:blipFill>
                <a:blip r:embed="rId4"/>
                <a:stretch>
                  <a:fillRect t="-10000" b="-26667"/>
                </a:stretch>
              </a:blipFill>
            </p:spPr>
            <p:txBody>
              <a:bodyPr/>
              <a:lstStyle/>
              <a:p>
                <a:r>
                  <a:rPr lang="ru-BY">
                    <a:noFill/>
                  </a:rPr>
                  <a:t> </a:t>
                </a:r>
              </a:p>
            </p:txBody>
          </p:sp>
        </mc:Fallback>
      </mc:AlternateContent>
      <p:graphicFrame>
        <p:nvGraphicFramePr>
          <p:cNvPr id="8" name="Таблица 11">
            <a:extLst>
              <a:ext uri="{FF2B5EF4-FFF2-40B4-BE49-F238E27FC236}">
                <a16:creationId xmlns:a16="http://schemas.microsoft.com/office/drawing/2014/main" id="{2A452679-6804-44FF-5A7E-30249A071072}"/>
              </a:ext>
            </a:extLst>
          </p:cNvPr>
          <p:cNvGraphicFramePr>
            <a:graphicFrameLocks noGrp="1"/>
          </p:cNvGraphicFramePr>
          <p:nvPr>
            <p:extLst>
              <p:ext uri="{D42A27DB-BD31-4B8C-83A1-F6EECF244321}">
                <p14:modId xmlns:p14="http://schemas.microsoft.com/office/powerpoint/2010/main" val="1177209023"/>
              </p:ext>
            </p:extLst>
          </p:nvPr>
        </p:nvGraphicFramePr>
        <p:xfrm>
          <a:off x="5361167" y="1959479"/>
          <a:ext cx="4913868" cy="742909"/>
        </p:xfrm>
        <a:graphic>
          <a:graphicData uri="http://schemas.openxmlformats.org/drawingml/2006/table">
            <a:tbl>
              <a:tblPr firstRow="1" bandRow="1">
                <a:tableStyleId>{2D5ABB26-0587-4C30-8999-92F81FD0307C}</a:tableStyleId>
              </a:tblPr>
              <a:tblGrid>
                <a:gridCol w="818978">
                  <a:extLst>
                    <a:ext uri="{9D8B030D-6E8A-4147-A177-3AD203B41FA5}">
                      <a16:colId xmlns:a16="http://schemas.microsoft.com/office/drawing/2014/main" val="807589840"/>
                    </a:ext>
                  </a:extLst>
                </a:gridCol>
                <a:gridCol w="818978">
                  <a:extLst>
                    <a:ext uri="{9D8B030D-6E8A-4147-A177-3AD203B41FA5}">
                      <a16:colId xmlns:a16="http://schemas.microsoft.com/office/drawing/2014/main" val="461687872"/>
                    </a:ext>
                  </a:extLst>
                </a:gridCol>
                <a:gridCol w="818978">
                  <a:extLst>
                    <a:ext uri="{9D8B030D-6E8A-4147-A177-3AD203B41FA5}">
                      <a16:colId xmlns:a16="http://schemas.microsoft.com/office/drawing/2014/main" val="2810822614"/>
                    </a:ext>
                  </a:extLst>
                </a:gridCol>
                <a:gridCol w="818978">
                  <a:extLst>
                    <a:ext uri="{9D8B030D-6E8A-4147-A177-3AD203B41FA5}">
                      <a16:colId xmlns:a16="http://schemas.microsoft.com/office/drawing/2014/main" val="3618496705"/>
                    </a:ext>
                  </a:extLst>
                </a:gridCol>
                <a:gridCol w="818978">
                  <a:extLst>
                    <a:ext uri="{9D8B030D-6E8A-4147-A177-3AD203B41FA5}">
                      <a16:colId xmlns:a16="http://schemas.microsoft.com/office/drawing/2014/main" val="624500400"/>
                    </a:ext>
                  </a:extLst>
                </a:gridCol>
                <a:gridCol w="818978">
                  <a:extLst>
                    <a:ext uri="{9D8B030D-6E8A-4147-A177-3AD203B41FA5}">
                      <a16:colId xmlns:a16="http://schemas.microsoft.com/office/drawing/2014/main" val="968333058"/>
                    </a:ext>
                  </a:extLst>
                </a:gridCol>
              </a:tblGrid>
              <a:tr h="365760">
                <a:tc>
                  <a:txBody>
                    <a:bodyPr/>
                    <a:lstStyle/>
                    <a:p>
                      <a:pPr algn="ctr"/>
                      <a:r>
                        <a:rPr lang="en-US" dirty="0"/>
                        <a:t>1</a:t>
                      </a:r>
                      <a:endParaRPr lang="x-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ru-RU" dirty="0"/>
                        <a:t>1</a:t>
                      </a:r>
                      <a:endParaRPr lang="x-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ru-RU" dirty="0"/>
                        <a:t>1</a:t>
                      </a:r>
                      <a:endParaRPr lang="x-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ru-RU" dirty="0"/>
                        <a:t>1</a:t>
                      </a:r>
                      <a:endParaRPr lang="x-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1</a:t>
                      </a:r>
                      <a:endParaRPr lang="x-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ru-RU" dirty="0"/>
                        <a:t>1</a:t>
                      </a:r>
                      <a:endParaRPr lang="x-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72273357"/>
                  </a:ext>
                </a:extLst>
              </a:tr>
              <a:tr h="377149">
                <a:tc>
                  <a:txBody>
                    <a:bodyPr/>
                    <a:lstStyle/>
                    <a:p>
                      <a:endParaRPr lang="x-none"/>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5"/>
                      <a:stretch>
                        <a:fillRect l="-741" t="-104839" r="-499259"/>
                      </a:stretch>
                    </a:blipFill>
                  </a:tcPr>
                </a:tc>
                <a:tc>
                  <a:txBody>
                    <a:bodyPr/>
                    <a:lstStyle/>
                    <a:p>
                      <a:pPr algn="ctr"/>
                      <a:r>
                        <a:rPr lang="ru-RU" sz="1200" dirty="0"/>
                        <a:t>4</a:t>
                      </a:r>
                      <a:endParaRPr lang="x-none" sz="12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ru-RU" sz="1200" dirty="0"/>
                        <a:t>3</a:t>
                      </a:r>
                      <a:endParaRPr lang="x-none" sz="12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dirty="0"/>
                        <a:t>2</a:t>
                      </a:r>
                      <a:endParaRPr lang="x-none" sz="12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dirty="0"/>
                        <a:t>1</a:t>
                      </a:r>
                      <a:endParaRPr lang="x-none" sz="12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dirty="0"/>
                        <a:t>0</a:t>
                      </a:r>
                      <a:endParaRPr lang="x-none" sz="12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46880674"/>
                  </a:ext>
                </a:extLst>
              </a:tr>
            </a:tbl>
          </a:graphicData>
        </a:graphic>
      </p:graphicFrame>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6422B117-DA1D-63E0-B65C-3D2621D61AA2}"/>
                  </a:ext>
                </a:extLst>
              </p:cNvPr>
              <p:cNvSpPr txBox="1"/>
              <p:nvPr/>
            </p:nvSpPr>
            <p:spPr>
              <a:xfrm>
                <a:off x="10360108" y="1961601"/>
                <a:ext cx="1675373" cy="369332"/>
              </a:xfrm>
              <a:prstGeom prst="rect">
                <a:avLst/>
              </a:prstGeom>
              <a:noFill/>
            </p:spPr>
            <p:txBody>
              <a:bodyPr wrap="square">
                <a:spAutoFit/>
              </a:bodyPr>
              <a:lstStyle/>
              <a:p>
                <a14:m>
                  <m:oMath xmlns:m="http://schemas.openxmlformats.org/officeDocument/2006/math">
                    <m:r>
                      <a:rPr lang="en-US" sz="1800" b="1" i="1" smtClean="0">
                        <a:latin typeface="Cambria Math" panose="02040503050406030204" pitchFamily="18" charset="0"/>
                      </a:rPr>
                      <m:t>𝒏</m:t>
                    </m:r>
                  </m:oMath>
                </a14:m>
                <a:r>
                  <a:rPr lang="ru-RU" dirty="0"/>
                  <a:t>=6</a:t>
                </a:r>
                <a:r>
                  <a:rPr lang="en-US" dirty="0"/>
                  <a:t> (</a:t>
                </a:r>
                <a14:m>
                  <m:oMath xmlns:m="http://schemas.openxmlformats.org/officeDocument/2006/math">
                    <m:r>
                      <a:rPr lang="en-US" i="1">
                        <a:latin typeface="Cambria Math" panose="02040503050406030204" pitchFamily="18" charset="0"/>
                      </a:rPr>
                      <m:t>𝑙</m:t>
                    </m:r>
                    <m:r>
                      <a:rPr lang="en-US" i="1">
                        <a:latin typeface="Cambria Math" panose="02040503050406030204" pitchFamily="18" charset="0"/>
                      </a:rPr>
                      <m:t>=6)</m:t>
                    </m:r>
                  </m:oMath>
                </a14:m>
                <a:endParaRPr lang="ru-BY" dirty="0"/>
              </a:p>
            </p:txBody>
          </p:sp>
        </mc:Choice>
        <mc:Fallback xmlns="">
          <p:sp>
            <p:nvSpPr>
              <p:cNvPr id="9" name="TextBox 8">
                <a:extLst>
                  <a:ext uri="{FF2B5EF4-FFF2-40B4-BE49-F238E27FC236}">
                    <a16:creationId xmlns:a16="http://schemas.microsoft.com/office/drawing/2014/main" id="{6422B117-DA1D-63E0-B65C-3D2621D61AA2}"/>
                  </a:ext>
                </a:extLst>
              </p:cNvPr>
              <p:cNvSpPr txBox="1">
                <a:spLocks noRot="1" noChangeAspect="1" noMove="1" noResize="1" noEditPoints="1" noAdjustHandles="1" noChangeArrowheads="1" noChangeShapeType="1" noTextEdit="1"/>
              </p:cNvSpPr>
              <p:nvPr/>
            </p:nvSpPr>
            <p:spPr>
              <a:xfrm>
                <a:off x="10360108" y="1961601"/>
                <a:ext cx="1675373" cy="369332"/>
              </a:xfrm>
              <a:prstGeom prst="rect">
                <a:avLst/>
              </a:prstGeom>
              <a:blipFill>
                <a:blip r:embed="rId6"/>
                <a:stretch>
                  <a:fillRect t="-10000" b="-26667"/>
                </a:stretch>
              </a:blipFill>
            </p:spPr>
            <p:txBody>
              <a:bodyPr/>
              <a:lstStyle/>
              <a:p>
                <a:r>
                  <a:rPr lang="ru-BY">
                    <a:noFill/>
                  </a:rPr>
                  <a:t> </a:t>
                </a:r>
              </a:p>
            </p:txBody>
          </p:sp>
        </mc:Fallback>
      </mc:AlternateContent>
      <p:cxnSp>
        <p:nvCxnSpPr>
          <p:cNvPr id="11" name="Прямая соединительная линия 10">
            <a:extLst>
              <a:ext uri="{FF2B5EF4-FFF2-40B4-BE49-F238E27FC236}">
                <a16:creationId xmlns:a16="http://schemas.microsoft.com/office/drawing/2014/main" id="{369B121B-E940-FCDC-D851-8A7D36C271E3}"/>
              </a:ext>
            </a:extLst>
          </p:cNvPr>
          <p:cNvCxnSpPr>
            <a:cxnSpLocks/>
          </p:cNvCxnSpPr>
          <p:nvPr/>
        </p:nvCxnSpPr>
        <p:spPr>
          <a:xfrm>
            <a:off x="49637" y="3429000"/>
            <a:ext cx="12192000" cy="0"/>
          </a:xfrm>
          <a:prstGeom prst="line">
            <a:avLst/>
          </a:prstGeom>
        </p:spPr>
        <p:style>
          <a:lnRef idx="1">
            <a:schemeClr val="dk1"/>
          </a:lnRef>
          <a:fillRef idx="0">
            <a:schemeClr val="dk1"/>
          </a:fillRef>
          <a:effectRef idx="0">
            <a:schemeClr val="dk1"/>
          </a:effectRef>
          <a:fontRef idx="minor">
            <a:schemeClr val="tx1"/>
          </a:fontRef>
        </p:style>
      </p:cxnSp>
      <p:sp>
        <p:nvSpPr>
          <p:cNvPr id="13" name="TextBox 12">
            <a:extLst>
              <a:ext uri="{FF2B5EF4-FFF2-40B4-BE49-F238E27FC236}">
                <a16:creationId xmlns:a16="http://schemas.microsoft.com/office/drawing/2014/main" id="{F2838E95-50B8-A4B8-3BC4-32CE90D32DF0}"/>
              </a:ext>
            </a:extLst>
          </p:cNvPr>
          <p:cNvSpPr txBox="1"/>
          <p:nvPr/>
        </p:nvSpPr>
        <p:spPr>
          <a:xfrm>
            <a:off x="58516" y="3827009"/>
            <a:ext cx="4933321" cy="1015663"/>
          </a:xfrm>
          <a:prstGeom prst="rect">
            <a:avLst/>
          </a:prstGeom>
          <a:noFill/>
        </p:spPr>
        <p:txBody>
          <a:bodyPr wrap="square" rtlCol="0">
            <a:spAutoFit/>
          </a:bodyPr>
          <a:lstStyle/>
          <a:p>
            <a:r>
              <a:rPr lang="ru-RU" sz="2400" b="1" dirty="0"/>
              <a:t>Бинарная</a:t>
            </a:r>
            <a:r>
              <a:rPr lang="ru-RU" sz="2400" dirty="0"/>
              <a:t>  система кодирования</a:t>
            </a:r>
            <a:r>
              <a:rPr lang="ru-RU" dirty="0"/>
              <a:t>: </a:t>
            </a:r>
          </a:p>
          <a:p>
            <a:pPr lvl="1"/>
            <a:r>
              <a:rPr lang="ru-RU" dirty="0"/>
              <a:t>длина в битах равна количеству цифр в его двоичной записи</a:t>
            </a:r>
            <a:endParaRPr lang="x-none" dirty="0"/>
          </a:p>
        </p:txBody>
      </p:sp>
      <p:graphicFrame>
        <p:nvGraphicFramePr>
          <p:cNvPr id="14" name="Таблица 11">
            <a:extLst>
              <a:ext uri="{FF2B5EF4-FFF2-40B4-BE49-F238E27FC236}">
                <a16:creationId xmlns:a16="http://schemas.microsoft.com/office/drawing/2014/main" id="{7EC12582-9059-F81F-B9EE-5F552B96EE26}"/>
              </a:ext>
            </a:extLst>
          </p:cNvPr>
          <p:cNvGraphicFramePr>
            <a:graphicFrameLocks noGrp="1"/>
          </p:cNvGraphicFramePr>
          <p:nvPr>
            <p:extLst>
              <p:ext uri="{D42A27DB-BD31-4B8C-83A1-F6EECF244321}">
                <p14:modId xmlns:p14="http://schemas.microsoft.com/office/powerpoint/2010/main" val="347963558"/>
              </p:ext>
            </p:extLst>
          </p:nvPr>
        </p:nvGraphicFramePr>
        <p:xfrm>
          <a:off x="5316896" y="3993608"/>
          <a:ext cx="2515005" cy="742909"/>
        </p:xfrm>
        <a:graphic>
          <a:graphicData uri="http://schemas.openxmlformats.org/drawingml/2006/table">
            <a:tbl>
              <a:tblPr firstRow="1" bandRow="1">
                <a:tableStyleId>{2D5ABB26-0587-4C30-8999-92F81FD0307C}</a:tableStyleId>
              </a:tblPr>
              <a:tblGrid>
                <a:gridCol w="838335">
                  <a:extLst>
                    <a:ext uri="{9D8B030D-6E8A-4147-A177-3AD203B41FA5}">
                      <a16:colId xmlns:a16="http://schemas.microsoft.com/office/drawing/2014/main" val="3618496705"/>
                    </a:ext>
                  </a:extLst>
                </a:gridCol>
                <a:gridCol w="838335">
                  <a:extLst>
                    <a:ext uri="{9D8B030D-6E8A-4147-A177-3AD203B41FA5}">
                      <a16:colId xmlns:a16="http://schemas.microsoft.com/office/drawing/2014/main" val="624500400"/>
                    </a:ext>
                  </a:extLst>
                </a:gridCol>
                <a:gridCol w="838335">
                  <a:extLst>
                    <a:ext uri="{9D8B030D-6E8A-4147-A177-3AD203B41FA5}">
                      <a16:colId xmlns:a16="http://schemas.microsoft.com/office/drawing/2014/main" val="968333058"/>
                    </a:ext>
                  </a:extLst>
                </a:gridCol>
              </a:tblGrid>
              <a:tr h="302228">
                <a:tc>
                  <a:txBody>
                    <a:bodyPr/>
                    <a:lstStyle/>
                    <a:p>
                      <a:pPr algn="ctr"/>
                      <a:r>
                        <a:rPr lang="ru-RU" dirty="0"/>
                        <a:t>1</a:t>
                      </a:r>
                      <a:endParaRPr lang="x-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ru-RU" dirty="0"/>
                        <a:t>0</a:t>
                      </a:r>
                      <a:endParaRPr lang="x-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ru-RU" dirty="0"/>
                        <a:t>1</a:t>
                      </a:r>
                      <a:endParaRPr lang="x-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72273357"/>
                  </a:ext>
                </a:extLst>
              </a:tr>
              <a:tr h="377149">
                <a:tc>
                  <a:txBody>
                    <a:bodyPr/>
                    <a:lstStyle/>
                    <a:p>
                      <a:pPr algn="ctr"/>
                      <a:r>
                        <a:rPr lang="en-US" sz="1200" dirty="0"/>
                        <a:t>2</a:t>
                      </a:r>
                      <a:endParaRPr lang="x-none" sz="12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dirty="0"/>
                        <a:t>1</a:t>
                      </a:r>
                      <a:endParaRPr lang="x-none" sz="12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dirty="0"/>
                        <a:t>0</a:t>
                      </a:r>
                      <a:endParaRPr lang="x-none" sz="12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46880674"/>
                  </a:ext>
                </a:extLst>
              </a:tr>
            </a:tbl>
          </a:graphicData>
        </a:graphic>
      </p:graphicFrame>
      <p:graphicFrame>
        <p:nvGraphicFramePr>
          <p:cNvPr id="15" name="Таблица 11">
            <a:extLst>
              <a:ext uri="{FF2B5EF4-FFF2-40B4-BE49-F238E27FC236}">
                <a16:creationId xmlns:a16="http://schemas.microsoft.com/office/drawing/2014/main" id="{4734108C-DD31-6FC0-42B4-D068AFB95977}"/>
              </a:ext>
            </a:extLst>
          </p:cNvPr>
          <p:cNvGraphicFramePr>
            <a:graphicFrameLocks noGrp="1"/>
          </p:cNvGraphicFramePr>
          <p:nvPr>
            <p:extLst>
              <p:ext uri="{D42A27DB-BD31-4B8C-83A1-F6EECF244321}">
                <p14:modId xmlns:p14="http://schemas.microsoft.com/office/powerpoint/2010/main" val="142805230"/>
              </p:ext>
            </p:extLst>
          </p:nvPr>
        </p:nvGraphicFramePr>
        <p:xfrm>
          <a:off x="5345931" y="5220695"/>
          <a:ext cx="2456934" cy="742909"/>
        </p:xfrm>
        <a:graphic>
          <a:graphicData uri="http://schemas.openxmlformats.org/drawingml/2006/table">
            <a:tbl>
              <a:tblPr firstRow="1" bandRow="1">
                <a:tableStyleId>{2D5ABB26-0587-4C30-8999-92F81FD0307C}</a:tableStyleId>
              </a:tblPr>
              <a:tblGrid>
                <a:gridCol w="818978">
                  <a:extLst>
                    <a:ext uri="{9D8B030D-6E8A-4147-A177-3AD203B41FA5}">
                      <a16:colId xmlns:a16="http://schemas.microsoft.com/office/drawing/2014/main" val="3618496705"/>
                    </a:ext>
                  </a:extLst>
                </a:gridCol>
                <a:gridCol w="818978">
                  <a:extLst>
                    <a:ext uri="{9D8B030D-6E8A-4147-A177-3AD203B41FA5}">
                      <a16:colId xmlns:a16="http://schemas.microsoft.com/office/drawing/2014/main" val="624500400"/>
                    </a:ext>
                  </a:extLst>
                </a:gridCol>
                <a:gridCol w="818978">
                  <a:extLst>
                    <a:ext uri="{9D8B030D-6E8A-4147-A177-3AD203B41FA5}">
                      <a16:colId xmlns:a16="http://schemas.microsoft.com/office/drawing/2014/main" val="968333058"/>
                    </a:ext>
                  </a:extLst>
                </a:gridCol>
              </a:tblGrid>
              <a:tr h="302228">
                <a:tc>
                  <a:txBody>
                    <a:bodyPr/>
                    <a:lstStyle/>
                    <a:p>
                      <a:pPr algn="ctr"/>
                      <a:r>
                        <a:rPr lang="ru-RU" dirty="0"/>
                        <a:t>1</a:t>
                      </a:r>
                      <a:endParaRPr lang="x-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1</a:t>
                      </a:r>
                      <a:endParaRPr lang="x-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ru-RU" dirty="0"/>
                        <a:t>0</a:t>
                      </a:r>
                      <a:endParaRPr lang="x-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72273357"/>
                  </a:ext>
                </a:extLst>
              </a:tr>
              <a:tr h="377149">
                <a:tc>
                  <a:txBody>
                    <a:bodyPr/>
                    <a:lstStyle/>
                    <a:p>
                      <a:pPr algn="ctr"/>
                      <a:r>
                        <a:rPr lang="en-US" sz="1200" dirty="0"/>
                        <a:t>2</a:t>
                      </a:r>
                      <a:endParaRPr lang="x-none" sz="12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dirty="0"/>
                        <a:t>1</a:t>
                      </a:r>
                      <a:endParaRPr lang="x-none" sz="12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dirty="0"/>
                        <a:t>0</a:t>
                      </a:r>
                      <a:endParaRPr lang="x-none" sz="12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46880674"/>
                  </a:ext>
                </a:extLst>
              </a:tr>
            </a:tbl>
          </a:graphicData>
        </a:graphic>
      </p:graphicFrame>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451D2F94-474C-7DA6-D10E-DF036E073521}"/>
                  </a:ext>
                </a:extLst>
              </p:cNvPr>
              <p:cNvSpPr txBox="1"/>
              <p:nvPr/>
            </p:nvSpPr>
            <p:spPr>
              <a:xfrm>
                <a:off x="7831901" y="3993608"/>
                <a:ext cx="4360100" cy="369332"/>
              </a:xfrm>
              <a:prstGeom prst="rect">
                <a:avLst/>
              </a:prstGeom>
              <a:noFill/>
            </p:spPr>
            <p:txBody>
              <a:bodyPr wrap="square">
                <a:spAutoFit/>
              </a:bodyPr>
              <a:lstStyle/>
              <a:p>
                <a14:m>
                  <m:oMath xmlns:m="http://schemas.openxmlformats.org/officeDocument/2006/math">
                    <m:r>
                      <a:rPr lang="en-US" sz="1600" b="1" i="1" smtClean="0">
                        <a:latin typeface="Cambria Math" panose="02040503050406030204" pitchFamily="18" charset="0"/>
                      </a:rPr>
                      <m:t>𝒏</m:t>
                    </m:r>
                    <m:r>
                      <a:rPr lang="ru-RU" sz="1600" b="1" i="1" smtClean="0">
                        <a:latin typeface="Cambria Math" panose="02040503050406030204" pitchFamily="18" charset="0"/>
                      </a:rPr>
                      <m:t>=</m:t>
                    </m:r>
                    <m:r>
                      <a:rPr lang="ru-RU" sz="1600" b="1" i="1" smtClean="0">
                        <a:latin typeface="Cambria Math" panose="02040503050406030204" pitchFamily="18" charset="0"/>
                      </a:rPr>
                      <m:t>𝟓</m:t>
                    </m:r>
                    <m:r>
                      <a:rPr lang="ru-RU" sz="1600" b="1" i="1" smtClean="0">
                        <a:latin typeface="Cambria Math" panose="02040503050406030204" pitchFamily="18" charset="0"/>
                      </a:rPr>
                      <m:t>=</m:t>
                    </m:r>
                    <m:sSup>
                      <m:sSupPr>
                        <m:ctrlPr>
                          <a:rPr lang="ru-RU" sz="1600" i="1" smtClean="0">
                            <a:latin typeface="Cambria Math" panose="02040503050406030204" pitchFamily="18" charset="0"/>
                          </a:rPr>
                        </m:ctrlPr>
                      </m:sSupPr>
                      <m:e>
                        <m:r>
                          <a:rPr lang="ru-RU" sz="1600" b="0" i="1" smtClean="0">
                            <a:latin typeface="Cambria Math" panose="02040503050406030204" pitchFamily="18" charset="0"/>
                          </a:rPr>
                          <m:t>1</m:t>
                        </m:r>
                        <m:r>
                          <a:rPr lang="ru-RU" sz="1600" b="0" i="1" smtClean="0">
                            <a:latin typeface="Cambria Math" panose="02040503050406030204" pitchFamily="18" charset="0"/>
                            <a:ea typeface="Cambria Math" panose="02040503050406030204" pitchFamily="18" charset="0"/>
                          </a:rPr>
                          <m:t>⋅</m:t>
                        </m:r>
                        <m:r>
                          <a:rPr lang="ru-RU" sz="1600" b="0" i="1" smtClean="0">
                            <a:latin typeface="Cambria Math" panose="02040503050406030204" pitchFamily="18" charset="0"/>
                          </a:rPr>
                          <m:t>2</m:t>
                        </m:r>
                      </m:e>
                      <m:sup>
                        <m:r>
                          <a:rPr lang="ru-RU" sz="1600" b="0" i="1" smtClean="0">
                            <a:latin typeface="Cambria Math" panose="02040503050406030204" pitchFamily="18" charset="0"/>
                          </a:rPr>
                          <m:t>2</m:t>
                        </m:r>
                      </m:sup>
                    </m:sSup>
                    <m:r>
                      <a:rPr lang="ru-RU" sz="1600" b="0" i="1" smtClean="0">
                        <a:latin typeface="Cambria Math" panose="02040503050406030204" pitchFamily="18" charset="0"/>
                      </a:rPr>
                      <m:t>+</m:t>
                    </m:r>
                    <m:sSup>
                      <m:sSupPr>
                        <m:ctrlPr>
                          <a:rPr lang="ru-RU" sz="1600" i="1">
                            <a:latin typeface="Cambria Math" panose="02040503050406030204" pitchFamily="18" charset="0"/>
                          </a:rPr>
                        </m:ctrlPr>
                      </m:sSupPr>
                      <m:e>
                        <m:r>
                          <a:rPr lang="ru-RU" sz="1600" b="0" i="1" smtClean="0">
                            <a:latin typeface="Cambria Math" panose="02040503050406030204" pitchFamily="18" charset="0"/>
                          </a:rPr>
                          <m:t>0</m:t>
                        </m:r>
                        <m:r>
                          <a:rPr lang="ru-RU" sz="1600" b="0" i="1">
                            <a:latin typeface="Cambria Math" panose="02040503050406030204" pitchFamily="18" charset="0"/>
                            <a:ea typeface="Cambria Math" panose="02040503050406030204" pitchFamily="18" charset="0"/>
                          </a:rPr>
                          <m:t>⋅</m:t>
                        </m:r>
                        <m:r>
                          <a:rPr lang="ru-RU" sz="1600" b="0" i="1">
                            <a:latin typeface="Cambria Math" panose="02040503050406030204" pitchFamily="18" charset="0"/>
                          </a:rPr>
                          <m:t>2</m:t>
                        </m:r>
                      </m:e>
                      <m:sup>
                        <m:r>
                          <a:rPr lang="ru-RU" sz="1600" b="0" i="1" smtClean="0">
                            <a:latin typeface="Cambria Math" panose="02040503050406030204" pitchFamily="18" charset="0"/>
                          </a:rPr>
                          <m:t>1</m:t>
                        </m:r>
                      </m:sup>
                    </m:sSup>
                    <m:r>
                      <a:rPr lang="ru-RU" sz="1600" b="0" i="1" smtClean="0">
                        <a:latin typeface="Cambria Math" panose="02040503050406030204" pitchFamily="18" charset="0"/>
                      </a:rPr>
                      <m:t>+</m:t>
                    </m:r>
                    <m:sSup>
                      <m:sSupPr>
                        <m:ctrlPr>
                          <a:rPr lang="ru-RU" sz="1600" i="1">
                            <a:latin typeface="Cambria Math" panose="02040503050406030204" pitchFamily="18" charset="0"/>
                          </a:rPr>
                        </m:ctrlPr>
                      </m:sSupPr>
                      <m:e>
                        <m:r>
                          <a:rPr lang="ru-RU" sz="1600" b="0" i="1">
                            <a:latin typeface="Cambria Math" panose="02040503050406030204" pitchFamily="18" charset="0"/>
                          </a:rPr>
                          <m:t>1</m:t>
                        </m:r>
                        <m:r>
                          <a:rPr lang="ru-RU" sz="1600" b="0" i="1">
                            <a:latin typeface="Cambria Math" panose="02040503050406030204" pitchFamily="18" charset="0"/>
                            <a:ea typeface="Cambria Math" panose="02040503050406030204" pitchFamily="18" charset="0"/>
                          </a:rPr>
                          <m:t>⋅</m:t>
                        </m:r>
                        <m:r>
                          <a:rPr lang="ru-RU" sz="1600" b="0" i="1">
                            <a:latin typeface="Cambria Math" panose="02040503050406030204" pitchFamily="18" charset="0"/>
                          </a:rPr>
                          <m:t>2</m:t>
                        </m:r>
                      </m:e>
                      <m:sup>
                        <m:r>
                          <a:rPr lang="ru-RU" sz="1600" b="0" i="1" smtClean="0">
                            <a:latin typeface="Cambria Math" panose="02040503050406030204" pitchFamily="18" charset="0"/>
                          </a:rPr>
                          <m:t>0</m:t>
                        </m:r>
                      </m:sup>
                    </m:sSup>
                    <m:r>
                      <a:rPr lang="ru-RU" sz="1600" b="0" i="1" smtClean="0">
                        <a:latin typeface="Cambria Math" panose="02040503050406030204" pitchFamily="18" charset="0"/>
                      </a:rPr>
                      <m:t>=</m:t>
                    </m:r>
                    <m:sSub>
                      <m:sSubPr>
                        <m:ctrlPr>
                          <a:rPr lang="ru-RU" sz="1600" i="1" smtClean="0">
                            <a:latin typeface="Cambria Math" panose="02040503050406030204" pitchFamily="18" charset="0"/>
                          </a:rPr>
                        </m:ctrlPr>
                      </m:sSubPr>
                      <m:e>
                        <m:r>
                          <a:rPr lang="ru-RU" sz="1600" b="0" i="1" smtClean="0">
                            <a:latin typeface="Cambria Math" panose="02040503050406030204" pitchFamily="18" charset="0"/>
                          </a:rPr>
                          <m:t>101</m:t>
                        </m:r>
                      </m:e>
                      <m:sub>
                        <m:r>
                          <a:rPr lang="ru-RU" sz="1600" b="0" i="1" smtClean="0">
                            <a:latin typeface="Cambria Math" panose="02040503050406030204" pitchFamily="18" charset="0"/>
                          </a:rPr>
                          <m:t>2</m:t>
                        </m:r>
                      </m:sub>
                    </m:sSub>
                  </m:oMath>
                </a14:m>
                <a:r>
                  <a:rPr lang="ru-RU" dirty="0"/>
                  <a:t> </a:t>
                </a:r>
                <a:r>
                  <a:rPr lang="en-US" dirty="0"/>
                  <a:t>(</a:t>
                </a:r>
                <a14:m>
                  <m:oMath xmlns:m="http://schemas.openxmlformats.org/officeDocument/2006/math">
                    <m:r>
                      <a:rPr lang="en-US" i="1">
                        <a:latin typeface="Cambria Math" panose="02040503050406030204" pitchFamily="18" charset="0"/>
                      </a:rPr>
                      <m:t>𝑙</m:t>
                    </m:r>
                    <m:r>
                      <a:rPr lang="en-US" i="1">
                        <a:latin typeface="Cambria Math" panose="02040503050406030204" pitchFamily="18" charset="0"/>
                      </a:rPr>
                      <m:t>=3)</m:t>
                    </m:r>
                  </m:oMath>
                </a14:m>
                <a:endParaRPr lang="ru-BY" dirty="0"/>
              </a:p>
            </p:txBody>
          </p:sp>
        </mc:Choice>
        <mc:Fallback xmlns="">
          <p:sp>
            <p:nvSpPr>
              <p:cNvPr id="16" name="TextBox 15">
                <a:extLst>
                  <a:ext uri="{FF2B5EF4-FFF2-40B4-BE49-F238E27FC236}">
                    <a16:creationId xmlns="" xmlns:a16="http://schemas.microsoft.com/office/drawing/2014/main" id="{451D2F94-474C-7DA6-D10E-DF036E073521}"/>
                  </a:ext>
                </a:extLst>
              </p:cNvPr>
              <p:cNvSpPr txBox="1">
                <a:spLocks noRot="1" noChangeAspect="1" noMove="1" noResize="1" noEditPoints="1" noAdjustHandles="1" noChangeArrowheads="1" noChangeShapeType="1" noTextEdit="1"/>
              </p:cNvSpPr>
              <p:nvPr/>
            </p:nvSpPr>
            <p:spPr>
              <a:xfrm>
                <a:off x="7831901" y="3993608"/>
                <a:ext cx="4360100" cy="369332"/>
              </a:xfrm>
              <a:prstGeom prst="rect">
                <a:avLst/>
              </a:prstGeom>
              <a:blipFill>
                <a:blip r:embed="rId7" cstate="print"/>
                <a:stretch>
                  <a:fillRect t="-8197" b="-24590"/>
                </a:stretch>
              </a:blipFill>
            </p:spPr>
            <p:txBody>
              <a:bodyPr/>
              <a:lstStyle/>
              <a:p>
                <a:r>
                  <a:rPr lang="x-none">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9D8F0ACC-6B9F-9776-1F6D-6CDC5FA49DEE}"/>
                  </a:ext>
                </a:extLst>
              </p:cNvPr>
              <p:cNvSpPr txBox="1"/>
              <p:nvPr/>
            </p:nvSpPr>
            <p:spPr>
              <a:xfrm>
                <a:off x="58516" y="5326850"/>
                <a:ext cx="4762059" cy="1200329"/>
              </a:xfrm>
              <a:prstGeom prst="rect">
                <a:avLst/>
              </a:prstGeom>
              <a:noFill/>
            </p:spPr>
            <p:txBody>
              <a:bodyPr wrap="square">
                <a:spAutoFit/>
              </a:bodyPr>
              <a:lstStyle/>
              <a:p>
                <a:r>
                  <a:rPr lang="ru-RU" dirty="0"/>
                  <a:t>Будем рассматривать только </a:t>
                </a:r>
                <a:r>
                  <a:rPr lang="ru-RU" b="1" dirty="0"/>
                  <a:t>компактное представление числа</a:t>
                </a:r>
                <a:r>
                  <a:rPr lang="ru-RU" dirty="0"/>
                  <a:t>: </a:t>
                </a:r>
              </a:p>
              <a:p>
                <a:pPr lvl="1"/>
                <a:r>
                  <a:rPr lang="ru-RU" dirty="0"/>
                  <a:t>старший бит в двоичной записи числа равен </a:t>
                </a:r>
                <a14:m>
                  <m:oMath xmlns:m="http://schemas.openxmlformats.org/officeDocument/2006/math">
                    <m:r>
                      <a:rPr lang="ru-RU" i="1" dirty="0" smtClean="0">
                        <a:latin typeface="Cambria Math" panose="02040503050406030204" pitchFamily="18" charset="0"/>
                      </a:rPr>
                      <m:t>1</m:t>
                    </m:r>
                  </m:oMath>
                </a14:m>
                <a:r>
                  <a:rPr lang="ru-RU" dirty="0"/>
                  <a:t>, т.е. нет незначащих </a:t>
                </a:r>
                <a14:m>
                  <m:oMath xmlns:m="http://schemas.openxmlformats.org/officeDocument/2006/math">
                    <m:r>
                      <a:rPr lang="ru-RU" i="1" dirty="0" smtClean="0">
                        <a:latin typeface="Cambria Math" panose="02040503050406030204" pitchFamily="18" charset="0"/>
                      </a:rPr>
                      <m:t>0</m:t>
                    </m:r>
                  </m:oMath>
                </a14:m>
                <a:r>
                  <a:rPr lang="ru-RU" dirty="0"/>
                  <a:t>.</a:t>
                </a:r>
              </a:p>
            </p:txBody>
          </p:sp>
        </mc:Choice>
        <mc:Fallback xmlns="">
          <p:sp>
            <p:nvSpPr>
              <p:cNvPr id="7" name="TextBox 6">
                <a:extLst>
                  <a:ext uri="{FF2B5EF4-FFF2-40B4-BE49-F238E27FC236}">
                    <a16:creationId xmlns="" xmlns:a16="http://schemas.microsoft.com/office/drawing/2014/main" id="{9D8F0ACC-6B9F-9776-1F6D-6CDC5FA49DEE}"/>
                  </a:ext>
                </a:extLst>
              </p:cNvPr>
              <p:cNvSpPr txBox="1">
                <a:spLocks noRot="1" noChangeAspect="1" noMove="1" noResize="1" noEditPoints="1" noAdjustHandles="1" noChangeArrowheads="1" noChangeShapeType="1" noTextEdit="1"/>
              </p:cNvSpPr>
              <p:nvPr/>
            </p:nvSpPr>
            <p:spPr>
              <a:xfrm>
                <a:off x="58516" y="5326850"/>
                <a:ext cx="4762059" cy="1200329"/>
              </a:xfrm>
              <a:prstGeom prst="rect">
                <a:avLst/>
              </a:prstGeom>
              <a:blipFill>
                <a:blip r:embed="rId8" cstate="print"/>
                <a:stretch>
                  <a:fillRect l="-1152" t="-3046" b="-7107"/>
                </a:stretch>
              </a:blipFill>
            </p:spPr>
            <p:txBody>
              <a:bodyPr/>
              <a:lstStyle/>
              <a:p>
                <a:r>
                  <a:rPr lang="x-none">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F626B46-6D82-AEA3-4493-DEBBEE409E15}"/>
                  </a:ext>
                </a:extLst>
              </p:cNvPr>
              <p:cNvSpPr txBox="1"/>
              <p:nvPr/>
            </p:nvSpPr>
            <p:spPr>
              <a:xfrm>
                <a:off x="7939913" y="5222817"/>
                <a:ext cx="4360100" cy="369332"/>
              </a:xfrm>
              <a:prstGeom prst="rect">
                <a:avLst/>
              </a:prstGeom>
              <a:noFill/>
            </p:spPr>
            <p:txBody>
              <a:bodyPr wrap="square">
                <a:spAutoFit/>
              </a:bodyPr>
              <a:lstStyle/>
              <a:p>
                <a14:m>
                  <m:oMath xmlns:m="http://schemas.openxmlformats.org/officeDocument/2006/math">
                    <m:r>
                      <a:rPr lang="en-US" sz="1600" b="1" i="1" smtClean="0">
                        <a:latin typeface="Cambria Math" panose="02040503050406030204" pitchFamily="18" charset="0"/>
                      </a:rPr>
                      <m:t>𝒏</m:t>
                    </m:r>
                    <m:r>
                      <a:rPr lang="ru-RU" sz="1600" b="1" i="1" smtClean="0">
                        <a:latin typeface="Cambria Math" panose="02040503050406030204" pitchFamily="18" charset="0"/>
                      </a:rPr>
                      <m:t>=</m:t>
                    </m:r>
                    <m:r>
                      <a:rPr lang="ru-RU" sz="1600" b="1" i="1" smtClean="0">
                        <a:latin typeface="Cambria Math" panose="02040503050406030204" pitchFamily="18" charset="0"/>
                      </a:rPr>
                      <m:t>𝟔</m:t>
                    </m:r>
                    <m:r>
                      <a:rPr lang="ru-RU" sz="1600" b="1" i="1" smtClean="0">
                        <a:latin typeface="Cambria Math" panose="02040503050406030204" pitchFamily="18" charset="0"/>
                      </a:rPr>
                      <m:t>=</m:t>
                    </m:r>
                    <m:sSup>
                      <m:sSupPr>
                        <m:ctrlPr>
                          <a:rPr lang="ru-RU" sz="1600" i="1" smtClean="0">
                            <a:latin typeface="Cambria Math" panose="02040503050406030204" pitchFamily="18" charset="0"/>
                          </a:rPr>
                        </m:ctrlPr>
                      </m:sSupPr>
                      <m:e>
                        <m:r>
                          <a:rPr lang="ru-RU" sz="1600" b="0" i="1" smtClean="0">
                            <a:latin typeface="Cambria Math" panose="02040503050406030204" pitchFamily="18" charset="0"/>
                          </a:rPr>
                          <m:t>1</m:t>
                        </m:r>
                        <m:r>
                          <a:rPr lang="ru-RU" sz="1600" b="0" i="1" smtClean="0">
                            <a:latin typeface="Cambria Math" panose="02040503050406030204" pitchFamily="18" charset="0"/>
                            <a:ea typeface="Cambria Math" panose="02040503050406030204" pitchFamily="18" charset="0"/>
                          </a:rPr>
                          <m:t>⋅</m:t>
                        </m:r>
                        <m:r>
                          <a:rPr lang="ru-RU" sz="1600" b="0" i="1" smtClean="0">
                            <a:latin typeface="Cambria Math" panose="02040503050406030204" pitchFamily="18" charset="0"/>
                          </a:rPr>
                          <m:t>2</m:t>
                        </m:r>
                      </m:e>
                      <m:sup>
                        <m:r>
                          <a:rPr lang="ru-RU" sz="1600" b="0" i="1" smtClean="0">
                            <a:latin typeface="Cambria Math" panose="02040503050406030204" pitchFamily="18" charset="0"/>
                          </a:rPr>
                          <m:t>2</m:t>
                        </m:r>
                      </m:sup>
                    </m:sSup>
                    <m:r>
                      <a:rPr lang="ru-RU" sz="1600" b="0" i="1" smtClean="0">
                        <a:latin typeface="Cambria Math" panose="02040503050406030204" pitchFamily="18" charset="0"/>
                      </a:rPr>
                      <m:t>+</m:t>
                    </m:r>
                    <m:sSup>
                      <m:sSupPr>
                        <m:ctrlPr>
                          <a:rPr lang="ru-RU" sz="1600" i="1">
                            <a:latin typeface="Cambria Math" panose="02040503050406030204" pitchFamily="18" charset="0"/>
                          </a:rPr>
                        </m:ctrlPr>
                      </m:sSupPr>
                      <m:e>
                        <m:r>
                          <a:rPr lang="ru-RU" sz="1600" b="0" i="1" smtClean="0">
                            <a:latin typeface="Cambria Math" panose="02040503050406030204" pitchFamily="18" charset="0"/>
                          </a:rPr>
                          <m:t>1</m:t>
                        </m:r>
                        <m:r>
                          <a:rPr lang="ru-RU" sz="1600" b="0" i="1">
                            <a:latin typeface="Cambria Math" panose="02040503050406030204" pitchFamily="18" charset="0"/>
                            <a:ea typeface="Cambria Math" panose="02040503050406030204" pitchFamily="18" charset="0"/>
                          </a:rPr>
                          <m:t>⋅</m:t>
                        </m:r>
                        <m:r>
                          <a:rPr lang="ru-RU" sz="1600" b="0" i="1">
                            <a:latin typeface="Cambria Math" panose="02040503050406030204" pitchFamily="18" charset="0"/>
                          </a:rPr>
                          <m:t>2</m:t>
                        </m:r>
                      </m:e>
                      <m:sup>
                        <m:r>
                          <a:rPr lang="ru-RU" sz="1600" b="0" i="1" smtClean="0">
                            <a:latin typeface="Cambria Math" panose="02040503050406030204" pitchFamily="18" charset="0"/>
                          </a:rPr>
                          <m:t>1</m:t>
                        </m:r>
                      </m:sup>
                    </m:sSup>
                    <m:r>
                      <a:rPr lang="ru-RU" sz="1600" b="0" i="1" smtClean="0">
                        <a:latin typeface="Cambria Math" panose="02040503050406030204" pitchFamily="18" charset="0"/>
                      </a:rPr>
                      <m:t>+</m:t>
                    </m:r>
                    <m:sSup>
                      <m:sSupPr>
                        <m:ctrlPr>
                          <a:rPr lang="ru-RU" sz="1600" i="1">
                            <a:latin typeface="Cambria Math" panose="02040503050406030204" pitchFamily="18" charset="0"/>
                          </a:rPr>
                        </m:ctrlPr>
                      </m:sSupPr>
                      <m:e>
                        <m:r>
                          <a:rPr lang="ru-RU" sz="1600" b="0" i="1" smtClean="0">
                            <a:latin typeface="Cambria Math" panose="02040503050406030204" pitchFamily="18" charset="0"/>
                          </a:rPr>
                          <m:t>0</m:t>
                        </m:r>
                        <m:r>
                          <a:rPr lang="ru-RU" sz="1600" b="0" i="1">
                            <a:latin typeface="Cambria Math" panose="02040503050406030204" pitchFamily="18" charset="0"/>
                            <a:ea typeface="Cambria Math" panose="02040503050406030204" pitchFamily="18" charset="0"/>
                          </a:rPr>
                          <m:t>⋅</m:t>
                        </m:r>
                        <m:r>
                          <a:rPr lang="ru-RU" sz="1600" b="0" i="1">
                            <a:latin typeface="Cambria Math" panose="02040503050406030204" pitchFamily="18" charset="0"/>
                          </a:rPr>
                          <m:t>2</m:t>
                        </m:r>
                      </m:e>
                      <m:sup>
                        <m:r>
                          <a:rPr lang="ru-RU" sz="1600" b="0" i="1" smtClean="0">
                            <a:latin typeface="Cambria Math" panose="02040503050406030204" pitchFamily="18" charset="0"/>
                          </a:rPr>
                          <m:t>0</m:t>
                        </m:r>
                      </m:sup>
                    </m:sSup>
                    <m:r>
                      <a:rPr lang="ru-RU" sz="1600" b="0" i="1" smtClean="0">
                        <a:latin typeface="Cambria Math" panose="02040503050406030204" pitchFamily="18" charset="0"/>
                      </a:rPr>
                      <m:t>=</m:t>
                    </m:r>
                    <m:sSub>
                      <m:sSubPr>
                        <m:ctrlPr>
                          <a:rPr lang="ru-RU" sz="1600" i="1" smtClean="0">
                            <a:latin typeface="Cambria Math" panose="02040503050406030204" pitchFamily="18" charset="0"/>
                          </a:rPr>
                        </m:ctrlPr>
                      </m:sSubPr>
                      <m:e>
                        <m:r>
                          <a:rPr lang="ru-RU" sz="1600" b="0" i="1" smtClean="0">
                            <a:latin typeface="Cambria Math" panose="02040503050406030204" pitchFamily="18" charset="0"/>
                          </a:rPr>
                          <m:t>110</m:t>
                        </m:r>
                      </m:e>
                      <m:sub>
                        <m:r>
                          <a:rPr lang="ru-RU" sz="1600" b="0" i="1" smtClean="0">
                            <a:latin typeface="Cambria Math" panose="02040503050406030204" pitchFamily="18" charset="0"/>
                          </a:rPr>
                          <m:t>2</m:t>
                        </m:r>
                      </m:sub>
                    </m:sSub>
                  </m:oMath>
                </a14:m>
                <a:r>
                  <a:rPr lang="ru-RU" dirty="0"/>
                  <a:t> </a:t>
                </a:r>
                <a:r>
                  <a:rPr lang="en-US" dirty="0"/>
                  <a:t>(</a:t>
                </a:r>
                <a14:m>
                  <m:oMath xmlns:m="http://schemas.openxmlformats.org/officeDocument/2006/math">
                    <m:r>
                      <a:rPr lang="en-US" i="1">
                        <a:latin typeface="Cambria Math" panose="02040503050406030204" pitchFamily="18" charset="0"/>
                      </a:rPr>
                      <m:t>𝑙</m:t>
                    </m:r>
                    <m:r>
                      <a:rPr lang="en-US" i="1">
                        <a:latin typeface="Cambria Math" panose="02040503050406030204" pitchFamily="18" charset="0"/>
                      </a:rPr>
                      <m:t>=3)</m:t>
                    </m:r>
                  </m:oMath>
                </a14:m>
                <a:endParaRPr lang="ru-BY" dirty="0"/>
              </a:p>
            </p:txBody>
          </p:sp>
        </mc:Choice>
        <mc:Fallback xmlns="">
          <p:sp>
            <p:nvSpPr>
              <p:cNvPr id="10" name="TextBox 9">
                <a:extLst>
                  <a:ext uri="{FF2B5EF4-FFF2-40B4-BE49-F238E27FC236}">
                    <a16:creationId xmlns="" xmlns:a16="http://schemas.microsoft.com/office/drawing/2014/main" id="{EF626B46-6D82-AEA3-4493-DEBBEE409E15}"/>
                  </a:ext>
                </a:extLst>
              </p:cNvPr>
              <p:cNvSpPr txBox="1">
                <a:spLocks noRot="1" noChangeAspect="1" noMove="1" noResize="1" noEditPoints="1" noAdjustHandles="1" noChangeArrowheads="1" noChangeShapeType="1" noTextEdit="1"/>
              </p:cNvSpPr>
              <p:nvPr/>
            </p:nvSpPr>
            <p:spPr>
              <a:xfrm>
                <a:off x="7939913" y="5222817"/>
                <a:ext cx="4360100" cy="369332"/>
              </a:xfrm>
              <a:prstGeom prst="rect">
                <a:avLst/>
              </a:prstGeom>
              <a:blipFill>
                <a:blip r:embed="rId9" cstate="print"/>
                <a:stretch>
                  <a:fillRect t="-10000" b="-26667"/>
                </a:stretch>
              </a:blipFill>
            </p:spPr>
            <p:txBody>
              <a:bodyPr/>
              <a:lstStyle/>
              <a:p>
                <a:r>
                  <a:rPr lang="x-none">
                    <a:noFill/>
                  </a:rPr>
                  <a:t> </a:t>
                </a:r>
              </a:p>
            </p:txBody>
          </p:sp>
        </mc:Fallback>
      </mc:AlternateContent>
      <p:sp>
        <p:nvSpPr>
          <p:cNvPr id="17" name="TextBox 16"/>
          <p:cNvSpPr txBox="1"/>
          <p:nvPr/>
        </p:nvSpPr>
        <p:spPr>
          <a:xfrm>
            <a:off x="141514" y="3015343"/>
            <a:ext cx="7508402" cy="369332"/>
          </a:xfrm>
          <a:prstGeom prst="rect">
            <a:avLst/>
          </a:prstGeom>
          <a:noFill/>
        </p:spPr>
        <p:txBody>
          <a:bodyPr wrap="none" rtlCol="0">
            <a:spAutoFit/>
          </a:bodyPr>
          <a:lstStyle/>
          <a:p>
            <a:r>
              <a:rPr lang="ru-RU" dirty="0"/>
              <a:t>Вход: 1 1 0 1 1 1 1 1 1 1 1 1 0 1 0 1 1 1 1 1 1 1 1 1 0 1 1 1 1 1 1 0 1 1 1 1 1 1 1</a:t>
            </a:r>
          </a:p>
        </p:txBody>
      </p:sp>
    </p:spTree>
    <p:extLst>
      <p:ext uri="{BB962C8B-B14F-4D97-AF65-F5344CB8AC3E}">
        <p14:creationId xmlns:p14="http://schemas.microsoft.com/office/powerpoint/2010/main" val="426922594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extBox 4"/>
              <p:cNvSpPr txBox="1"/>
              <p:nvPr/>
            </p:nvSpPr>
            <p:spPr>
              <a:xfrm>
                <a:off x="49637" y="210270"/>
                <a:ext cx="6672439" cy="1384995"/>
              </a:xfrm>
              <a:prstGeom prst="rect">
                <a:avLst/>
              </a:prstGeom>
              <a:noFill/>
            </p:spPr>
            <p:txBody>
              <a:bodyPr wrap="square" rtlCol="0">
                <a:spAutoFit/>
              </a:bodyPr>
              <a:lstStyle/>
              <a:p>
                <a:pPr lvl="1" algn="just"/>
                <a:r>
                  <a:rPr lang="ru-RU" sz="2800" b="1" dirty="0"/>
                  <a:t>На вход поступает одно целое число</a:t>
                </a:r>
                <a:r>
                  <a:rPr lang="en-US" sz="2800" b="1" dirty="0"/>
                  <a:t> </a:t>
                </a:r>
                <a14:m>
                  <m:oMath xmlns:m="http://schemas.openxmlformats.org/officeDocument/2006/math">
                    <m:r>
                      <a:rPr lang="en-US" sz="2800" b="1" i="1" smtClean="0">
                        <a:latin typeface="Cambria Math" panose="02040503050406030204" pitchFamily="18" charset="0"/>
                      </a:rPr>
                      <m:t>𝒏</m:t>
                    </m:r>
                    <m:r>
                      <a:rPr lang="en-US" sz="2800" b="1" i="0" smtClean="0">
                        <a:latin typeface="Cambria Math" panose="02040503050406030204" pitchFamily="18" charset="0"/>
                      </a:rPr>
                      <m:t>.</m:t>
                    </m:r>
                  </m:oMath>
                </a14:m>
                <a:endParaRPr lang="en-US" sz="2800" b="1" dirty="0"/>
              </a:p>
              <a:p>
                <a:pPr lvl="1" algn="just"/>
                <a:r>
                  <a:rPr lang="ru-RU" sz="2800" b="1" dirty="0"/>
                  <a:t>Какова битовая длина этого числа в бинарной системе кодирования?</a:t>
                </a:r>
              </a:p>
            </p:txBody>
          </p:sp>
        </mc:Choice>
        <mc:Fallback xmlns="">
          <p:sp>
            <p:nvSpPr>
              <p:cNvPr id="5" name="TextBox 4"/>
              <p:cNvSpPr txBox="1">
                <a:spLocks noRot="1" noChangeAspect="1" noMove="1" noResize="1" noEditPoints="1" noAdjustHandles="1" noChangeArrowheads="1" noChangeShapeType="1" noTextEdit="1"/>
              </p:cNvSpPr>
              <p:nvPr/>
            </p:nvSpPr>
            <p:spPr>
              <a:xfrm>
                <a:off x="49637" y="210270"/>
                <a:ext cx="6672439" cy="1384995"/>
              </a:xfrm>
              <a:prstGeom prst="rect">
                <a:avLst/>
              </a:prstGeom>
              <a:blipFill>
                <a:blip r:embed="rId2" cstate="print"/>
                <a:stretch>
                  <a:fillRect t="-3947" r="-1826" b="-11404"/>
                </a:stretch>
              </a:blipFill>
            </p:spPr>
            <p:txBody>
              <a:bodyPr/>
              <a:lstStyle/>
              <a:p>
                <a:r>
                  <a:rPr lang="x-none">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7D32727-579B-4F1C-DB50-E0F4C40C9E9C}"/>
                  </a:ext>
                </a:extLst>
              </p:cNvPr>
              <p:cNvSpPr txBox="1"/>
              <p:nvPr/>
            </p:nvSpPr>
            <p:spPr>
              <a:xfrm>
                <a:off x="135838" y="1518997"/>
                <a:ext cx="10797772" cy="1790618"/>
              </a:xfrm>
              <a:prstGeom prst="rect">
                <a:avLst/>
              </a:prstGeom>
              <a:noFill/>
            </p:spPr>
            <p:txBody>
              <a:bodyPr wrap="square">
                <a:spAutoFit/>
              </a:bodyPr>
              <a:lstStyle/>
              <a:p>
                <a:pPr lvl="1"/>
                <a:endParaRPr lang="en-US" dirty="0"/>
              </a:p>
              <a:p>
                <a:pPr lvl="1"/>
                <a:r>
                  <a:rPr lang="ru-RU" dirty="0"/>
                  <a:t>Предположим, что для компактного задания числа  </a:t>
                </a:r>
                <a14:m>
                  <m:oMath xmlns:m="http://schemas.openxmlformats.org/officeDocument/2006/math">
                    <m:r>
                      <a:rPr lang="en-US" i="1" dirty="0">
                        <a:latin typeface="Cambria Math" panose="02040503050406030204" pitchFamily="18" charset="0"/>
                      </a:rPr>
                      <m:t>𝑛</m:t>
                    </m:r>
                  </m:oMath>
                </a14:m>
                <a:r>
                  <a:rPr lang="ru-RU" dirty="0"/>
                  <a:t> в двоичной системе счисления </a:t>
                </a:r>
                <a14:m>
                  <m:oMath xmlns:m="http://schemas.openxmlformats.org/officeDocument/2006/math">
                    <m:r>
                      <a:rPr lang="ru-RU" b="0" i="0" dirty="0" smtClean="0">
                        <a:latin typeface="Cambria Math" panose="02040503050406030204" pitchFamily="18" charset="0"/>
                      </a:rPr>
                      <m:t>(</m:t>
                    </m:r>
                    <m:r>
                      <a:rPr lang="en-US" i="1" dirty="0" smtClean="0">
                        <a:latin typeface="Cambria Math" panose="02040503050406030204" pitchFamily="18" charset="0"/>
                      </a:rPr>
                      <m:t>𝑙</m:t>
                    </m:r>
                    <m:r>
                      <a:rPr lang="ru-RU" b="0" i="1" dirty="0" smtClean="0">
                        <a:latin typeface="Cambria Math" panose="02040503050406030204" pitchFamily="18" charset="0"/>
                      </a:rPr>
                      <m:t>+1)</m:t>
                    </m:r>
                  </m:oMath>
                </a14:m>
                <a:r>
                  <a:rPr lang="ru-RU" dirty="0"/>
                  <a:t> бита много, а </a:t>
                </a:r>
                <a14:m>
                  <m:oMath xmlns:m="http://schemas.openxmlformats.org/officeDocument/2006/math">
                    <m:r>
                      <a:rPr lang="en-US" i="1" dirty="0" smtClean="0">
                        <a:latin typeface="Cambria Math" panose="02040503050406030204" pitchFamily="18" charset="0"/>
                      </a:rPr>
                      <m:t>𝑙</m:t>
                    </m:r>
                  </m:oMath>
                </a14:m>
                <a:r>
                  <a:rPr lang="en-US" dirty="0"/>
                  <a:t> – </a:t>
                </a:r>
                <a:r>
                  <a:rPr lang="ru-RU" dirty="0"/>
                  <a:t>достаточно.</a:t>
                </a:r>
                <a:r>
                  <a:rPr lang="en-US" dirty="0"/>
                  <a:t>  </a:t>
                </a:r>
                <a:r>
                  <a:rPr lang="ru-RU" dirty="0"/>
                  <a:t>Тогда справедливы неравенства:</a:t>
                </a:r>
                <a:endParaRPr lang="ru-RU" i="1" dirty="0">
                  <a:latin typeface="Cambria Math" panose="02040503050406030204" pitchFamily="18" charset="0"/>
                </a:endParaRPr>
              </a:p>
              <a:p>
                <a:pPr lvl="1" algn="ctr"/>
                <a14:m>
                  <m:oMath xmlns:m="http://schemas.openxmlformats.org/officeDocument/2006/math">
                    <m:sSup>
                      <m:sSupPr>
                        <m:ctrlPr>
                          <a:rPr lang="ru-RU" sz="2000" i="1" smtClean="0">
                            <a:latin typeface="Cambria Math" panose="02040503050406030204" pitchFamily="18" charset="0"/>
                          </a:rPr>
                        </m:ctrlPr>
                      </m:sSupPr>
                      <m:e>
                        <m:r>
                          <a:rPr lang="ru-RU" sz="2000" b="0" i="1" smtClean="0">
                            <a:latin typeface="Cambria Math" panose="02040503050406030204" pitchFamily="18" charset="0"/>
                          </a:rPr>
                          <m:t>2</m:t>
                        </m:r>
                      </m:e>
                      <m:sup>
                        <m:r>
                          <a:rPr lang="en-US" sz="2000" b="0" i="1" smtClean="0">
                            <a:latin typeface="Cambria Math" panose="02040503050406030204" pitchFamily="18" charset="0"/>
                          </a:rPr>
                          <m:t>𝑙</m:t>
                        </m:r>
                        <m:r>
                          <a:rPr lang="en-US" sz="2000" b="0" i="1" smtClean="0">
                            <a:latin typeface="Cambria Math" panose="02040503050406030204" pitchFamily="18" charset="0"/>
                          </a:rPr>
                          <m:t>−1</m:t>
                        </m:r>
                      </m:sup>
                    </m:sSup>
                    <m:r>
                      <a:rPr lang="ru-RU"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𝑛</m:t>
                    </m:r>
                    <m:r>
                      <a:rPr lang="en-US" sz="2000" b="0" i="1" smtClean="0">
                        <a:latin typeface="Cambria Math" panose="02040503050406030204" pitchFamily="18" charset="0"/>
                        <a:ea typeface="Cambria Math" panose="02040503050406030204" pitchFamily="18" charset="0"/>
                      </a:rPr>
                      <m:t>&lt;</m:t>
                    </m:r>
                    <m:sSup>
                      <m:sSupPr>
                        <m:ctrlPr>
                          <a:rPr lang="ru-RU" sz="2000" i="1" smtClean="0">
                            <a:latin typeface="Cambria Math" panose="02040503050406030204" pitchFamily="18" charset="0"/>
                          </a:rPr>
                        </m:ctrlPr>
                      </m:sSupPr>
                      <m:e>
                        <m:r>
                          <a:rPr lang="ru-RU" sz="2000" i="1">
                            <a:latin typeface="Cambria Math" panose="02040503050406030204" pitchFamily="18" charset="0"/>
                          </a:rPr>
                          <m:t>2</m:t>
                        </m:r>
                      </m:e>
                      <m:sup>
                        <m:r>
                          <a:rPr lang="en-US" sz="2000" b="0" i="1" smtClean="0">
                            <a:latin typeface="Cambria Math" panose="02040503050406030204" pitchFamily="18" charset="0"/>
                          </a:rPr>
                          <m:t>𝑙</m:t>
                        </m:r>
                      </m:sup>
                    </m:sSup>
                  </m:oMath>
                </a14:m>
                <a:r>
                  <a:rPr lang="ru-RU" sz="2000" dirty="0"/>
                  <a:t>.</a:t>
                </a:r>
              </a:p>
              <a:p>
                <a:pPr lvl="1" algn="ctr"/>
                <a:endParaRPr lang="ru-RU" dirty="0"/>
              </a:p>
              <a:p>
                <a:pPr lvl="1"/>
                <a:r>
                  <a:rPr lang="ru-RU" dirty="0"/>
                  <a:t>Логарифмируем и, учитывая, что число бит является целым числом, получаем</a:t>
                </a:r>
                <a:endParaRPr lang="ru-RU" sz="1800" dirty="0"/>
              </a:p>
            </p:txBody>
          </p:sp>
        </mc:Choice>
        <mc:Fallback xmlns="">
          <p:sp>
            <p:nvSpPr>
              <p:cNvPr id="10" name="TextBox 9">
                <a:extLst>
                  <a:ext uri="{FF2B5EF4-FFF2-40B4-BE49-F238E27FC236}">
                    <a16:creationId xmlns:a16="http://schemas.microsoft.com/office/drawing/2014/main" id="{E7D32727-579B-4F1C-DB50-E0F4C40C9E9C}"/>
                  </a:ext>
                </a:extLst>
              </p:cNvPr>
              <p:cNvSpPr txBox="1">
                <a:spLocks noRot="1" noChangeAspect="1" noMove="1" noResize="1" noEditPoints="1" noAdjustHandles="1" noChangeArrowheads="1" noChangeShapeType="1" noTextEdit="1"/>
              </p:cNvSpPr>
              <p:nvPr/>
            </p:nvSpPr>
            <p:spPr>
              <a:xfrm>
                <a:off x="135838" y="1518997"/>
                <a:ext cx="10797772" cy="1790618"/>
              </a:xfrm>
              <a:prstGeom prst="rect">
                <a:avLst/>
              </a:prstGeom>
              <a:blipFill>
                <a:blip r:embed="rId3"/>
                <a:stretch>
                  <a:fillRect b="-4422"/>
                </a:stretch>
              </a:blipFill>
            </p:spPr>
            <p:txBody>
              <a:bodyPr/>
              <a:lstStyle/>
              <a:p>
                <a:r>
                  <a:rPr lang="ru-BY">
                    <a:noFill/>
                  </a:rPr>
                  <a:t> </a:t>
                </a:r>
              </a:p>
            </p:txBody>
          </p:sp>
        </mc:Fallback>
      </mc:AlternateContent>
      <mc:AlternateContent xmlns:mc="http://schemas.openxmlformats.org/markup-compatibility/2006" xmlns:a14="http://schemas.microsoft.com/office/drawing/2010/main">
        <mc:Choice Requires="a14">
          <p:graphicFrame>
            <p:nvGraphicFramePr>
              <p:cNvPr id="16" name="Таблица 11">
                <a:extLst>
                  <a:ext uri="{FF2B5EF4-FFF2-40B4-BE49-F238E27FC236}">
                    <a16:creationId xmlns:a16="http://schemas.microsoft.com/office/drawing/2014/main" id="{41625B69-86CA-6AB8-F7B4-AC93154A106B}"/>
                  </a:ext>
                </a:extLst>
              </p:cNvPr>
              <p:cNvGraphicFramePr>
                <a:graphicFrameLocks noGrp="1"/>
              </p:cNvGraphicFramePr>
              <p:nvPr>
                <p:extLst>
                  <p:ext uri="{D42A27DB-BD31-4B8C-83A1-F6EECF244321}">
                    <p14:modId xmlns:p14="http://schemas.microsoft.com/office/powerpoint/2010/main" val="3098050309"/>
                  </p:ext>
                </p:extLst>
              </p:nvPr>
            </p:nvGraphicFramePr>
            <p:xfrm>
              <a:off x="7411321" y="421468"/>
              <a:ext cx="4191675" cy="742909"/>
            </p:xfrm>
            <a:graphic>
              <a:graphicData uri="http://schemas.openxmlformats.org/drawingml/2006/table">
                <a:tbl>
                  <a:tblPr firstRow="1" bandRow="1">
                    <a:tableStyleId>{2D5ABB26-0587-4C30-8999-92F81FD0307C}</a:tableStyleId>
                  </a:tblPr>
                  <a:tblGrid>
                    <a:gridCol w="838335">
                      <a:extLst>
                        <a:ext uri="{9D8B030D-6E8A-4147-A177-3AD203B41FA5}">
                          <a16:colId xmlns:a16="http://schemas.microsoft.com/office/drawing/2014/main" val="807589840"/>
                        </a:ext>
                      </a:extLst>
                    </a:gridCol>
                    <a:gridCol w="838335">
                      <a:extLst>
                        <a:ext uri="{9D8B030D-6E8A-4147-A177-3AD203B41FA5}">
                          <a16:colId xmlns:a16="http://schemas.microsoft.com/office/drawing/2014/main" val="461687872"/>
                        </a:ext>
                      </a:extLst>
                    </a:gridCol>
                    <a:gridCol w="838335">
                      <a:extLst>
                        <a:ext uri="{9D8B030D-6E8A-4147-A177-3AD203B41FA5}">
                          <a16:colId xmlns:a16="http://schemas.microsoft.com/office/drawing/2014/main" val="3618496705"/>
                        </a:ext>
                      </a:extLst>
                    </a:gridCol>
                    <a:gridCol w="838335">
                      <a:extLst>
                        <a:ext uri="{9D8B030D-6E8A-4147-A177-3AD203B41FA5}">
                          <a16:colId xmlns:a16="http://schemas.microsoft.com/office/drawing/2014/main" val="624500400"/>
                        </a:ext>
                      </a:extLst>
                    </a:gridCol>
                    <a:gridCol w="838335">
                      <a:extLst>
                        <a:ext uri="{9D8B030D-6E8A-4147-A177-3AD203B41FA5}">
                          <a16:colId xmlns:a16="http://schemas.microsoft.com/office/drawing/2014/main" val="968333058"/>
                        </a:ext>
                      </a:extLst>
                    </a:gridCol>
                  </a:tblGrid>
                  <a:tr h="302228">
                    <a:tc>
                      <a:txBody>
                        <a:bodyPr/>
                        <a:lstStyle/>
                        <a:p>
                          <a:r>
                            <a:rPr lang="en-US" dirty="0"/>
                            <a:t>1</a:t>
                          </a:r>
                          <a:endParaRPr lang="ru-BY"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ru-BY"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0</a:t>
                          </a:r>
                          <a:endParaRPr lang="ru-BY"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1</a:t>
                          </a:r>
                          <a:endParaRPr lang="ru-BY"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0</a:t>
                          </a:r>
                          <a:endParaRPr lang="ru-BY"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72273357"/>
                      </a:ext>
                    </a:extLst>
                  </a:tr>
                  <a:tr h="377149">
                    <a:tc>
                      <a:txBody>
                        <a:bodyPr/>
                        <a:lstStyle/>
                        <a:p>
                          <a:pPr algn="ctr"/>
                          <a14:m>
                            <m:oMathPara xmlns:m="http://schemas.openxmlformats.org/officeDocument/2006/math">
                              <m:oMathParaPr>
                                <m:jc m:val="centerGroup"/>
                              </m:oMathParaPr>
                              <m:oMath xmlns:m="http://schemas.openxmlformats.org/officeDocument/2006/math">
                                <m:r>
                                  <a:rPr lang="en-US" sz="1200" b="0" i="1" dirty="0" smtClean="0">
                                    <a:latin typeface="Cambria Math" panose="02040503050406030204" pitchFamily="18" charset="0"/>
                                  </a:rPr>
                                  <m:t>𝑙</m:t>
                                </m:r>
                                <m:r>
                                  <a:rPr lang="en-US" sz="1200" i="1" dirty="0" smtClean="0">
                                    <a:latin typeface="Cambria Math" panose="02040503050406030204" pitchFamily="18" charset="0"/>
                                  </a:rPr>
                                  <m:t>−1</m:t>
                                </m:r>
                              </m:oMath>
                            </m:oMathPara>
                          </a14:m>
                          <a:endParaRPr lang="ru-BY" sz="12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dirty="0"/>
                            <a:t>…</a:t>
                          </a:r>
                          <a:endParaRPr lang="ru-BY" sz="12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dirty="0"/>
                            <a:t>2</a:t>
                          </a:r>
                          <a:endParaRPr lang="ru-BY" sz="12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dirty="0"/>
                            <a:t>1</a:t>
                          </a:r>
                          <a:endParaRPr lang="ru-BY" sz="12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dirty="0"/>
                            <a:t>0</a:t>
                          </a:r>
                          <a:endParaRPr lang="ru-BY" sz="12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46880674"/>
                      </a:ext>
                    </a:extLst>
                  </a:tr>
                </a:tbl>
              </a:graphicData>
            </a:graphic>
          </p:graphicFrame>
        </mc:Choice>
        <mc:Fallback xmlns="">
          <p:graphicFrame>
            <p:nvGraphicFramePr>
              <p:cNvPr id="16" name="Таблица 11">
                <a:extLst>
                  <a:ext uri="{FF2B5EF4-FFF2-40B4-BE49-F238E27FC236}">
                    <a16:creationId xmlns:a14="http://schemas.microsoft.com/office/drawing/2010/main" xmlns="" xmlns:a16="http://schemas.microsoft.com/office/drawing/2014/main" id="{41625B69-86CA-6AB8-F7B4-AC93154A106B}"/>
                  </a:ext>
                </a:extLst>
              </p:cNvPr>
              <p:cNvGraphicFramePr>
                <a:graphicFrameLocks noGrp="1"/>
              </p:cNvGraphicFramePr>
              <p:nvPr>
                <p:extLst>
                  <p:ext uri="{D42A27DB-BD31-4B8C-83A1-F6EECF244321}">
                    <p14:modId xmlns:a14="http://schemas.microsoft.com/office/drawing/2010/main" xmlns="" xmlns:p14="http://schemas.microsoft.com/office/powerpoint/2010/main" val="3098050309"/>
                  </p:ext>
                </p:extLst>
              </p:nvPr>
            </p:nvGraphicFramePr>
            <p:xfrm>
              <a:off x="7411321" y="421468"/>
              <a:ext cx="4191675" cy="742909"/>
            </p:xfrm>
            <a:graphic>
              <a:graphicData uri="http://schemas.openxmlformats.org/drawingml/2006/table">
                <a:tbl>
                  <a:tblPr firstRow="1" bandRow="1">
                    <a:tableStyleId>{2D5ABB26-0587-4C30-8999-92F81FD0307C}</a:tableStyleId>
                  </a:tblPr>
                  <a:tblGrid>
                    <a:gridCol w="838335">
                      <a:extLst>
                        <a:ext uri="{9D8B030D-6E8A-4147-A177-3AD203B41FA5}">
                          <a16:colId xmlns:a14="http://schemas.microsoft.com/office/drawing/2010/main" xmlns="" xmlns:a16="http://schemas.microsoft.com/office/drawing/2014/main" val="807589840"/>
                        </a:ext>
                      </a:extLst>
                    </a:gridCol>
                    <a:gridCol w="838335">
                      <a:extLst>
                        <a:ext uri="{9D8B030D-6E8A-4147-A177-3AD203B41FA5}">
                          <a16:colId xmlns:a14="http://schemas.microsoft.com/office/drawing/2010/main" xmlns="" xmlns:a16="http://schemas.microsoft.com/office/drawing/2014/main" val="461687872"/>
                        </a:ext>
                      </a:extLst>
                    </a:gridCol>
                    <a:gridCol w="838335">
                      <a:extLst>
                        <a:ext uri="{9D8B030D-6E8A-4147-A177-3AD203B41FA5}">
                          <a16:colId xmlns:a14="http://schemas.microsoft.com/office/drawing/2010/main" xmlns="" xmlns:a16="http://schemas.microsoft.com/office/drawing/2014/main" val="3618496705"/>
                        </a:ext>
                      </a:extLst>
                    </a:gridCol>
                    <a:gridCol w="838335">
                      <a:extLst>
                        <a:ext uri="{9D8B030D-6E8A-4147-A177-3AD203B41FA5}">
                          <a16:colId xmlns:a14="http://schemas.microsoft.com/office/drawing/2010/main" xmlns="" xmlns:a16="http://schemas.microsoft.com/office/drawing/2014/main" val="624500400"/>
                        </a:ext>
                      </a:extLst>
                    </a:gridCol>
                    <a:gridCol w="838335">
                      <a:extLst>
                        <a:ext uri="{9D8B030D-6E8A-4147-A177-3AD203B41FA5}">
                          <a16:colId xmlns:a14="http://schemas.microsoft.com/office/drawing/2010/main" xmlns="" xmlns:a16="http://schemas.microsoft.com/office/drawing/2014/main" val="968333058"/>
                        </a:ext>
                      </a:extLst>
                    </a:gridCol>
                  </a:tblGrid>
                  <a:tr h="365760">
                    <a:tc>
                      <a:txBody>
                        <a:bodyPr/>
                        <a:lstStyle/>
                        <a:p>
                          <a:r>
                            <a:rPr lang="en-US" dirty="0"/>
                            <a:t>1</a:t>
                          </a:r>
                          <a:endParaRPr lang="x-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x-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0</a:t>
                          </a:r>
                          <a:endParaRPr lang="x-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1</a:t>
                          </a:r>
                          <a:endParaRPr lang="x-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0</a:t>
                          </a:r>
                          <a:endParaRPr lang="x-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4="http://schemas.microsoft.com/office/drawing/2010/main" xmlns="" xmlns:a16="http://schemas.microsoft.com/office/drawing/2014/main" val="3372273357"/>
                      </a:ext>
                    </a:extLst>
                  </a:tr>
                  <a:tr h="377149">
                    <a:tc>
                      <a:txBody>
                        <a:bodyPr/>
                        <a:lstStyle/>
                        <a:p>
                          <a:endParaRPr lang="x-none"/>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4"/>
                          <a:stretch>
                            <a:fillRect l="-725" t="-106452" r="-400725"/>
                          </a:stretch>
                        </a:blipFill>
                      </a:tcPr>
                    </a:tc>
                    <a:tc>
                      <a:txBody>
                        <a:bodyPr/>
                        <a:lstStyle/>
                        <a:p>
                          <a:pPr algn="ctr"/>
                          <a:r>
                            <a:rPr lang="en-US" sz="1200" dirty="0"/>
                            <a:t>…</a:t>
                          </a:r>
                          <a:endParaRPr lang="x-none" sz="12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dirty="0"/>
                            <a:t>2</a:t>
                          </a:r>
                          <a:endParaRPr lang="x-none" sz="12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dirty="0"/>
                            <a:t>1</a:t>
                          </a:r>
                          <a:endParaRPr lang="x-none" sz="12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dirty="0"/>
                            <a:t>0</a:t>
                          </a:r>
                          <a:endParaRPr lang="x-none" sz="12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4="http://schemas.microsoft.com/office/drawing/2010/main" xmlns="" xmlns:a16="http://schemas.microsoft.com/office/drawing/2014/main" val="3546880674"/>
                      </a:ext>
                    </a:extLst>
                  </a:tr>
                </a:tbl>
              </a:graphicData>
            </a:graphic>
          </p:graphicFrame>
        </mc:Fallback>
      </mc:AlternateContent>
      <mc:AlternateContent xmlns:mc="http://schemas.openxmlformats.org/markup-compatibility/2006" xmlns:a14="http://schemas.microsoft.com/office/drawing/2010/main">
        <mc:Choice Requires="a14">
          <p:sp>
            <p:nvSpPr>
              <p:cNvPr id="20" name="Объект 19">
                <a:extLst>
                  <a:ext uri="{FF2B5EF4-FFF2-40B4-BE49-F238E27FC236}">
                    <a16:creationId xmlns:a16="http://schemas.microsoft.com/office/drawing/2014/main" id="{078F3A92-A320-FC10-8781-F9B951262E0D}"/>
                  </a:ext>
                </a:extLst>
              </p:cNvPr>
              <p:cNvSpPr txBox="1"/>
              <p:nvPr/>
            </p:nvSpPr>
            <p:spPr bwMode="auto">
              <a:xfrm>
                <a:off x="4637130" y="3598485"/>
                <a:ext cx="2962155" cy="976213"/>
              </a:xfrm>
              <a:prstGeom prst="rect">
                <a:avLst/>
              </a:prstGeom>
              <a:noFill/>
            </p:spPr>
            <p:txBody>
              <a:bodyPr>
                <a:normAutofit fontScale="85000" lnSpcReduction="10000"/>
              </a:bodyPr>
              <a:lstStyle/>
              <a:p>
                <a:pPr/>
                <a14:m>
                  <m:oMathPara xmlns:m="http://schemas.openxmlformats.org/officeDocument/2006/math">
                    <m:oMathParaPr>
                      <m:jc m:val="left"/>
                    </m:oMathParaPr>
                    <m:oMath xmlns:m="http://schemas.openxmlformats.org/officeDocument/2006/math">
                      <m:func>
                        <m:funcPr>
                          <m:ctrlPr>
                            <a:rPr lang="ru-BY" sz="2400" i="1" smtClean="0">
                              <a:solidFill>
                                <a:srgbClr val="000000"/>
                              </a:solidFill>
                              <a:latin typeface="Cambria Math" panose="02040503050406030204" pitchFamily="18" charset="0"/>
                            </a:rPr>
                          </m:ctrlPr>
                        </m:funcPr>
                        <m:fName>
                          <m:sSub>
                            <m:sSubPr>
                              <m:ctrlPr>
                                <a:rPr lang="ru-BY" sz="2400" i="1">
                                  <a:solidFill>
                                    <a:srgbClr val="000000"/>
                                  </a:solidFill>
                                  <a:latin typeface="Cambria Math" panose="02040503050406030204" pitchFamily="18" charset="0"/>
                                </a:rPr>
                              </m:ctrlPr>
                            </m:sSubPr>
                            <m:e>
                              <m:r>
                                <m:rPr>
                                  <m:sty m:val="p"/>
                                </m:rPr>
                                <a:rPr lang="ru-BY" sz="2400" i="0">
                                  <a:solidFill>
                                    <a:srgbClr val="000000"/>
                                  </a:solidFill>
                                  <a:latin typeface="Cambria Math" panose="02040503050406030204" pitchFamily="18" charset="0"/>
                                </a:rPr>
                                <m:t>log</m:t>
                              </m:r>
                            </m:e>
                            <m:sub>
                              <m:r>
                                <a:rPr lang="ru-BY" sz="2400" i="1">
                                  <a:solidFill>
                                    <a:srgbClr val="000000"/>
                                  </a:solidFill>
                                  <a:latin typeface="Cambria Math" panose="02040503050406030204" pitchFamily="18" charset="0"/>
                                </a:rPr>
                                <m:t>2</m:t>
                              </m:r>
                            </m:sub>
                          </m:sSub>
                        </m:fName>
                        <m:e>
                          <m:r>
                            <a:rPr lang="en-US" sz="2400" b="0" i="1" smtClean="0">
                              <a:solidFill>
                                <a:srgbClr val="000000"/>
                              </a:solidFill>
                              <a:latin typeface="Cambria Math" panose="02040503050406030204" pitchFamily="18" charset="0"/>
                            </a:rPr>
                            <m:t>𝑛</m:t>
                          </m:r>
                        </m:e>
                      </m:func>
                      <m:r>
                        <a:rPr lang="en-US" sz="2400" b="0" i="1" smtClean="0">
                          <a:solidFill>
                            <a:srgbClr val="000000"/>
                          </a:solidFill>
                          <a:latin typeface="Cambria Math" panose="02040503050406030204" pitchFamily="18" charset="0"/>
                        </a:rPr>
                        <m:t>&lt;</m:t>
                      </m:r>
                      <m:r>
                        <a:rPr lang="ru-BY" sz="2400" i="1">
                          <a:solidFill>
                            <a:srgbClr val="000000"/>
                          </a:solidFill>
                          <a:latin typeface="Cambria Math" panose="02040503050406030204" pitchFamily="18" charset="0"/>
                        </a:rPr>
                        <m:t>𝑙</m:t>
                      </m:r>
                      <m:r>
                        <a:rPr lang="ru-RU" sz="2400" i="1">
                          <a:latin typeface="Cambria Math" panose="02040503050406030204" pitchFamily="18" charset="0"/>
                          <a:ea typeface="Cambria Math" panose="02040503050406030204" pitchFamily="18" charset="0"/>
                        </a:rPr>
                        <m:t>≤</m:t>
                      </m:r>
                      <m:func>
                        <m:funcPr>
                          <m:ctrlPr>
                            <a:rPr lang="ru-BY" sz="2400" i="1">
                              <a:solidFill>
                                <a:srgbClr val="000000"/>
                              </a:solidFill>
                              <a:latin typeface="Cambria Math" panose="02040503050406030204" pitchFamily="18" charset="0"/>
                            </a:rPr>
                          </m:ctrlPr>
                        </m:funcPr>
                        <m:fName>
                          <m:sSub>
                            <m:sSubPr>
                              <m:ctrlPr>
                                <a:rPr lang="ru-BY" sz="2400" i="1">
                                  <a:solidFill>
                                    <a:srgbClr val="000000"/>
                                  </a:solidFill>
                                  <a:latin typeface="Cambria Math" panose="02040503050406030204" pitchFamily="18" charset="0"/>
                                </a:rPr>
                              </m:ctrlPr>
                            </m:sSubPr>
                            <m:e>
                              <m:r>
                                <m:rPr>
                                  <m:sty m:val="p"/>
                                </m:rPr>
                                <a:rPr lang="ru-BY" sz="2400" i="0">
                                  <a:solidFill>
                                    <a:srgbClr val="000000"/>
                                  </a:solidFill>
                                  <a:latin typeface="Cambria Math" panose="02040503050406030204" pitchFamily="18" charset="0"/>
                                </a:rPr>
                                <m:t>log</m:t>
                              </m:r>
                            </m:e>
                            <m:sub>
                              <m:r>
                                <a:rPr lang="ru-BY" sz="2400" i="1">
                                  <a:solidFill>
                                    <a:srgbClr val="000000"/>
                                  </a:solidFill>
                                  <a:latin typeface="Cambria Math" panose="02040503050406030204" pitchFamily="18" charset="0"/>
                                </a:rPr>
                                <m:t>2</m:t>
                              </m:r>
                            </m:sub>
                          </m:sSub>
                        </m:fName>
                        <m:e>
                          <m:r>
                            <a:rPr lang="en-US" sz="2400" b="0" i="1" smtClean="0">
                              <a:solidFill>
                                <a:srgbClr val="000000"/>
                              </a:solidFill>
                              <a:latin typeface="Cambria Math" panose="02040503050406030204" pitchFamily="18" charset="0"/>
                            </a:rPr>
                            <m:t>𝑛</m:t>
                          </m:r>
                        </m:e>
                      </m:func>
                      <m:r>
                        <a:rPr lang="ru-BY" sz="2400" i="1">
                          <a:solidFill>
                            <a:srgbClr val="000000"/>
                          </a:solidFill>
                          <a:latin typeface="Cambria Math" panose="02040503050406030204" pitchFamily="18" charset="0"/>
                        </a:rPr>
                        <m:t>+1</m:t>
                      </m:r>
                    </m:oMath>
                  </m:oMathPara>
                </a14:m>
                <a:endParaRPr lang="ru-RU" sz="2400" dirty="0"/>
              </a:p>
              <a:p>
                <a:endParaRPr lang="en-US" sz="2400" dirty="0"/>
              </a:p>
              <a:p>
                <a:pPr/>
                <a14:m>
                  <m:oMathPara xmlns:m="http://schemas.openxmlformats.org/officeDocument/2006/math">
                    <m:oMathParaPr>
                      <m:jc m:val="left"/>
                    </m:oMathParaPr>
                    <m:oMath xmlns:m="http://schemas.openxmlformats.org/officeDocument/2006/math">
                      <m:r>
                        <a:rPr lang="ru-BY" sz="2400" i="1" smtClean="0">
                          <a:solidFill>
                            <a:srgbClr val="000000"/>
                          </a:solidFill>
                          <a:latin typeface="Cambria Math" panose="02040503050406030204" pitchFamily="18" charset="0"/>
                        </a:rPr>
                        <m:t>𝑙</m:t>
                      </m:r>
                      <m:r>
                        <a:rPr lang="en-US" sz="2400" b="0" i="1" smtClean="0">
                          <a:solidFill>
                            <a:srgbClr val="000000"/>
                          </a:solidFill>
                          <a:latin typeface="Cambria Math" panose="02040503050406030204" pitchFamily="18" charset="0"/>
                        </a:rPr>
                        <m:t>=</m:t>
                      </m:r>
                      <m:d>
                        <m:dPr>
                          <m:begChr m:val="⌊"/>
                          <m:endChr m:val="⌋"/>
                          <m:ctrlPr>
                            <a:rPr lang="en-US" sz="2400" b="0" i="1" smtClean="0">
                              <a:solidFill>
                                <a:srgbClr val="000000"/>
                              </a:solidFill>
                              <a:latin typeface="Cambria Math" panose="02040503050406030204" pitchFamily="18" charset="0"/>
                            </a:rPr>
                          </m:ctrlPr>
                        </m:dPr>
                        <m:e>
                          <m:func>
                            <m:funcPr>
                              <m:ctrlPr>
                                <a:rPr lang="en-US" sz="2400" b="0" i="1" smtClean="0">
                                  <a:solidFill>
                                    <a:srgbClr val="000000"/>
                                  </a:solidFill>
                                  <a:latin typeface="Cambria Math" panose="02040503050406030204" pitchFamily="18" charset="0"/>
                                </a:rPr>
                              </m:ctrlPr>
                            </m:funcPr>
                            <m:fName>
                              <m:sSub>
                                <m:sSubPr>
                                  <m:ctrlPr>
                                    <a:rPr lang="en-US" sz="2400" b="0" i="1" smtClean="0">
                                      <a:solidFill>
                                        <a:srgbClr val="000000"/>
                                      </a:solidFill>
                                      <a:latin typeface="Cambria Math" panose="02040503050406030204" pitchFamily="18" charset="0"/>
                                    </a:rPr>
                                  </m:ctrlPr>
                                </m:sSubPr>
                                <m:e>
                                  <m:r>
                                    <m:rPr>
                                      <m:sty m:val="p"/>
                                    </m:rPr>
                                    <a:rPr lang="en-US" sz="2400" b="0" i="0" smtClean="0">
                                      <a:solidFill>
                                        <a:srgbClr val="000000"/>
                                      </a:solidFill>
                                      <a:latin typeface="Cambria Math" panose="02040503050406030204" pitchFamily="18" charset="0"/>
                                    </a:rPr>
                                    <m:t>log</m:t>
                                  </m:r>
                                </m:e>
                                <m:sub>
                                  <m:r>
                                    <a:rPr lang="en-US" sz="2400" b="0" i="1" smtClean="0">
                                      <a:solidFill>
                                        <a:srgbClr val="000000"/>
                                      </a:solidFill>
                                      <a:latin typeface="Cambria Math" panose="02040503050406030204" pitchFamily="18" charset="0"/>
                                    </a:rPr>
                                    <m:t>2</m:t>
                                  </m:r>
                                </m:sub>
                              </m:sSub>
                            </m:fName>
                            <m:e>
                              <m:r>
                                <a:rPr lang="en-US" sz="2400" b="0" i="1" smtClean="0">
                                  <a:solidFill>
                                    <a:srgbClr val="000000"/>
                                  </a:solidFill>
                                  <a:latin typeface="Cambria Math" panose="02040503050406030204" pitchFamily="18" charset="0"/>
                                </a:rPr>
                                <m:t>𝑛</m:t>
                              </m:r>
                            </m:e>
                          </m:func>
                          <m:r>
                            <a:rPr lang="en-US" sz="2400" b="0" i="1" smtClean="0">
                              <a:solidFill>
                                <a:srgbClr val="000000"/>
                              </a:solidFill>
                              <a:latin typeface="Cambria Math" panose="02040503050406030204" pitchFamily="18" charset="0"/>
                            </a:rPr>
                            <m:t>+1</m:t>
                          </m:r>
                        </m:e>
                      </m:d>
                    </m:oMath>
                  </m:oMathPara>
                </a14:m>
                <a:endParaRPr lang="ru-BY" sz="2400" dirty="0"/>
              </a:p>
            </p:txBody>
          </p:sp>
        </mc:Choice>
        <mc:Fallback xmlns="">
          <p:sp>
            <p:nvSpPr>
              <p:cNvPr id="20" name="Объект 19">
                <a:extLst>
                  <a:ext uri="{FF2B5EF4-FFF2-40B4-BE49-F238E27FC236}">
                    <a16:creationId xmlns="" xmlns:a16="http://schemas.microsoft.com/office/drawing/2014/main" id="{078F3A92-A320-FC10-8781-F9B951262E0D}"/>
                  </a:ext>
                </a:extLst>
              </p:cNvPr>
              <p:cNvSpPr txBox="1">
                <a:spLocks noRot="1" noChangeAspect="1" noMove="1" noResize="1" noEditPoints="1" noAdjustHandles="1" noChangeArrowheads="1" noChangeShapeType="1" noTextEdit="1"/>
              </p:cNvSpPr>
              <p:nvPr/>
            </p:nvSpPr>
            <p:spPr bwMode="auto">
              <a:xfrm>
                <a:off x="4637130" y="3598485"/>
                <a:ext cx="2962155" cy="976213"/>
              </a:xfrm>
              <a:prstGeom prst="rect">
                <a:avLst/>
              </a:prstGeom>
              <a:blipFill>
                <a:blip r:embed="rId5" cstate="print"/>
                <a:stretch>
                  <a:fillRect l="-1029" b="-6250"/>
                </a:stretch>
              </a:blipFill>
            </p:spPr>
            <p:txBody>
              <a:bodyPr/>
              <a:lstStyle/>
              <a:p>
                <a:r>
                  <a:rPr lang="x-none">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783D4E98-45EF-2A94-F0E5-9BF30D624EBB}"/>
                  </a:ext>
                </a:extLst>
              </p:cNvPr>
              <p:cNvSpPr txBox="1"/>
              <p:nvPr/>
            </p:nvSpPr>
            <p:spPr>
              <a:xfrm>
                <a:off x="-1" y="4669507"/>
                <a:ext cx="12097265" cy="830997"/>
              </a:xfrm>
              <a:prstGeom prst="rect">
                <a:avLst/>
              </a:prstGeom>
              <a:noFill/>
            </p:spPr>
            <p:txBody>
              <a:bodyPr wrap="square">
                <a:spAutoFit/>
              </a:bodyPr>
              <a:lstStyle/>
              <a:p>
                <a:pPr algn="just"/>
                <a:r>
                  <a:rPr lang="ru-RU" sz="2400" dirty="0"/>
                  <a:t>Таким образом, если на вход поступает одно целое число</a:t>
                </a:r>
                <a:r>
                  <a:rPr lang="en-US" sz="2400" dirty="0"/>
                  <a:t> </a:t>
                </a:r>
                <a14:m>
                  <m:oMath xmlns:m="http://schemas.openxmlformats.org/officeDocument/2006/math">
                    <m:r>
                      <a:rPr lang="en-US" sz="2400" b="0" i="1" smtClean="0">
                        <a:latin typeface="Cambria Math" panose="02040503050406030204" pitchFamily="18" charset="0"/>
                      </a:rPr>
                      <m:t>𝑛</m:t>
                    </m:r>
                    <m:r>
                      <a:rPr lang="en-US" sz="2400" b="0" i="1" smtClean="0">
                        <a:latin typeface="Cambria Math" panose="02040503050406030204" pitchFamily="18" charset="0"/>
                      </a:rPr>
                      <m:t>≥0</m:t>
                    </m:r>
                    <m:r>
                      <a:rPr lang="en-US" sz="2400" b="0" i="0" smtClean="0">
                        <a:latin typeface="Cambria Math" panose="02040503050406030204" pitchFamily="18" charset="0"/>
                      </a:rPr>
                      <m:t>,</m:t>
                    </m:r>
                  </m:oMath>
                </a14:m>
                <a:r>
                  <a:rPr lang="en-US" sz="2400" dirty="0"/>
                  <a:t> </a:t>
                </a:r>
                <a:r>
                  <a:rPr lang="ru-RU" sz="2400" dirty="0"/>
                  <a:t>то битовая длина входа в бинарной системе кодирования:</a:t>
                </a:r>
              </a:p>
            </p:txBody>
          </p:sp>
        </mc:Choice>
        <mc:Fallback xmlns="">
          <p:sp>
            <p:nvSpPr>
              <p:cNvPr id="27" name="TextBox 26">
                <a:extLst>
                  <a:ext uri="{FF2B5EF4-FFF2-40B4-BE49-F238E27FC236}">
                    <a16:creationId xmlns:a16="http://schemas.microsoft.com/office/drawing/2014/main" id="{783D4E98-45EF-2A94-F0E5-9BF30D624EBB}"/>
                  </a:ext>
                </a:extLst>
              </p:cNvPr>
              <p:cNvSpPr txBox="1">
                <a:spLocks noRot="1" noChangeAspect="1" noMove="1" noResize="1" noEditPoints="1" noAdjustHandles="1" noChangeArrowheads="1" noChangeShapeType="1" noTextEdit="1"/>
              </p:cNvSpPr>
              <p:nvPr/>
            </p:nvSpPr>
            <p:spPr>
              <a:xfrm>
                <a:off x="-1" y="4669507"/>
                <a:ext cx="12097265" cy="830997"/>
              </a:xfrm>
              <a:prstGeom prst="rect">
                <a:avLst/>
              </a:prstGeom>
              <a:blipFill>
                <a:blip r:embed="rId6"/>
                <a:stretch>
                  <a:fillRect l="-756" t="-5882" r="-756" b="-16176"/>
                </a:stretch>
              </a:blipFill>
            </p:spPr>
            <p:txBody>
              <a:bodyPr/>
              <a:lstStyle/>
              <a:p>
                <a:r>
                  <a:rPr lang="ru-BY">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1F99CC17-88D6-721C-A365-789A088BB591}"/>
                  </a:ext>
                </a:extLst>
              </p:cNvPr>
              <p:cNvSpPr txBox="1"/>
              <p:nvPr/>
            </p:nvSpPr>
            <p:spPr>
              <a:xfrm>
                <a:off x="3947154" y="5823915"/>
                <a:ext cx="4342105" cy="823815"/>
              </a:xfrm>
              <a:prstGeom prst="rect">
                <a:avLst/>
              </a:prstGeom>
              <a:noFill/>
              <a:ln>
                <a:noFill/>
              </a:ln>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en-US" sz="2400" b="0" i="1" smtClean="0">
                          <a:latin typeface="Cambria Math" panose="02040503050406030204" pitchFamily="18" charset="0"/>
                        </a:rPr>
                        <m:t>𝑙</m:t>
                      </m:r>
                      <m:r>
                        <a:rPr lang="en-US" sz="2400" b="0" i="1" smtClean="0">
                          <a:latin typeface="Cambria Math" panose="02040503050406030204" pitchFamily="18" charset="0"/>
                        </a:rPr>
                        <m:t>=</m:t>
                      </m:r>
                      <m:d>
                        <m:dPr>
                          <m:begChr m:val="{"/>
                          <m:endChr m:val=""/>
                          <m:ctrlPr>
                            <a:rPr lang="en-US" sz="2400" i="1" smtClean="0">
                              <a:latin typeface="Cambria Math" panose="02040503050406030204" pitchFamily="18" charset="0"/>
                            </a:rPr>
                          </m:ctrlPr>
                        </m:dPr>
                        <m:e>
                          <m:eqArr>
                            <m:eqArrPr>
                              <m:ctrlPr>
                                <a:rPr lang="en-US" sz="2400" i="1" smtClean="0">
                                  <a:latin typeface="Cambria Math" panose="02040503050406030204" pitchFamily="18" charset="0"/>
                                </a:rPr>
                              </m:ctrlPr>
                            </m:eqArrPr>
                            <m:e>
                              <m:r>
                                <a:rPr lang="en-US" sz="2400" b="0" i="1" smtClean="0">
                                  <a:latin typeface="Cambria Math" panose="02040503050406030204" pitchFamily="18" charset="0"/>
                                </a:rPr>
                                <m:t>1</m:t>
                              </m:r>
                              <m:r>
                                <a:rPr lang="en-US" sz="2400" i="1" smtClean="0">
                                  <a:latin typeface="Cambria Math" panose="02040503050406030204" pitchFamily="18" charset="0"/>
                                </a:rPr>
                                <m:t>,  </m:t>
                              </m:r>
                              <m:r>
                                <a:rPr lang="en-US" sz="2400" b="0" i="1" smtClean="0">
                                  <a:latin typeface="Cambria Math" panose="02040503050406030204" pitchFamily="18" charset="0"/>
                                </a:rPr>
                                <m:t>                   </m:t>
                              </m:r>
                              <m:r>
                                <a:rPr lang="en-US" sz="2400" b="0" i="1" smtClean="0">
                                  <a:latin typeface="Cambria Math" panose="02040503050406030204" pitchFamily="18" charset="0"/>
                                </a:rPr>
                                <m:t>𝑛</m:t>
                              </m:r>
                              <m:r>
                                <a:rPr lang="en-US" sz="2400" b="0" i="1" smtClean="0">
                                  <a:latin typeface="Cambria Math" panose="02040503050406030204" pitchFamily="18" charset="0"/>
                                </a:rPr>
                                <m:t>=0</m:t>
                              </m:r>
                            </m:e>
                            <m:e>
                              <m:r>
                                <a:rPr lang="en-US" sz="2400" i="1" smtClean="0">
                                  <a:latin typeface="Cambria Math" panose="02040503050406030204" pitchFamily="18" charset="0"/>
                                </a:rPr>
                                <m:t>&amp;</m:t>
                              </m:r>
                              <m:d>
                                <m:dPr>
                                  <m:begChr m:val="⌊"/>
                                  <m:endChr m:val="⌋"/>
                                  <m:ctrlPr>
                                    <a:rPr lang="en-US" sz="2400" i="1">
                                      <a:solidFill>
                                        <a:srgbClr val="000000"/>
                                      </a:solidFill>
                                      <a:latin typeface="Cambria Math" panose="02040503050406030204" pitchFamily="18" charset="0"/>
                                    </a:rPr>
                                  </m:ctrlPr>
                                </m:dPr>
                                <m:e>
                                  <m:func>
                                    <m:funcPr>
                                      <m:ctrlPr>
                                        <a:rPr lang="en-US" sz="2400" i="1">
                                          <a:solidFill>
                                            <a:srgbClr val="000000"/>
                                          </a:solidFill>
                                          <a:latin typeface="Cambria Math" panose="02040503050406030204" pitchFamily="18" charset="0"/>
                                        </a:rPr>
                                      </m:ctrlPr>
                                    </m:funcPr>
                                    <m:fName>
                                      <m:sSub>
                                        <m:sSubPr>
                                          <m:ctrlPr>
                                            <a:rPr lang="en-US" sz="2400" i="1">
                                              <a:solidFill>
                                                <a:srgbClr val="000000"/>
                                              </a:solidFill>
                                              <a:latin typeface="Cambria Math" panose="02040503050406030204" pitchFamily="18" charset="0"/>
                                            </a:rPr>
                                          </m:ctrlPr>
                                        </m:sSubPr>
                                        <m:e>
                                          <m:r>
                                            <m:rPr>
                                              <m:sty m:val="p"/>
                                            </m:rPr>
                                            <a:rPr lang="en-US" sz="2400">
                                              <a:solidFill>
                                                <a:srgbClr val="000000"/>
                                              </a:solidFill>
                                              <a:latin typeface="Cambria Math" panose="02040503050406030204" pitchFamily="18" charset="0"/>
                                            </a:rPr>
                                            <m:t>log</m:t>
                                          </m:r>
                                        </m:e>
                                        <m:sub>
                                          <m:r>
                                            <a:rPr lang="en-US" sz="2400" i="1">
                                              <a:solidFill>
                                                <a:srgbClr val="000000"/>
                                              </a:solidFill>
                                              <a:latin typeface="Cambria Math" panose="02040503050406030204" pitchFamily="18" charset="0"/>
                                            </a:rPr>
                                            <m:t>2</m:t>
                                          </m:r>
                                        </m:sub>
                                      </m:sSub>
                                    </m:fName>
                                    <m:e>
                                      <m:r>
                                        <a:rPr lang="en-US" sz="2400" i="1">
                                          <a:solidFill>
                                            <a:srgbClr val="000000"/>
                                          </a:solidFill>
                                          <a:latin typeface="Cambria Math" panose="02040503050406030204" pitchFamily="18" charset="0"/>
                                        </a:rPr>
                                        <m:t>𝑛</m:t>
                                      </m:r>
                                    </m:e>
                                  </m:func>
                                  <m:r>
                                    <a:rPr lang="en-US" sz="2400" i="1">
                                      <a:solidFill>
                                        <a:srgbClr val="000000"/>
                                      </a:solidFill>
                                      <a:latin typeface="Cambria Math" panose="02040503050406030204" pitchFamily="18" charset="0"/>
                                    </a:rPr>
                                    <m:t>+1</m:t>
                                  </m:r>
                                </m:e>
                              </m:d>
                              <m:r>
                                <a:rPr lang="en-US" sz="2400" i="1" smtClean="0">
                                  <a:latin typeface="Cambria Math" panose="02040503050406030204" pitchFamily="18" charset="0"/>
                                </a:rPr>
                                <m:t>,  </m:t>
                              </m:r>
                              <m:r>
                                <a:rPr lang="en-US" sz="2400" b="0" i="1" smtClean="0">
                                  <a:latin typeface="Cambria Math" panose="02040503050406030204" pitchFamily="18" charset="0"/>
                                </a:rPr>
                                <m:t>𝑛</m:t>
                              </m:r>
                              <m:r>
                                <a:rPr lang="en-US" sz="2400" b="0" i="1" smtClean="0">
                                  <a:latin typeface="Cambria Math" panose="02040503050406030204" pitchFamily="18" charset="0"/>
                                </a:rPr>
                                <m:t>&gt;0</m:t>
                              </m:r>
                            </m:e>
                          </m:eqArr>
                        </m:e>
                      </m:d>
                    </m:oMath>
                  </m:oMathPara>
                </a14:m>
                <a:endParaRPr lang="ru-BY" sz="2400" dirty="0"/>
              </a:p>
            </p:txBody>
          </p:sp>
        </mc:Choice>
        <mc:Fallback xmlns="">
          <p:sp>
            <p:nvSpPr>
              <p:cNvPr id="28" name="TextBox 27">
                <a:extLst>
                  <a:ext uri="{FF2B5EF4-FFF2-40B4-BE49-F238E27FC236}">
                    <a16:creationId xmlns="" xmlns:a16="http://schemas.microsoft.com/office/drawing/2014/main" id="{1F99CC17-88D6-721C-A365-789A088BB591}"/>
                  </a:ext>
                </a:extLst>
              </p:cNvPr>
              <p:cNvSpPr txBox="1">
                <a:spLocks noRot="1" noChangeAspect="1" noMove="1" noResize="1" noEditPoints="1" noAdjustHandles="1" noChangeArrowheads="1" noChangeShapeType="1" noTextEdit="1"/>
              </p:cNvSpPr>
              <p:nvPr/>
            </p:nvSpPr>
            <p:spPr>
              <a:xfrm>
                <a:off x="3947154" y="5823915"/>
                <a:ext cx="4342105" cy="823815"/>
              </a:xfrm>
              <a:prstGeom prst="rect">
                <a:avLst/>
              </a:prstGeom>
              <a:blipFill>
                <a:blip r:embed="rId7" cstate="print"/>
                <a:stretch>
                  <a:fillRect/>
                </a:stretch>
              </a:blipFill>
              <a:ln>
                <a:noFill/>
              </a:ln>
            </p:spPr>
            <p:txBody>
              <a:bodyPr/>
              <a:lstStyle/>
              <a:p>
                <a:r>
                  <a:rPr lang="x-none">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549F7E74-592D-B1BE-21CF-557309F530D4}"/>
                  </a:ext>
                </a:extLst>
              </p:cNvPr>
              <p:cNvSpPr txBox="1"/>
              <p:nvPr/>
            </p:nvSpPr>
            <p:spPr>
              <a:xfrm>
                <a:off x="8923669" y="5882917"/>
                <a:ext cx="3289170" cy="646331"/>
              </a:xfrm>
              <a:prstGeom prst="rect">
                <a:avLst/>
              </a:prstGeom>
              <a:noFill/>
            </p:spPr>
            <p:txBody>
              <a:bodyPr wrap="none" rtlCol="0">
                <a:spAutoFit/>
              </a:bodyPr>
              <a:lstStyle/>
              <a:p>
                <a:r>
                  <a:rPr lang="ru-RU" u="sng" dirty="0"/>
                  <a:t>Сведения из математики:</a:t>
                </a:r>
                <a:endParaRPr lang="en-US" u="sng" dirty="0"/>
              </a:p>
              <a:p>
                <a:pPr/>
                <a14:m>
                  <m:oMathPara xmlns:m="http://schemas.openxmlformats.org/officeDocument/2006/math">
                    <m:oMathParaPr>
                      <m:jc m:val="centerGroup"/>
                    </m:oMathParaPr>
                    <m:oMath xmlns:m="http://schemas.openxmlformats.org/officeDocument/2006/math">
                      <m:r>
                        <a:rPr lang="ru-BY" i="1" smtClean="0">
                          <a:solidFill>
                            <a:srgbClr val="000000"/>
                          </a:solidFill>
                          <a:latin typeface="Cambria Math" panose="02040503050406030204" pitchFamily="18" charset="0"/>
                        </a:rPr>
                        <m:t>𝑥</m:t>
                      </m:r>
                      <m:r>
                        <a:rPr lang="ru-BY" i="1" smtClean="0">
                          <a:solidFill>
                            <a:srgbClr val="000000"/>
                          </a:solidFill>
                          <a:latin typeface="Cambria Math" panose="02040503050406030204" pitchFamily="18" charset="0"/>
                        </a:rPr>
                        <m:t>−1&lt;</m:t>
                      </m:r>
                      <m:d>
                        <m:dPr>
                          <m:begChr m:val="⌊"/>
                          <m:endChr m:val="⌋"/>
                          <m:ctrlPr>
                            <a:rPr lang="ru-BY" i="1">
                              <a:solidFill>
                                <a:srgbClr val="000000"/>
                              </a:solidFill>
                              <a:latin typeface="Cambria Math" panose="02040503050406030204" pitchFamily="18" charset="0"/>
                            </a:rPr>
                          </m:ctrlPr>
                        </m:dPr>
                        <m:e>
                          <m:r>
                            <a:rPr lang="ru-BY" i="1">
                              <a:solidFill>
                                <a:srgbClr val="000000"/>
                              </a:solidFill>
                              <a:latin typeface="Cambria Math" panose="02040503050406030204" pitchFamily="18" charset="0"/>
                            </a:rPr>
                            <m:t>𝑥</m:t>
                          </m:r>
                        </m:e>
                      </m:d>
                      <m:r>
                        <a:rPr lang="ru-BY" i="1">
                          <a:solidFill>
                            <a:srgbClr val="000000"/>
                          </a:solidFill>
                          <a:latin typeface="Cambria Math" panose="02040503050406030204" pitchFamily="18" charset="0"/>
                        </a:rPr>
                        <m:t>≤</m:t>
                      </m:r>
                      <m:r>
                        <a:rPr lang="ru-BY" i="1">
                          <a:solidFill>
                            <a:srgbClr val="000000"/>
                          </a:solidFill>
                          <a:latin typeface="Cambria Math" panose="02040503050406030204" pitchFamily="18" charset="0"/>
                        </a:rPr>
                        <m:t>𝑥</m:t>
                      </m:r>
                      <m:r>
                        <a:rPr lang="ru-BY" i="1">
                          <a:solidFill>
                            <a:srgbClr val="000000"/>
                          </a:solidFill>
                          <a:latin typeface="Cambria Math" panose="02040503050406030204" pitchFamily="18" charset="0"/>
                        </a:rPr>
                        <m:t>≤</m:t>
                      </m:r>
                      <m:d>
                        <m:dPr>
                          <m:begChr m:val="⌈"/>
                          <m:endChr m:val="⌉"/>
                          <m:ctrlPr>
                            <a:rPr lang="ru-BY" i="1">
                              <a:solidFill>
                                <a:srgbClr val="000000"/>
                              </a:solidFill>
                              <a:latin typeface="Cambria Math" panose="02040503050406030204" pitchFamily="18" charset="0"/>
                            </a:rPr>
                          </m:ctrlPr>
                        </m:dPr>
                        <m:e>
                          <m:r>
                            <a:rPr lang="ru-BY" i="1">
                              <a:solidFill>
                                <a:srgbClr val="000000"/>
                              </a:solidFill>
                              <a:latin typeface="Cambria Math" panose="02040503050406030204" pitchFamily="18" charset="0"/>
                            </a:rPr>
                            <m:t>𝑥</m:t>
                          </m:r>
                        </m:e>
                      </m:d>
                      <m:r>
                        <a:rPr lang="ru-BY" i="1">
                          <a:solidFill>
                            <a:srgbClr val="000000"/>
                          </a:solidFill>
                          <a:latin typeface="Cambria Math" panose="02040503050406030204" pitchFamily="18" charset="0"/>
                        </a:rPr>
                        <m:t>&lt;</m:t>
                      </m:r>
                      <m:r>
                        <a:rPr lang="ru-BY" i="1">
                          <a:solidFill>
                            <a:srgbClr val="000000"/>
                          </a:solidFill>
                          <a:latin typeface="Cambria Math" panose="02040503050406030204" pitchFamily="18" charset="0"/>
                        </a:rPr>
                        <m:t>𝑥</m:t>
                      </m:r>
                      <m:r>
                        <a:rPr lang="ru-BY" i="1">
                          <a:solidFill>
                            <a:srgbClr val="000000"/>
                          </a:solidFill>
                          <a:latin typeface="Cambria Math" panose="02040503050406030204" pitchFamily="18" charset="0"/>
                        </a:rPr>
                        <m:t>+1</m:t>
                      </m:r>
                    </m:oMath>
                  </m:oMathPara>
                </a14:m>
                <a:endParaRPr lang="ru-RU" u="sng" dirty="0"/>
              </a:p>
            </p:txBody>
          </p:sp>
        </mc:Choice>
        <mc:Fallback xmlns="">
          <p:sp>
            <p:nvSpPr>
              <p:cNvPr id="4" name="TextBox 3">
                <a:extLst>
                  <a:ext uri="{FF2B5EF4-FFF2-40B4-BE49-F238E27FC236}">
                    <a16:creationId xmlns:a16="http://schemas.microsoft.com/office/drawing/2014/main" id="{549F7E74-592D-B1BE-21CF-557309F530D4}"/>
                  </a:ext>
                </a:extLst>
              </p:cNvPr>
              <p:cNvSpPr txBox="1">
                <a:spLocks noRot="1" noChangeAspect="1" noMove="1" noResize="1" noEditPoints="1" noAdjustHandles="1" noChangeArrowheads="1" noChangeShapeType="1" noTextEdit="1"/>
              </p:cNvSpPr>
              <p:nvPr/>
            </p:nvSpPr>
            <p:spPr>
              <a:xfrm>
                <a:off x="8923669" y="5882917"/>
                <a:ext cx="3289170" cy="646331"/>
              </a:xfrm>
              <a:prstGeom prst="rect">
                <a:avLst/>
              </a:prstGeom>
              <a:blipFill>
                <a:blip r:embed="rId8"/>
                <a:stretch>
                  <a:fillRect l="-1670" t="-4717"/>
                </a:stretch>
              </a:blipFill>
            </p:spPr>
            <p:txBody>
              <a:bodyPr/>
              <a:lstStyle/>
              <a:p>
                <a:r>
                  <a:rPr lang="ru-BY">
                    <a:noFill/>
                  </a:rPr>
                  <a:t> </a:t>
                </a:r>
              </a:p>
            </p:txBody>
          </p:sp>
        </mc:Fallback>
      </mc:AlternateContent>
    </p:spTree>
    <p:extLst>
      <p:ext uri="{BB962C8B-B14F-4D97-AF65-F5344CB8AC3E}">
        <p14:creationId xmlns:p14="http://schemas.microsoft.com/office/powerpoint/2010/main" val="4207316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467004" y="3299982"/>
            <a:ext cx="10326687" cy="400110"/>
          </a:xfrm>
          <a:prstGeom prst="rect">
            <a:avLst/>
          </a:prstGeom>
          <a:noFill/>
        </p:spPr>
        <p:txBody>
          <a:bodyPr wrap="square" rtlCol="0">
            <a:spAutoFit/>
          </a:bodyPr>
          <a:lstStyle/>
          <a:p>
            <a:r>
              <a:rPr lang="ru-RU" sz="2000" dirty="0"/>
              <a:t>В рамках нашей дисциплины мы будем работать с </a:t>
            </a:r>
            <a:r>
              <a:rPr lang="ru-RU" sz="2000" b="1" dirty="0"/>
              <a:t>детерминированными алгоритмами</a:t>
            </a:r>
            <a:r>
              <a:rPr lang="ru-RU" sz="2000" dirty="0"/>
              <a:t>.</a:t>
            </a:r>
          </a:p>
        </p:txBody>
      </p:sp>
      <p:sp>
        <p:nvSpPr>
          <p:cNvPr id="8" name="TextBox 7"/>
          <p:cNvSpPr txBox="1"/>
          <p:nvPr/>
        </p:nvSpPr>
        <p:spPr>
          <a:xfrm>
            <a:off x="467004" y="574886"/>
            <a:ext cx="11632675" cy="1200329"/>
          </a:xfrm>
          <a:prstGeom prst="rect">
            <a:avLst/>
          </a:prstGeom>
          <a:noFill/>
        </p:spPr>
        <p:txBody>
          <a:bodyPr wrap="square" rtlCol="0">
            <a:spAutoFit/>
          </a:bodyPr>
          <a:lstStyle/>
          <a:p>
            <a:r>
              <a:rPr lang="ru-RU" sz="2400" b="1" u="sng" dirty="0"/>
              <a:t>Детерминированный алгоритм</a:t>
            </a:r>
          </a:p>
          <a:p>
            <a:pPr lvl="1" algn="just"/>
            <a:r>
              <a:rPr lang="ru-RU" sz="2400" dirty="0"/>
              <a:t>Для одних и тех же входных данных все запуски алгоритма одинаковы по поведению.</a:t>
            </a:r>
            <a:endParaRPr lang="ru-RU" dirty="0"/>
          </a:p>
        </p:txBody>
      </p:sp>
      <p:sp>
        <p:nvSpPr>
          <p:cNvPr id="9" name="TextBox 8"/>
          <p:cNvSpPr txBox="1"/>
          <p:nvPr/>
        </p:nvSpPr>
        <p:spPr>
          <a:xfrm>
            <a:off x="467004" y="1977061"/>
            <a:ext cx="11632675" cy="1200329"/>
          </a:xfrm>
          <a:prstGeom prst="rect">
            <a:avLst/>
          </a:prstGeom>
          <a:noFill/>
        </p:spPr>
        <p:txBody>
          <a:bodyPr wrap="square" rtlCol="0">
            <a:spAutoFit/>
          </a:bodyPr>
          <a:lstStyle/>
          <a:p>
            <a:r>
              <a:rPr lang="ru-RU" sz="2400" b="1" u="sng" dirty="0" err="1"/>
              <a:t>Рандомизированный</a:t>
            </a:r>
            <a:r>
              <a:rPr lang="ru-RU" sz="2400" b="1" u="sng" dirty="0"/>
              <a:t> алгоритм</a:t>
            </a:r>
          </a:p>
          <a:p>
            <a:pPr lvl="1" algn="just"/>
            <a:r>
              <a:rPr lang="ru-RU" sz="2400" dirty="0"/>
              <a:t>Предполагает в своей работе некоторый случайный выбор и время работы </a:t>
            </a:r>
            <a:r>
              <a:rPr lang="ru-RU" sz="2400" dirty="0" err="1"/>
              <a:t>рандомизированного</a:t>
            </a:r>
            <a:r>
              <a:rPr lang="ru-RU" sz="2400" dirty="0"/>
              <a:t> алгоритма зависит от этого выбора.</a:t>
            </a:r>
            <a:endParaRPr lang="ru-RU" sz="2400" i="1" dirty="0"/>
          </a:p>
        </p:txBody>
      </p:sp>
      <p:sp>
        <p:nvSpPr>
          <p:cNvPr id="6" name="TextBox 5"/>
          <p:cNvSpPr txBox="1"/>
          <p:nvPr/>
        </p:nvSpPr>
        <p:spPr>
          <a:xfrm>
            <a:off x="11157995" y="6627034"/>
            <a:ext cx="1034005" cy="246221"/>
          </a:xfrm>
          <a:prstGeom prst="rect">
            <a:avLst/>
          </a:prstGeom>
          <a:noFill/>
        </p:spPr>
        <p:txBody>
          <a:bodyPr wrap="square" lIns="0" tIns="0" rIns="0" bIns="0" rtlCol="0">
            <a:spAutoFit/>
          </a:bodyPr>
          <a:lstStyle/>
          <a:p>
            <a:pPr algn="ctr"/>
            <a:r>
              <a:rPr lang="ru-RU" sz="1600" dirty="0">
                <a:solidFill>
                  <a:srgbClr val="144E9D"/>
                </a:solidFill>
              </a:rPr>
              <a:t>ФПМИ БГУ</a:t>
            </a:r>
          </a:p>
        </p:txBody>
      </p:sp>
      <p:pic>
        <p:nvPicPr>
          <p:cNvPr id="10" name="Рисунок 9" descr="png..png"/>
          <p:cNvPicPr>
            <a:picLocks noChangeAspect="1"/>
          </p:cNvPicPr>
          <p:nvPr/>
        </p:nvPicPr>
        <p:blipFill>
          <a:blip r:embed="rId2" cstate="print"/>
          <a:srcRect r="82957"/>
          <a:stretch>
            <a:fillRect/>
          </a:stretch>
        </p:blipFill>
        <p:spPr>
          <a:xfrm>
            <a:off x="10933610" y="6425188"/>
            <a:ext cx="259107" cy="386512"/>
          </a:xfrm>
          <a:prstGeom prst="rect">
            <a:avLst/>
          </a:prstGeom>
        </p:spPr>
      </p:pic>
    </p:spTree>
    <p:extLst>
      <p:ext uri="{BB962C8B-B14F-4D97-AF65-F5344CB8AC3E}">
        <p14:creationId xmlns:p14="http://schemas.microsoft.com/office/powerpoint/2010/main" val="588120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11157995" y="6627034"/>
            <a:ext cx="1034005" cy="246221"/>
          </a:xfrm>
          <a:prstGeom prst="rect">
            <a:avLst/>
          </a:prstGeom>
          <a:noFill/>
        </p:spPr>
        <p:txBody>
          <a:bodyPr wrap="square" lIns="0" tIns="0" rIns="0" bIns="0" rtlCol="0">
            <a:spAutoFit/>
          </a:bodyPr>
          <a:lstStyle/>
          <a:p>
            <a:pPr algn="ctr"/>
            <a:r>
              <a:rPr lang="ru-RU" sz="1600" dirty="0">
                <a:solidFill>
                  <a:srgbClr val="144E9D"/>
                </a:solidFill>
              </a:rPr>
              <a:t>ФПМИ БГУ</a:t>
            </a:r>
          </a:p>
        </p:txBody>
      </p:sp>
      <p:pic>
        <p:nvPicPr>
          <p:cNvPr id="15" name="Рисунок 14" descr="png..png"/>
          <p:cNvPicPr>
            <a:picLocks noChangeAspect="1"/>
          </p:cNvPicPr>
          <p:nvPr/>
        </p:nvPicPr>
        <p:blipFill>
          <a:blip r:embed="rId2" cstate="print"/>
          <a:srcRect r="82957"/>
          <a:stretch>
            <a:fillRect/>
          </a:stretch>
        </p:blipFill>
        <p:spPr>
          <a:xfrm>
            <a:off x="10933610" y="6425188"/>
            <a:ext cx="259107" cy="386512"/>
          </a:xfrm>
          <a:prstGeom prst="rect">
            <a:avLst/>
          </a:prstGeom>
        </p:spPr>
      </p:pic>
      <mc:AlternateContent xmlns:mc="http://schemas.openxmlformats.org/markup-compatibility/2006" xmlns:a14="http://schemas.microsoft.com/office/drawing/2010/main">
        <mc:Choice Requires="a14">
          <p:sp>
            <p:nvSpPr>
              <p:cNvPr id="20" name="Объект 19">
                <a:extLst>
                  <a:ext uri="{FF2B5EF4-FFF2-40B4-BE49-F238E27FC236}">
                    <a16:creationId xmlns:a16="http://schemas.microsoft.com/office/drawing/2014/main" id="{078F3A92-A320-FC10-8781-F9B951262E0D}"/>
                  </a:ext>
                </a:extLst>
              </p:cNvPr>
              <p:cNvSpPr txBox="1"/>
              <p:nvPr/>
            </p:nvSpPr>
            <p:spPr bwMode="auto">
              <a:xfrm>
                <a:off x="1459396" y="1798185"/>
                <a:ext cx="9273209" cy="513447"/>
              </a:xfrm>
              <a:prstGeom prst="rect">
                <a:avLst/>
              </a:prstGeom>
              <a:noFill/>
            </p:spPr>
            <p:txBody>
              <a:bodyPr>
                <a:normAutofit fontScale="92500"/>
              </a:bodyPr>
              <a:lstStyle/>
              <a:p>
                <a14:m>
                  <m:oMath xmlns:m="http://schemas.openxmlformats.org/officeDocument/2006/math">
                    <m:r>
                      <a:rPr lang="ru-BY" sz="2400" i="1" smtClean="0">
                        <a:solidFill>
                          <a:srgbClr val="000000"/>
                        </a:solidFill>
                        <a:latin typeface="Cambria Math" panose="02040503050406030204" pitchFamily="18" charset="0"/>
                      </a:rPr>
                      <m:t>𝑙</m:t>
                    </m:r>
                    <m:r>
                      <a:rPr lang="en-US" sz="2400" b="0" i="1" smtClean="0">
                        <a:solidFill>
                          <a:srgbClr val="000000"/>
                        </a:solidFill>
                        <a:latin typeface="Cambria Math" panose="02040503050406030204" pitchFamily="18" charset="0"/>
                      </a:rPr>
                      <m:t>=</m:t>
                    </m:r>
                    <m:d>
                      <m:dPr>
                        <m:begChr m:val="⌊"/>
                        <m:endChr m:val="⌋"/>
                        <m:ctrlPr>
                          <a:rPr lang="en-US" sz="2400" b="0" i="1" smtClean="0">
                            <a:solidFill>
                              <a:srgbClr val="000000"/>
                            </a:solidFill>
                            <a:latin typeface="Cambria Math" panose="02040503050406030204" pitchFamily="18" charset="0"/>
                          </a:rPr>
                        </m:ctrlPr>
                      </m:dPr>
                      <m:e>
                        <m:func>
                          <m:funcPr>
                            <m:ctrlPr>
                              <a:rPr lang="en-US" sz="2400" b="0" i="1" smtClean="0">
                                <a:solidFill>
                                  <a:srgbClr val="000000"/>
                                </a:solidFill>
                                <a:latin typeface="Cambria Math" panose="02040503050406030204" pitchFamily="18" charset="0"/>
                              </a:rPr>
                            </m:ctrlPr>
                          </m:funcPr>
                          <m:fName>
                            <m:sSub>
                              <m:sSubPr>
                                <m:ctrlPr>
                                  <a:rPr lang="en-US" sz="2400" b="0" i="1" smtClean="0">
                                    <a:solidFill>
                                      <a:srgbClr val="000000"/>
                                    </a:solidFill>
                                    <a:latin typeface="Cambria Math" panose="02040503050406030204" pitchFamily="18" charset="0"/>
                                  </a:rPr>
                                </m:ctrlPr>
                              </m:sSubPr>
                              <m:e>
                                <m:r>
                                  <m:rPr>
                                    <m:sty m:val="p"/>
                                  </m:rPr>
                                  <a:rPr lang="en-US" sz="2400" b="0" i="0" smtClean="0">
                                    <a:solidFill>
                                      <a:srgbClr val="000000"/>
                                    </a:solidFill>
                                    <a:latin typeface="Cambria Math" panose="02040503050406030204" pitchFamily="18" charset="0"/>
                                  </a:rPr>
                                  <m:t>log</m:t>
                                </m:r>
                              </m:e>
                              <m:sub>
                                <m:r>
                                  <a:rPr lang="en-US" sz="2400" b="0" i="1" smtClean="0">
                                    <a:solidFill>
                                      <a:srgbClr val="000000"/>
                                    </a:solidFill>
                                    <a:latin typeface="Cambria Math" panose="02040503050406030204" pitchFamily="18" charset="0"/>
                                  </a:rPr>
                                  <m:t>2</m:t>
                                </m:r>
                              </m:sub>
                            </m:sSub>
                          </m:fName>
                          <m:e>
                            <m:r>
                              <a:rPr lang="en-US" sz="2400" b="0" i="1" smtClean="0">
                                <a:solidFill>
                                  <a:srgbClr val="000000"/>
                                </a:solidFill>
                                <a:latin typeface="Cambria Math" panose="02040503050406030204" pitchFamily="18" charset="0"/>
                              </a:rPr>
                              <m:t>𝑛</m:t>
                            </m:r>
                          </m:e>
                        </m:func>
                        <m:r>
                          <a:rPr lang="en-US" sz="2400" b="0" i="1" smtClean="0">
                            <a:solidFill>
                              <a:srgbClr val="000000"/>
                            </a:solidFill>
                            <a:latin typeface="Cambria Math" panose="02040503050406030204" pitchFamily="18" charset="0"/>
                          </a:rPr>
                          <m:t>+1</m:t>
                        </m:r>
                      </m:e>
                    </m:d>
                    <m:r>
                      <a:rPr lang="en-US" sz="2400" b="0" i="1" smtClean="0">
                        <a:solidFill>
                          <a:srgbClr val="000000"/>
                        </a:solidFill>
                        <a:latin typeface="Cambria Math" panose="02040503050406030204" pitchFamily="18" charset="0"/>
                      </a:rPr>
                      <m:t>+</m:t>
                    </m:r>
                    <m:d>
                      <m:dPr>
                        <m:begChr m:val="⌊"/>
                        <m:endChr m:val="⌋"/>
                        <m:ctrlPr>
                          <a:rPr lang="en-US" sz="2400" i="1">
                            <a:solidFill>
                              <a:srgbClr val="000000"/>
                            </a:solidFill>
                            <a:latin typeface="Cambria Math" panose="02040503050406030204" pitchFamily="18" charset="0"/>
                          </a:rPr>
                        </m:ctrlPr>
                      </m:dPr>
                      <m:e>
                        <m:func>
                          <m:funcPr>
                            <m:ctrlPr>
                              <a:rPr lang="en-US" sz="2400" i="1">
                                <a:solidFill>
                                  <a:srgbClr val="000000"/>
                                </a:solidFill>
                                <a:latin typeface="Cambria Math" panose="02040503050406030204" pitchFamily="18" charset="0"/>
                              </a:rPr>
                            </m:ctrlPr>
                          </m:funcPr>
                          <m:fName>
                            <m:sSub>
                              <m:sSubPr>
                                <m:ctrlPr>
                                  <a:rPr lang="en-US" sz="2400" i="1">
                                    <a:solidFill>
                                      <a:srgbClr val="000000"/>
                                    </a:solidFill>
                                    <a:latin typeface="Cambria Math" panose="02040503050406030204" pitchFamily="18" charset="0"/>
                                  </a:rPr>
                                </m:ctrlPr>
                              </m:sSubPr>
                              <m:e>
                                <m:r>
                                  <m:rPr>
                                    <m:sty m:val="p"/>
                                  </m:rPr>
                                  <a:rPr lang="en-US" sz="2400">
                                    <a:solidFill>
                                      <a:srgbClr val="000000"/>
                                    </a:solidFill>
                                    <a:latin typeface="Cambria Math" panose="02040503050406030204" pitchFamily="18" charset="0"/>
                                  </a:rPr>
                                  <m:t>log</m:t>
                                </m:r>
                              </m:e>
                              <m:sub>
                                <m:r>
                                  <a:rPr lang="en-US" sz="2400" i="1">
                                    <a:solidFill>
                                      <a:srgbClr val="000000"/>
                                    </a:solidFill>
                                    <a:latin typeface="Cambria Math" panose="02040503050406030204" pitchFamily="18" charset="0"/>
                                  </a:rPr>
                                  <m:t>2</m:t>
                                </m:r>
                              </m:sub>
                            </m:sSub>
                          </m:fName>
                          <m:e>
                            <m:sSub>
                              <m:sSubPr>
                                <m:ctrlPr>
                                  <a:rPr lang="en-US" sz="2400" i="1" smtClean="0">
                                    <a:solidFill>
                                      <a:srgbClr val="000000"/>
                                    </a:solidFill>
                                    <a:latin typeface="Cambria Math" panose="02040503050406030204" pitchFamily="18" charset="0"/>
                                  </a:rPr>
                                </m:ctrlPr>
                              </m:sSubPr>
                              <m:e>
                                <m:r>
                                  <a:rPr lang="en-US" sz="2400" b="0" i="1" smtClean="0">
                                    <a:solidFill>
                                      <a:srgbClr val="000000"/>
                                    </a:solidFill>
                                    <a:latin typeface="Cambria Math" panose="02040503050406030204" pitchFamily="18" charset="0"/>
                                  </a:rPr>
                                  <m:t>|</m:t>
                                </m:r>
                                <m:r>
                                  <a:rPr lang="en-US" sz="2400" b="0" i="1" smtClean="0">
                                    <a:solidFill>
                                      <a:srgbClr val="000000"/>
                                    </a:solidFill>
                                    <a:latin typeface="Cambria Math" panose="02040503050406030204" pitchFamily="18" charset="0"/>
                                  </a:rPr>
                                  <m:t>𝑎</m:t>
                                </m:r>
                              </m:e>
                              <m:sub>
                                <m:r>
                                  <a:rPr lang="en-US" sz="2400" b="0" i="1" smtClean="0">
                                    <a:solidFill>
                                      <a:srgbClr val="000000"/>
                                    </a:solidFill>
                                    <a:latin typeface="Cambria Math" panose="02040503050406030204" pitchFamily="18" charset="0"/>
                                  </a:rPr>
                                  <m:t>1</m:t>
                                </m:r>
                              </m:sub>
                            </m:sSub>
                            <m:r>
                              <a:rPr lang="en-US" sz="2400" b="0" i="1" smtClean="0">
                                <a:solidFill>
                                  <a:srgbClr val="000000"/>
                                </a:solidFill>
                                <a:latin typeface="Cambria Math" panose="02040503050406030204" pitchFamily="18" charset="0"/>
                              </a:rPr>
                              <m:t>|</m:t>
                            </m:r>
                          </m:e>
                        </m:func>
                        <m:r>
                          <a:rPr lang="en-US" sz="2400" i="1">
                            <a:solidFill>
                              <a:srgbClr val="000000"/>
                            </a:solidFill>
                            <a:latin typeface="Cambria Math" panose="02040503050406030204" pitchFamily="18" charset="0"/>
                          </a:rPr>
                          <m:t>+1</m:t>
                        </m:r>
                      </m:e>
                    </m:d>
                  </m:oMath>
                </a14:m>
                <a:r>
                  <a:rPr lang="en-US" sz="2400" dirty="0"/>
                  <a:t>+</a:t>
                </a:r>
                <a:r>
                  <a:rPr lang="en-US" sz="2400" dirty="0">
                    <a:solidFill>
                      <a:srgbClr val="000000"/>
                    </a:solidFill>
                  </a:rPr>
                  <a:t> </a:t>
                </a:r>
                <a14:m>
                  <m:oMath xmlns:m="http://schemas.openxmlformats.org/officeDocument/2006/math">
                    <m:d>
                      <m:dPr>
                        <m:begChr m:val="⌊"/>
                        <m:endChr m:val="⌋"/>
                        <m:ctrlPr>
                          <a:rPr lang="en-US" sz="2400" i="1">
                            <a:solidFill>
                              <a:srgbClr val="000000"/>
                            </a:solidFill>
                            <a:latin typeface="Cambria Math" panose="02040503050406030204" pitchFamily="18" charset="0"/>
                          </a:rPr>
                        </m:ctrlPr>
                      </m:dPr>
                      <m:e>
                        <m:func>
                          <m:funcPr>
                            <m:ctrlPr>
                              <a:rPr lang="en-US" sz="2400" i="1">
                                <a:solidFill>
                                  <a:srgbClr val="000000"/>
                                </a:solidFill>
                                <a:latin typeface="Cambria Math" panose="02040503050406030204" pitchFamily="18" charset="0"/>
                              </a:rPr>
                            </m:ctrlPr>
                          </m:funcPr>
                          <m:fName>
                            <m:sSub>
                              <m:sSubPr>
                                <m:ctrlPr>
                                  <a:rPr lang="en-US" sz="2400" i="1">
                                    <a:solidFill>
                                      <a:srgbClr val="000000"/>
                                    </a:solidFill>
                                    <a:latin typeface="Cambria Math" panose="02040503050406030204" pitchFamily="18" charset="0"/>
                                  </a:rPr>
                                </m:ctrlPr>
                              </m:sSubPr>
                              <m:e>
                                <m:r>
                                  <m:rPr>
                                    <m:sty m:val="p"/>
                                  </m:rPr>
                                  <a:rPr lang="en-US" sz="2400">
                                    <a:solidFill>
                                      <a:srgbClr val="000000"/>
                                    </a:solidFill>
                                    <a:latin typeface="Cambria Math" panose="02040503050406030204" pitchFamily="18" charset="0"/>
                                  </a:rPr>
                                  <m:t>log</m:t>
                                </m:r>
                              </m:e>
                              <m:sub>
                                <m:r>
                                  <a:rPr lang="en-US" sz="2400" i="1">
                                    <a:solidFill>
                                      <a:srgbClr val="000000"/>
                                    </a:solidFill>
                                    <a:latin typeface="Cambria Math" panose="02040503050406030204" pitchFamily="18" charset="0"/>
                                  </a:rPr>
                                  <m:t>2</m:t>
                                </m:r>
                              </m:sub>
                            </m:sSub>
                          </m:fName>
                          <m:e>
                            <m:sSub>
                              <m:sSubPr>
                                <m:ctrlPr>
                                  <a:rPr lang="en-US" sz="2400" i="1">
                                    <a:solidFill>
                                      <a:srgbClr val="000000"/>
                                    </a:solidFill>
                                    <a:latin typeface="Cambria Math" panose="02040503050406030204" pitchFamily="18" charset="0"/>
                                  </a:rPr>
                                </m:ctrlPr>
                              </m:sSubPr>
                              <m:e>
                                <m:r>
                                  <a:rPr lang="en-US" sz="2400" b="0" i="1" smtClean="0">
                                    <a:solidFill>
                                      <a:srgbClr val="000000"/>
                                    </a:solidFill>
                                    <a:latin typeface="Cambria Math" panose="02040503050406030204" pitchFamily="18" charset="0"/>
                                  </a:rPr>
                                  <m:t>|</m:t>
                                </m:r>
                                <m:r>
                                  <a:rPr lang="en-US" sz="2400" i="1">
                                    <a:solidFill>
                                      <a:srgbClr val="000000"/>
                                    </a:solidFill>
                                    <a:latin typeface="Cambria Math" panose="02040503050406030204" pitchFamily="18" charset="0"/>
                                  </a:rPr>
                                  <m:t>𝑎</m:t>
                                </m:r>
                              </m:e>
                              <m:sub>
                                <m:r>
                                  <a:rPr lang="en-US" sz="2400" b="0" i="1" smtClean="0">
                                    <a:solidFill>
                                      <a:srgbClr val="000000"/>
                                    </a:solidFill>
                                    <a:latin typeface="Cambria Math" panose="02040503050406030204" pitchFamily="18" charset="0"/>
                                  </a:rPr>
                                  <m:t>2</m:t>
                                </m:r>
                              </m:sub>
                            </m:sSub>
                            <m:r>
                              <a:rPr lang="en-US" sz="2400" b="0" i="1" smtClean="0">
                                <a:solidFill>
                                  <a:srgbClr val="000000"/>
                                </a:solidFill>
                                <a:latin typeface="Cambria Math" panose="02040503050406030204" pitchFamily="18" charset="0"/>
                              </a:rPr>
                              <m:t>|</m:t>
                            </m:r>
                          </m:e>
                        </m:func>
                        <m:r>
                          <a:rPr lang="en-US" sz="2400" i="1">
                            <a:solidFill>
                              <a:srgbClr val="000000"/>
                            </a:solidFill>
                            <a:latin typeface="Cambria Math" panose="02040503050406030204" pitchFamily="18" charset="0"/>
                          </a:rPr>
                          <m:t>+1</m:t>
                        </m:r>
                      </m:e>
                    </m:d>
                    <m:r>
                      <a:rPr lang="en-US" sz="2400" b="0" i="0" smtClean="0">
                        <a:solidFill>
                          <a:srgbClr val="000000"/>
                        </a:solidFill>
                        <a:latin typeface="Cambria Math" panose="02040503050406030204" pitchFamily="18" charset="0"/>
                      </a:rPr>
                      <m:t>+</m:t>
                    </m:r>
                    <m:r>
                      <a:rPr lang="en-US" sz="2400" b="0" i="1" smtClean="0">
                        <a:solidFill>
                          <a:srgbClr val="000000"/>
                        </a:solidFill>
                        <a:latin typeface="Cambria Math" panose="02040503050406030204" pitchFamily="18" charset="0"/>
                      </a:rPr>
                      <m:t>…+</m:t>
                    </m:r>
                    <m:d>
                      <m:dPr>
                        <m:begChr m:val="⌊"/>
                        <m:endChr m:val="⌋"/>
                        <m:ctrlPr>
                          <a:rPr lang="en-US" sz="2400" i="1">
                            <a:solidFill>
                              <a:srgbClr val="000000"/>
                            </a:solidFill>
                            <a:latin typeface="Cambria Math" panose="02040503050406030204" pitchFamily="18" charset="0"/>
                          </a:rPr>
                        </m:ctrlPr>
                      </m:dPr>
                      <m:e>
                        <m:func>
                          <m:funcPr>
                            <m:ctrlPr>
                              <a:rPr lang="en-US" sz="2400" i="1">
                                <a:solidFill>
                                  <a:srgbClr val="000000"/>
                                </a:solidFill>
                                <a:latin typeface="Cambria Math" panose="02040503050406030204" pitchFamily="18" charset="0"/>
                              </a:rPr>
                            </m:ctrlPr>
                          </m:funcPr>
                          <m:fName>
                            <m:sSub>
                              <m:sSubPr>
                                <m:ctrlPr>
                                  <a:rPr lang="en-US" sz="2400" i="1">
                                    <a:solidFill>
                                      <a:srgbClr val="000000"/>
                                    </a:solidFill>
                                    <a:latin typeface="Cambria Math" panose="02040503050406030204" pitchFamily="18" charset="0"/>
                                  </a:rPr>
                                </m:ctrlPr>
                              </m:sSubPr>
                              <m:e>
                                <m:r>
                                  <m:rPr>
                                    <m:sty m:val="p"/>
                                  </m:rPr>
                                  <a:rPr lang="en-US" sz="2400">
                                    <a:solidFill>
                                      <a:srgbClr val="000000"/>
                                    </a:solidFill>
                                    <a:latin typeface="Cambria Math" panose="02040503050406030204" pitchFamily="18" charset="0"/>
                                  </a:rPr>
                                  <m:t>log</m:t>
                                </m:r>
                              </m:e>
                              <m:sub>
                                <m:r>
                                  <a:rPr lang="en-US" sz="2400" i="1">
                                    <a:solidFill>
                                      <a:srgbClr val="000000"/>
                                    </a:solidFill>
                                    <a:latin typeface="Cambria Math" panose="02040503050406030204" pitchFamily="18" charset="0"/>
                                  </a:rPr>
                                  <m:t>2</m:t>
                                </m:r>
                              </m:sub>
                            </m:sSub>
                          </m:fName>
                          <m:e>
                            <m:sSub>
                              <m:sSubPr>
                                <m:ctrlPr>
                                  <a:rPr lang="en-US" sz="2400" i="1">
                                    <a:solidFill>
                                      <a:srgbClr val="000000"/>
                                    </a:solidFill>
                                    <a:latin typeface="Cambria Math" panose="02040503050406030204" pitchFamily="18" charset="0"/>
                                  </a:rPr>
                                </m:ctrlPr>
                              </m:sSubPr>
                              <m:e>
                                <m:r>
                                  <a:rPr lang="en-US" sz="2400" b="0" i="1" smtClean="0">
                                    <a:solidFill>
                                      <a:srgbClr val="000000"/>
                                    </a:solidFill>
                                    <a:latin typeface="Cambria Math" panose="02040503050406030204" pitchFamily="18" charset="0"/>
                                  </a:rPr>
                                  <m:t>|</m:t>
                                </m:r>
                                <m:r>
                                  <a:rPr lang="en-US" sz="2400" i="1">
                                    <a:solidFill>
                                      <a:srgbClr val="000000"/>
                                    </a:solidFill>
                                    <a:latin typeface="Cambria Math" panose="02040503050406030204" pitchFamily="18" charset="0"/>
                                  </a:rPr>
                                  <m:t>𝑎</m:t>
                                </m:r>
                              </m:e>
                              <m:sub>
                                <m:r>
                                  <a:rPr lang="en-US" sz="2400" b="0" i="1" smtClean="0">
                                    <a:solidFill>
                                      <a:srgbClr val="000000"/>
                                    </a:solidFill>
                                    <a:latin typeface="Cambria Math" panose="02040503050406030204" pitchFamily="18" charset="0"/>
                                  </a:rPr>
                                  <m:t>𝑛</m:t>
                                </m:r>
                              </m:sub>
                            </m:sSub>
                            <m:r>
                              <a:rPr lang="en-US" sz="2400" b="0" i="1" smtClean="0">
                                <a:solidFill>
                                  <a:srgbClr val="000000"/>
                                </a:solidFill>
                                <a:latin typeface="Cambria Math" panose="02040503050406030204" pitchFamily="18" charset="0"/>
                              </a:rPr>
                              <m:t>|</m:t>
                            </m:r>
                          </m:e>
                        </m:func>
                        <m:r>
                          <a:rPr lang="en-US" sz="2400" i="1">
                            <a:solidFill>
                              <a:srgbClr val="000000"/>
                            </a:solidFill>
                            <a:latin typeface="Cambria Math" panose="02040503050406030204" pitchFamily="18" charset="0"/>
                          </a:rPr>
                          <m:t>+1</m:t>
                        </m:r>
                      </m:e>
                    </m:d>
                  </m:oMath>
                </a14:m>
                <a:endParaRPr lang="ru-BY" sz="2400" dirty="0"/>
              </a:p>
            </p:txBody>
          </p:sp>
        </mc:Choice>
        <mc:Fallback xmlns="">
          <p:sp>
            <p:nvSpPr>
              <p:cNvPr id="20" name="Объект 19">
                <a:extLst>
                  <a:ext uri="{FF2B5EF4-FFF2-40B4-BE49-F238E27FC236}">
                    <a16:creationId xmlns:a16="http://schemas.microsoft.com/office/drawing/2014/main" id="{078F3A92-A320-FC10-8781-F9B951262E0D}"/>
                  </a:ext>
                </a:extLst>
              </p:cNvPr>
              <p:cNvSpPr txBox="1">
                <a:spLocks noRot="1" noChangeAspect="1" noMove="1" noResize="1" noEditPoints="1" noAdjustHandles="1" noChangeArrowheads="1" noChangeShapeType="1" noTextEdit="1"/>
              </p:cNvSpPr>
              <p:nvPr/>
            </p:nvSpPr>
            <p:spPr bwMode="auto">
              <a:xfrm>
                <a:off x="1459396" y="1798185"/>
                <a:ext cx="9273209" cy="513447"/>
              </a:xfrm>
              <a:prstGeom prst="rect">
                <a:avLst/>
              </a:prstGeom>
              <a:blipFill>
                <a:blip r:embed="rId3"/>
                <a:stretch>
                  <a:fillRect l="-66" t="-8333" b="-7143"/>
                </a:stretch>
              </a:blipFill>
            </p:spPr>
            <p:txBody>
              <a:bodyPr/>
              <a:lstStyle/>
              <a:p>
                <a:r>
                  <a:rPr lang="ru-BY">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2246A843-3556-342B-DF36-BD83C86CF443}"/>
                  </a:ext>
                </a:extLst>
              </p:cNvPr>
              <p:cNvSpPr txBox="1"/>
              <p:nvPr/>
            </p:nvSpPr>
            <p:spPr>
              <a:xfrm>
                <a:off x="175967" y="405715"/>
                <a:ext cx="11840065" cy="959237"/>
              </a:xfrm>
              <a:prstGeom prst="rect">
                <a:avLst/>
              </a:prstGeom>
              <a:noFill/>
            </p:spPr>
            <p:txBody>
              <a:bodyPr wrap="square">
                <a:spAutoFit/>
              </a:bodyPr>
              <a:lstStyle/>
              <a:p>
                <a:r>
                  <a:rPr lang="ru-RU" sz="2400" b="1" dirty="0"/>
                  <a:t>На вход поступает  натуральное число </a:t>
                </a:r>
                <a14:m>
                  <m:oMath xmlns:m="http://schemas.openxmlformats.org/officeDocument/2006/math">
                    <m:r>
                      <a:rPr lang="en-US" sz="2400" b="0" i="1" dirty="0" smtClean="0">
                        <a:latin typeface="Cambria Math" panose="02040503050406030204" pitchFamily="18" charset="0"/>
                      </a:rPr>
                      <m:t>𝑛</m:t>
                    </m:r>
                    <m:r>
                      <a:rPr lang="en-US" sz="2400" b="1" i="1" dirty="0" smtClean="0">
                        <a:latin typeface="Cambria Math" panose="02040503050406030204" pitchFamily="18" charset="0"/>
                      </a:rPr>
                      <m:t> </m:t>
                    </m:r>
                  </m:oMath>
                </a14:m>
                <a:r>
                  <a:rPr lang="ru-RU" sz="2400" b="1" dirty="0"/>
                  <a:t> </a:t>
                </a:r>
                <a:r>
                  <a:rPr lang="ru-RU" sz="2400" dirty="0"/>
                  <a:t>(</a:t>
                </a:r>
                <a14:m>
                  <m:oMath xmlns:m="http://schemas.openxmlformats.org/officeDocument/2006/math">
                    <m:r>
                      <a:rPr lang="ru-RU" sz="2400" b="0" i="1" dirty="0" smtClean="0">
                        <a:latin typeface="Cambria Math" panose="02040503050406030204" pitchFamily="18" charset="0"/>
                        <a:ea typeface="Cambria Math" panose="02040503050406030204" pitchFamily="18" charset="0"/>
                      </a:rPr>
                      <m:t>ℕ</m:t>
                    </m:r>
                    <m:r>
                      <a:rPr lang="ru-RU" sz="2400" b="0" i="1" dirty="0" smtClean="0">
                        <a:latin typeface="Cambria Math" panose="02040503050406030204" pitchFamily="18" charset="0"/>
                        <a:ea typeface="Cambria Math" panose="02040503050406030204" pitchFamily="18" charset="0"/>
                      </a:rPr>
                      <m:t>=</m:t>
                    </m:r>
                    <m:d>
                      <m:dPr>
                        <m:begChr m:val="{"/>
                        <m:endChr m:val="}"/>
                        <m:ctrlPr>
                          <a:rPr lang="ru-RU" sz="2400" i="1" dirty="0" smtClean="0">
                            <a:latin typeface="Cambria Math" panose="02040503050406030204" pitchFamily="18" charset="0"/>
                            <a:ea typeface="Cambria Math" panose="02040503050406030204" pitchFamily="18" charset="0"/>
                          </a:rPr>
                        </m:ctrlPr>
                      </m:dPr>
                      <m:e>
                        <m:r>
                          <a:rPr lang="ru-RU" sz="2400" b="0" i="1" dirty="0" smtClean="0">
                            <a:latin typeface="Cambria Math" panose="02040503050406030204" pitchFamily="18" charset="0"/>
                            <a:ea typeface="Cambria Math" panose="02040503050406030204" pitchFamily="18" charset="0"/>
                          </a:rPr>
                          <m:t>1,2,3,  ….</m:t>
                        </m:r>
                      </m:e>
                    </m:d>
                  </m:oMath>
                </a14:m>
                <a:r>
                  <a:rPr lang="ru-RU" sz="2400" dirty="0"/>
                  <a:t>)</a:t>
                </a:r>
                <a:r>
                  <a:rPr lang="ru-RU" sz="2400" b="1" dirty="0"/>
                  <a:t> и массив чисел: </a:t>
                </a:r>
                <a14:m>
                  <m:oMath xmlns:m="http://schemas.openxmlformats.org/officeDocument/2006/math">
                    <m:sSub>
                      <m:sSubPr>
                        <m:ctrlPr>
                          <a:rPr lang="ru-BY" sz="2400" i="1">
                            <a:solidFill>
                              <a:srgbClr val="000000"/>
                            </a:solidFill>
                            <a:latin typeface="Cambria Math" panose="02040503050406030204" pitchFamily="18" charset="0"/>
                          </a:rPr>
                        </m:ctrlPr>
                      </m:sSubPr>
                      <m:e>
                        <m:r>
                          <a:rPr lang="ru-RU" sz="2400" b="0" i="1" smtClean="0">
                            <a:solidFill>
                              <a:srgbClr val="000000"/>
                            </a:solidFill>
                            <a:latin typeface="Cambria Math" panose="02040503050406030204" pitchFamily="18" charset="0"/>
                          </a:rPr>
                          <m:t> </m:t>
                        </m:r>
                        <m:r>
                          <a:rPr lang="ru-BY" sz="2400" i="1">
                            <a:solidFill>
                              <a:srgbClr val="000000"/>
                            </a:solidFill>
                            <a:latin typeface="Cambria Math" panose="02040503050406030204" pitchFamily="18" charset="0"/>
                          </a:rPr>
                          <m:t>𝑎</m:t>
                        </m:r>
                      </m:e>
                      <m:sub>
                        <m:r>
                          <a:rPr lang="ru-BY" sz="2400" i="1">
                            <a:solidFill>
                              <a:srgbClr val="000000"/>
                            </a:solidFill>
                            <a:latin typeface="Cambria Math" panose="02040503050406030204" pitchFamily="18" charset="0"/>
                          </a:rPr>
                          <m:t>1</m:t>
                        </m:r>
                      </m:sub>
                    </m:sSub>
                    <m:r>
                      <a:rPr lang="ru-BY" sz="2400" i="1">
                        <a:solidFill>
                          <a:srgbClr val="000000"/>
                        </a:solidFill>
                        <a:latin typeface="Cambria Math" panose="02040503050406030204" pitchFamily="18" charset="0"/>
                      </a:rPr>
                      <m:t>,</m:t>
                    </m:r>
                    <m:sSub>
                      <m:sSubPr>
                        <m:ctrlPr>
                          <a:rPr lang="ru-BY" sz="2400" i="1">
                            <a:solidFill>
                              <a:srgbClr val="000000"/>
                            </a:solidFill>
                            <a:latin typeface="Cambria Math" panose="02040503050406030204" pitchFamily="18" charset="0"/>
                          </a:rPr>
                        </m:ctrlPr>
                      </m:sSubPr>
                      <m:e>
                        <m:r>
                          <a:rPr lang="ru-BY" sz="2400" i="1">
                            <a:solidFill>
                              <a:srgbClr val="000000"/>
                            </a:solidFill>
                            <a:latin typeface="Cambria Math" panose="02040503050406030204" pitchFamily="18" charset="0"/>
                          </a:rPr>
                          <m:t>𝑎</m:t>
                        </m:r>
                      </m:e>
                      <m:sub>
                        <m:r>
                          <a:rPr lang="ru-BY" sz="2400" i="1">
                            <a:solidFill>
                              <a:srgbClr val="000000"/>
                            </a:solidFill>
                            <a:latin typeface="Cambria Math" panose="02040503050406030204" pitchFamily="18" charset="0"/>
                          </a:rPr>
                          <m:t>2</m:t>
                        </m:r>
                      </m:sub>
                    </m:sSub>
                    <m:r>
                      <a:rPr lang="ru-BY" sz="2400" i="1">
                        <a:solidFill>
                          <a:srgbClr val="000000"/>
                        </a:solidFill>
                        <a:latin typeface="Cambria Math" panose="02040503050406030204" pitchFamily="18" charset="0"/>
                      </a:rPr>
                      <m:t>,…,</m:t>
                    </m:r>
                    <m:sSub>
                      <m:sSubPr>
                        <m:ctrlPr>
                          <a:rPr lang="ru-BY" sz="2400" i="1">
                            <a:solidFill>
                              <a:srgbClr val="000000"/>
                            </a:solidFill>
                            <a:latin typeface="Cambria Math" panose="02040503050406030204" pitchFamily="18" charset="0"/>
                          </a:rPr>
                        </m:ctrlPr>
                      </m:sSubPr>
                      <m:e>
                        <m:r>
                          <a:rPr lang="ru-BY" sz="2400" i="1">
                            <a:solidFill>
                              <a:srgbClr val="000000"/>
                            </a:solidFill>
                            <a:latin typeface="Cambria Math" panose="02040503050406030204" pitchFamily="18" charset="0"/>
                          </a:rPr>
                          <m:t>𝑎</m:t>
                        </m:r>
                      </m:e>
                      <m:sub>
                        <m:r>
                          <a:rPr lang="ru-BY" sz="2400" i="1">
                            <a:solidFill>
                              <a:srgbClr val="000000"/>
                            </a:solidFill>
                            <a:latin typeface="Cambria Math" panose="02040503050406030204" pitchFamily="18" charset="0"/>
                          </a:rPr>
                          <m:t>𝑛</m:t>
                        </m:r>
                      </m:sub>
                    </m:sSub>
                    <m:r>
                      <a:rPr lang="ru-BY" sz="2400" i="1">
                        <a:solidFill>
                          <a:srgbClr val="000000"/>
                        </a:solidFill>
                        <a:latin typeface="Cambria Math" panose="02040503050406030204" pitchFamily="18" charset="0"/>
                      </a:rPr>
                      <m:t>.</m:t>
                    </m:r>
                  </m:oMath>
                </a14:m>
                <a:endParaRPr lang="ru-RU" sz="2400" dirty="0">
                  <a:solidFill>
                    <a:srgbClr val="000000"/>
                  </a:solidFill>
                </a:endParaRPr>
              </a:p>
              <a:p>
                <a:pPr>
                  <a:spcBef>
                    <a:spcPts val="1000"/>
                  </a:spcBef>
                </a:pPr>
                <a:r>
                  <a:rPr lang="ru-RU" sz="2400" b="1" dirty="0"/>
                  <a:t>Какова битовая длина входа в бинарной системе кодирования?</a:t>
                </a:r>
                <a:endParaRPr lang="ru-BY" sz="2400" dirty="0"/>
              </a:p>
            </p:txBody>
          </p:sp>
        </mc:Choice>
        <mc:Fallback xmlns="">
          <p:sp>
            <p:nvSpPr>
              <p:cNvPr id="11" name="TextBox 10">
                <a:extLst>
                  <a:ext uri="{FF2B5EF4-FFF2-40B4-BE49-F238E27FC236}">
                    <a16:creationId xmlns:a16="http://schemas.microsoft.com/office/drawing/2014/main" id="{2246A843-3556-342B-DF36-BD83C86CF443}"/>
                  </a:ext>
                </a:extLst>
              </p:cNvPr>
              <p:cNvSpPr txBox="1">
                <a:spLocks noRot="1" noChangeAspect="1" noMove="1" noResize="1" noEditPoints="1" noAdjustHandles="1" noChangeArrowheads="1" noChangeShapeType="1" noTextEdit="1"/>
              </p:cNvSpPr>
              <p:nvPr/>
            </p:nvSpPr>
            <p:spPr>
              <a:xfrm>
                <a:off x="175967" y="405715"/>
                <a:ext cx="11840065" cy="959237"/>
              </a:xfrm>
              <a:prstGeom prst="rect">
                <a:avLst/>
              </a:prstGeom>
              <a:blipFill>
                <a:blip r:embed="rId4"/>
                <a:stretch>
                  <a:fillRect l="-824" t="-5096" b="-14013"/>
                </a:stretch>
              </a:blipFill>
            </p:spPr>
            <p:txBody>
              <a:bodyPr/>
              <a:lstStyle/>
              <a:p>
                <a:r>
                  <a:rPr lang="ru-BY">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BB4A8D6-C90A-1DC7-7DB3-D8DD796DF92E}"/>
                  </a:ext>
                </a:extLst>
              </p:cNvPr>
              <p:cNvSpPr txBox="1"/>
              <p:nvPr/>
            </p:nvSpPr>
            <p:spPr>
              <a:xfrm>
                <a:off x="320511" y="2450099"/>
                <a:ext cx="11397007" cy="1314206"/>
              </a:xfrm>
              <a:prstGeom prst="rect">
                <a:avLst/>
              </a:prstGeom>
              <a:noFill/>
            </p:spPr>
            <p:txBody>
              <a:bodyPr wrap="square" rtlCol="0">
                <a:spAutoFit/>
              </a:bodyPr>
              <a:lstStyle/>
              <a:p>
                <a:pPr algn="just"/>
                <a:r>
                  <a:rPr lang="ru-RU" sz="2400" dirty="0"/>
                  <a:t>Если предположить, что </a:t>
                </a:r>
                <a14:m>
                  <m:oMath xmlns:m="http://schemas.openxmlformats.org/officeDocument/2006/math">
                    <m:func>
                      <m:funcPr>
                        <m:ctrlPr>
                          <a:rPr lang="en-US" sz="2400" i="1" smtClean="0">
                            <a:solidFill>
                              <a:srgbClr val="000000"/>
                            </a:solidFill>
                            <a:latin typeface="Cambria Math" panose="02040503050406030204" pitchFamily="18" charset="0"/>
                          </a:rPr>
                        </m:ctrlPr>
                      </m:funcPr>
                      <m:fName>
                        <m:limLow>
                          <m:limLowPr>
                            <m:ctrlPr>
                              <a:rPr lang="en-US" sz="2400" i="1" smtClean="0">
                                <a:solidFill>
                                  <a:srgbClr val="000000"/>
                                </a:solidFill>
                                <a:latin typeface="Cambria Math" panose="02040503050406030204" pitchFamily="18" charset="0"/>
                              </a:rPr>
                            </m:ctrlPr>
                          </m:limLowPr>
                          <m:e>
                            <m:r>
                              <m:rPr>
                                <m:sty m:val="p"/>
                              </m:rPr>
                              <a:rPr lang="en-US" sz="2400" i="0" smtClean="0">
                                <a:solidFill>
                                  <a:srgbClr val="000000"/>
                                </a:solidFill>
                                <a:latin typeface="Cambria Math" panose="02040503050406030204" pitchFamily="18" charset="0"/>
                              </a:rPr>
                              <m:t>max</m:t>
                            </m:r>
                          </m:e>
                          <m:lim>
                            <m:r>
                              <a:rPr lang="en-US" sz="2400" b="0" i="1" smtClean="0">
                                <a:solidFill>
                                  <a:srgbClr val="000000"/>
                                </a:solidFill>
                                <a:latin typeface="Cambria Math" panose="02040503050406030204" pitchFamily="18" charset="0"/>
                              </a:rPr>
                              <m:t>1≤</m:t>
                            </m:r>
                            <m:r>
                              <a:rPr lang="en-US" sz="2400" b="0" i="1" smtClean="0">
                                <a:solidFill>
                                  <a:srgbClr val="000000"/>
                                </a:solidFill>
                                <a:latin typeface="Cambria Math" panose="02040503050406030204" pitchFamily="18" charset="0"/>
                              </a:rPr>
                              <m:t>𝑖</m:t>
                            </m:r>
                            <m:r>
                              <a:rPr lang="en-US" sz="2400" b="0" i="1" smtClean="0">
                                <a:solidFill>
                                  <a:srgbClr val="000000"/>
                                </a:solidFill>
                                <a:latin typeface="Cambria Math" panose="02040503050406030204" pitchFamily="18" charset="0"/>
                              </a:rPr>
                              <m:t>≤</m:t>
                            </m:r>
                            <m:r>
                              <a:rPr lang="en-US" sz="2400" b="0" i="1" smtClean="0">
                                <a:solidFill>
                                  <a:srgbClr val="000000"/>
                                </a:solidFill>
                                <a:latin typeface="Cambria Math" panose="02040503050406030204" pitchFamily="18" charset="0"/>
                              </a:rPr>
                              <m:t>𝑛</m:t>
                            </m:r>
                          </m:lim>
                        </m:limLow>
                      </m:fName>
                      <m:e>
                        <m:d>
                          <m:dPr>
                            <m:begChr m:val="⌊"/>
                            <m:endChr m:val="⌋"/>
                            <m:ctrlPr>
                              <a:rPr lang="en-US" sz="2400" i="1">
                                <a:solidFill>
                                  <a:srgbClr val="000000"/>
                                </a:solidFill>
                                <a:latin typeface="Cambria Math" panose="02040503050406030204" pitchFamily="18" charset="0"/>
                              </a:rPr>
                            </m:ctrlPr>
                          </m:dPr>
                          <m:e>
                            <m:func>
                              <m:funcPr>
                                <m:ctrlPr>
                                  <a:rPr lang="en-US" sz="2400" i="1">
                                    <a:solidFill>
                                      <a:srgbClr val="000000"/>
                                    </a:solidFill>
                                    <a:latin typeface="Cambria Math" panose="02040503050406030204" pitchFamily="18" charset="0"/>
                                  </a:rPr>
                                </m:ctrlPr>
                              </m:funcPr>
                              <m:fName>
                                <m:sSub>
                                  <m:sSubPr>
                                    <m:ctrlPr>
                                      <a:rPr lang="en-US" sz="2400" i="1">
                                        <a:solidFill>
                                          <a:srgbClr val="000000"/>
                                        </a:solidFill>
                                        <a:latin typeface="Cambria Math" panose="02040503050406030204" pitchFamily="18" charset="0"/>
                                      </a:rPr>
                                    </m:ctrlPr>
                                  </m:sSubPr>
                                  <m:e>
                                    <m:r>
                                      <m:rPr>
                                        <m:sty m:val="p"/>
                                      </m:rPr>
                                      <a:rPr lang="en-US" sz="2400">
                                        <a:solidFill>
                                          <a:srgbClr val="000000"/>
                                        </a:solidFill>
                                        <a:latin typeface="Cambria Math" panose="02040503050406030204" pitchFamily="18" charset="0"/>
                                      </a:rPr>
                                      <m:t>log</m:t>
                                    </m:r>
                                  </m:e>
                                  <m:sub>
                                    <m:r>
                                      <a:rPr lang="en-US" sz="2400" i="1">
                                        <a:solidFill>
                                          <a:srgbClr val="000000"/>
                                        </a:solidFill>
                                        <a:latin typeface="Cambria Math" panose="02040503050406030204" pitchFamily="18" charset="0"/>
                                      </a:rPr>
                                      <m:t>2</m:t>
                                    </m:r>
                                  </m:sub>
                                </m:sSub>
                              </m:fName>
                              <m:e>
                                <m:sSub>
                                  <m:sSubPr>
                                    <m:ctrlPr>
                                      <a:rPr lang="en-US" sz="2400" i="1">
                                        <a:solidFill>
                                          <a:srgbClr val="000000"/>
                                        </a:solidFill>
                                        <a:latin typeface="Cambria Math" panose="02040503050406030204" pitchFamily="18" charset="0"/>
                                      </a:rPr>
                                    </m:ctrlPr>
                                  </m:sSubPr>
                                  <m:e>
                                    <m:r>
                                      <a:rPr lang="en-US" sz="2400" b="0" i="1" smtClean="0">
                                        <a:solidFill>
                                          <a:srgbClr val="000000"/>
                                        </a:solidFill>
                                        <a:latin typeface="Cambria Math" panose="02040503050406030204" pitchFamily="18" charset="0"/>
                                      </a:rPr>
                                      <m:t>|</m:t>
                                    </m:r>
                                    <m:r>
                                      <a:rPr lang="en-US" sz="2400" i="1">
                                        <a:solidFill>
                                          <a:srgbClr val="000000"/>
                                        </a:solidFill>
                                        <a:latin typeface="Cambria Math" panose="02040503050406030204" pitchFamily="18" charset="0"/>
                                      </a:rPr>
                                      <m:t>𝑎</m:t>
                                    </m:r>
                                  </m:e>
                                  <m:sub>
                                    <m:r>
                                      <a:rPr lang="en-US" sz="2400" i="1">
                                        <a:solidFill>
                                          <a:srgbClr val="000000"/>
                                        </a:solidFill>
                                        <a:latin typeface="Cambria Math" panose="02040503050406030204" pitchFamily="18" charset="0"/>
                                      </a:rPr>
                                      <m:t>𝑖</m:t>
                                    </m:r>
                                  </m:sub>
                                </m:sSub>
                                <m:r>
                                  <a:rPr lang="en-US" sz="2400" b="0" i="1" smtClean="0">
                                    <a:solidFill>
                                      <a:srgbClr val="000000"/>
                                    </a:solidFill>
                                    <a:latin typeface="Cambria Math" panose="02040503050406030204" pitchFamily="18" charset="0"/>
                                  </a:rPr>
                                  <m:t>|</m:t>
                                </m:r>
                              </m:e>
                            </m:func>
                            <m:r>
                              <a:rPr lang="en-US" sz="2400" i="1">
                                <a:solidFill>
                                  <a:srgbClr val="000000"/>
                                </a:solidFill>
                                <a:latin typeface="Cambria Math" panose="02040503050406030204" pitchFamily="18" charset="0"/>
                              </a:rPr>
                              <m:t>+1</m:t>
                            </m:r>
                          </m:e>
                        </m:d>
                      </m:e>
                    </m:func>
                    <m:r>
                      <a:rPr lang="en-US" sz="2400" b="0" i="1" smtClean="0">
                        <a:solidFill>
                          <a:srgbClr val="000000"/>
                        </a:solidFill>
                        <a:latin typeface="Cambria Math" panose="02040503050406030204" pitchFamily="18" charset="0"/>
                        <a:ea typeface="Cambria Math" panose="02040503050406030204" pitchFamily="18" charset="0"/>
                      </a:rPr>
                      <m:t>=</m:t>
                    </m:r>
                    <m:r>
                      <a:rPr lang="en-US" sz="2400" b="0" i="1" smtClean="0">
                        <a:solidFill>
                          <a:srgbClr val="000000"/>
                        </a:solidFill>
                        <a:latin typeface="Cambria Math" panose="02040503050406030204" pitchFamily="18" charset="0"/>
                        <a:ea typeface="Cambria Math" panose="02040503050406030204" pitchFamily="18" charset="0"/>
                      </a:rPr>
                      <m:t>𝑐𝑜𝑛𝑠𝑡</m:t>
                    </m:r>
                  </m:oMath>
                </a14:m>
                <a:r>
                  <a:rPr lang="ru-RU" sz="2400" dirty="0"/>
                  <a:t> (где, например, </a:t>
                </a:r>
                <a14:m>
                  <m:oMath xmlns:m="http://schemas.openxmlformats.org/officeDocument/2006/math">
                    <m:r>
                      <a:rPr lang="en-US" sz="2400" i="1">
                        <a:solidFill>
                          <a:srgbClr val="000000"/>
                        </a:solidFill>
                        <a:latin typeface="Cambria Math" panose="02040503050406030204" pitchFamily="18" charset="0"/>
                        <a:ea typeface="Cambria Math" panose="02040503050406030204" pitchFamily="18" charset="0"/>
                      </a:rPr>
                      <m:t>𝑐𝑜𝑛𝑠𝑡</m:t>
                    </m:r>
                    <m:r>
                      <a:rPr lang="ru-RU" sz="2400">
                        <a:solidFill>
                          <a:srgbClr val="000000"/>
                        </a:solidFill>
                        <a:latin typeface="Cambria Math" panose="02040503050406030204" pitchFamily="18" charset="0"/>
                        <a:ea typeface="Cambria Math" panose="02040503050406030204" pitchFamily="18" charset="0"/>
                      </a:rPr>
                      <m:t>=32</m:t>
                    </m:r>
                    <m:r>
                      <a:rPr lang="ru-RU" sz="2400" b="0" i="0" smtClean="0">
                        <a:solidFill>
                          <a:srgbClr val="000000"/>
                        </a:solidFill>
                        <a:latin typeface="Cambria Math" panose="02040503050406030204" pitchFamily="18" charset="0"/>
                        <a:ea typeface="Cambria Math" panose="02040503050406030204" pitchFamily="18" charset="0"/>
                      </a:rPr>
                      <m:t> </m:t>
                    </m:r>
                  </m:oMath>
                </a14:m>
                <a:r>
                  <a:rPr lang="ru-RU" sz="2400" dirty="0"/>
                  <a:t>), то</a:t>
                </a:r>
                <a:r>
                  <a:rPr lang="en-US" sz="2400" dirty="0"/>
                  <a:t>  </a:t>
                </a:r>
                <a:r>
                  <a:rPr lang="ru-RU" sz="2400" dirty="0"/>
                  <a:t>полагается, что каждый элемент массива занимает </a:t>
                </a:r>
                <a14:m>
                  <m:oMath xmlns:m="http://schemas.openxmlformats.org/officeDocument/2006/math">
                    <m:r>
                      <a:rPr lang="en-US" sz="2400" i="1">
                        <a:solidFill>
                          <a:srgbClr val="000000"/>
                        </a:solidFill>
                        <a:latin typeface="Cambria Math" panose="02040503050406030204" pitchFamily="18" charset="0"/>
                        <a:ea typeface="Cambria Math" panose="02040503050406030204" pitchFamily="18" charset="0"/>
                      </a:rPr>
                      <m:t>𝑐𝑜𝑛𝑠𝑡</m:t>
                    </m:r>
                  </m:oMath>
                </a14:m>
                <a:r>
                  <a:rPr lang="ru-RU" sz="2400" dirty="0"/>
                  <a:t> бит (в этой модели для элементов массива не предполагается компактная форма записи). </a:t>
                </a:r>
              </a:p>
            </p:txBody>
          </p:sp>
        </mc:Choice>
        <mc:Fallback xmlns="">
          <p:sp>
            <p:nvSpPr>
              <p:cNvPr id="13" name="TextBox 12">
                <a:extLst>
                  <a:ext uri="{FF2B5EF4-FFF2-40B4-BE49-F238E27FC236}">
                    <a16:creationId xmlns:a16="http://schemas.microsoft.com/office/drawing/2014/main" id="{ABB4A8D6-C90A-1DC7-7DB3-D8DD796DF92E}"/>
                  </a:ext>
                </a:extLst>
              </p:cNvPr>
              <p:cNvSpPr txBox="1">
                <a:spLocks noRot="1" noChangeAspect="1" noMove="1" noResize="1" noEditPoints="1" noAdjustHandles="1" noChangeArrowheads="1" noChangeShapeType="1" noTextEdit="1"/>
              </p:cNvSpPr>
              <p:nvPr/>
            </p:nvSpPr>
            <p:spPr>
              <a:xfrm>
                <a:off x="320511" y="2450099"/>
                <a:ext cx="11397007" cy="1314206"/>
              </a:xfrm>
              <a:prstGeom prst="rect">
                <a:avLst/>
              </a:prstGeom>
              <a:blipFill>
                <a:blip r:embed="rId5"/>
                <a:stretch>
                  <a:fillRect l="-856" t="-3241" r="-856" b="-9259"/>
                </a:stretch>
              </a:blipFill>
            </p:spPr>
            <p:txBody>
              <a:bodyPr/>
              <a:lstStyle/>
              <a:p>
                <a:r>
                  <a:rPr lang="ru-BY">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4ECB92D4-E38D-2882-6CAB-A61631E0EAE7}"/>
                  </a:ext>
                </a:extLst>
              </p:cNvPr>
              <p:cNvSpPr txBox="1"/>
              <p:nvPr/>
            </p:nvSpPr>
            <p:spPr>
              <a:xfrm>
                <a:off x="320511" y="4909929"/>
                <a:ext cx="11604395" cy="830997"/>
              </a:xfrm>
              <a:prstGeom prst="rect">
                <a:avLst/>
              </a:prstGeom>
              <a:noFill/>
            </p:spPr>
            <p:txBody>
              <a:bodyPr wrap="square" rtlCol="0">
                <a:spAutoFit/>
              </a:bodyPr>
              <a:lstStyle/>
              <a:p>
                <a:r>
                  <a:rPr lang="ru-RU" sz="2400" dirty="0"/>
                  <a:t>В данной модели для увеличения объема входных данных будем</a:t>
                </a:r>
                <a:r>
                  <a:rPr lang="en-US" sz="2400" dirty="0"/>
                  <a:t> </a:t>
                </a:r>
                <a:r>
                  <a:rPr lang="ru-RU" sz="2400" dirty="0"/>
                  <a:t>устремлять </a:t>
                </a:r>
                <a14:m>
                  <m:oMath xmlns:m="http://schemas.openxmlformats.org/officeDocument/2006/math">
                    <m:r>
                      <a:rPr lang="en-US" sz="2400" b="0" i="1" smtClean="0">
                        <a:latin typeface="Cambria Math" panose="02040503050406030204" pitchFamily="18" charset="0"/>
                      </a:rPr>
                      <m:t>𝑛</m:t>
                    </m:r>
                    <m:r>
                      <a:rPr lang="en-US" sz="2400" b="0" i="1" smtClean="0">
                        <a:latin typeface="Cambria Math" panose="02040503050406030204" pitchFamily="18" charset="0"/>
                        <a:ea typeface="Cambria Math" panose="02040503050406030204" pitchFamily="18" charset="0"/>
                      </a:rPr>
                      <m:t>→+∞</m:t>
                    </m:r>
                    <m:r>
                      <a:rPr lang="ru-RU" sz="2400" b="0" i="0" smtClean="0">
                        <a:latin typeface="Cambria Math" panose="02040503050406030204" pitchFamily="18" charset="0"/>
                        <a:ea typeface="Cambria Math" panose="02040503050406030204" pitchFamily="18" charset="0"/>
                      </a:rPr>
                      <m:t>, </m:t>
                    </m:r>
                  </m:oMath>
                </a14:m>
                <a:r>
                  <a:rPr lang="ru-RU" sz="2400" dirty="0"/>
                  <a:t> а входными данными задачи размерности </a:t>
                </a:r>
                <a14:m>
                  <m:oMath xmlns:m="http://schemas.openxmlformats.org/officeDocument/2006/math">
                    <m:r>
                      <a:rPr lang="ru-BY" sz="2400" i="1">
                        <a:solidFill>
                          <a:srgbClr val="000000"/>
                        </a:solidFill>
                        <a:latin typeface="Cambria Math" panose="02040503050406030204" pitchFamily="18" charset="0"/>
                      </a:rPr>
                      <m:t>𝑙</m:t>
                    </m:r>
                  </m:oMath>
                </a14:m>
                <a:r>
                  <a:rPr lang="ru-RU" sz="2400" dirty="0"/>
                  <a:t> будут только массивы из </a:t>
                </a:r>
                <a14:m>
                  <m:oMath xmlns:m="http://schemas.openxmlformats.org/officeDocument/2006/math">
                    <m:r>
                      <a:rPr lang="en-US" sz="2400" i="1">
                        <a:solidFill>
                          <a:srgbClr val="000000"/>
                        </a:solidFill>
                        <a:latin typeface="Cambria Math" panose="02040503050406030204" pitchFamily="18" charset="0"/>
                        <a:ea typeface="Cambria Math" panose="02040503050406030204" pitchFamily="18" charset="0"/>
                      </a:rPr>
                      <m:t>𝑛</m:t>
                    </m:r>
                  </m:oMath>
                </a14:m>
                <a:r>
                  <a:rPr lang="ru-RU" sz="2400" dirty="0"/>
                  <a:t> элементов.</a:t>
                </a:r>
                <a:endParaRPr lang="ru-BY" sz="2400" dirty="0"/>
              </a:p>
            </p:txBody>
          </p:sp>
        </mc:Choice>
        <mc:Fallback xmlns="">
          <p:sp>
            <p:nvSpPr>
              <p:cNvPr id="17" name="TextBox 16">
                <a:extLst>
                  <a:ext uri="{FF2B5EF4-FFF2-40B4-BE49-F238E27FC236}">
                    <a16:creationId xmlns:a16="http://schemas.microsoft.com/office/drawing/2014/main" id="{4ECB92D4-E38D-2882-6CAB-A61631E0EAE7}"/>
                  </a:ext>
                </a:extLst>
              </p:cNvPr>
              <p:cNvSpPr txBox="1">
                <a:spLocks noRot="1" noChangeAspect="1" noMove="1" noResize="1" noEditPoints="1" noAdjustHandles="1" noChangeArrowheads="1" noChangeShapeType="1" noTextEdit="1"/>
              </p:cNvSpPr>
              <p:nvPr/>
            </p:nvSpPr>
            <p:spPr>
              <a:xfrm>
                <a:off x="320511" y="4909929"/>
                <a:ext cx="11604395" cy="830997"/>
              </a:xfrm>
              <a:prstGeom prst="rect">
                <a:avLst/>
              </a:prstGeom>
              <a:blipFill>
                <a:blip r:embed="rId7"/>
                <a:stretch>
                  <a:fillRect l="-841" t="-5839" b="-15328"/>
                </a:stretch>
              </a:blipFill>
            </p:spPr>
            <p:txBody>
              <a:bodyPr/>
              <a:lstStyle/>
              <a:p>
                <a:r>
                  <a:rPr lang="ru-BY">
                    <a:noFill/>
                  </a:rPr>
                  <a:t> </a:t>
                </a:r>
              </a:p>
            </p:txBody>
          </p:sp>
        </mc:Fallback>
      </mc:AlternateContent>
      <p:sp>
        <p:nvSpPr>
          <p:cNvPr id="3" name="TextBox 2">
            <a:extLst>
              <a:ext uri="{FF2B5EF4-FFF2-40B4-BE49-F238E27FC236}">
                <a16:creationId xmlns:a16="http://schemas.microsoft.com/office/drawing/2014/main" id="{C10C7ED8-1B15-5842-B55B-BAAB38533E73}"/>
              </a:ext>
            </a:extLst>
          </p:cNvPr>
          <p:cNvSpPr txBox="1"/>
          <p:nvPr/>
        </p:nvSpPr>
        <p:spPr>
          <a:xfrm>
            <a:off x="394525" y="3919925"/>
            <a:ext cx="5043341" cy="461665"/>
          </a:xfrm>
          <a:prstGeom prst="rect">
            <a:avLst/>
          </a:prstGeom>
          <a:noFill/>
        </p:spPr>
        <p:txBody>
          <a:bodyPr wrap="square">
            <a:spAutoFit/>
          </a:bodyPr>
          <a:lstStyle/>
          <a:p>
            <a:r>
              <a:rPr lang="ru-RU" sz="2400" dirty="0"/>
              <a:t>Тогда размерность задачи: </a:t>
            </a:r>
            <a:endParaRPr lang="ru-BY" sz="2400" dirty="0"/>
          </a:p>
        </p:txBody>
      </p:sp>
      <mc:AlternateContent xmlns:mc="http://schemas.openxmlformats.org/markup-compatibility/2006" xmlns:a14="http://schemas.microsoft.com/office/drawing/2010/main">
        <mc:Choice Requires="a14">
          <p:sp>
            <p:nvSpPr>
              <p:cNvPr id="4" name="Объект 19">
                <a:extLst>
                  <a:ext uri="{FF2B5EF4-FFF2-40B4-BE49-F238E27FC236}">
                    <a16:creationId xmlns:a16="http://schemas.microsoft.com/office/drawing/2014/main" id="{E1414C8A-2BB8-5389-80AF-646D512D2774}"/>
                  </a:ext>
                </a:extLst>
              </p:cNvPr>
              <p:cNvSpPr txBox="1"/>
              <p:nvPr/>
            </p:nvSpPr>
            <p:spPr bwMode="auto">
              <a:xfrm>
                <a:off x="3588469" y="4454574"/>
                <a:ext cx="3774210" cy="513447"/>
              </a:xfrm>
              <a:prstGeom prst="rect">
                <a:avLst/>
              </a:prstGeom>
              <a:noFill/>
            </p:spPr>
            <p:txBody>
              <a:bodyPr>
                <a:normAutofit fontScale="92500"/>
              </a:bodyPr>
              <a:lstStyle/>
              <a:p>
                <a:pPr/>
                <a14:m>
                  <m:oMathPara xmlns:m="http://schemas.openxmlformats.org/officeDocument/2006/math">
                    <m:oMathParaPr>
                      <m:jc m:val="center"/>
                    </m:oMathParaPr>
                    <m:oMath xmlns:m="http://schemas.openxmlformats.org/officeDocument/2006/math">
                      <m:r>
                        <a:rPr lang="ru-BY" sz="2400" i="1" smtClean="0">
                          <a:solidFill>
                            <a:srgbClr val="000000"/>
                          </a:solidFill>
                          <a:latin typeface="Cambria Math" panose="02040503050406030204" pitchFamily="18" charset="0"/>
                        </a:rPr>
                        <m:t>𝑙</m:t>
                      </m:r>
                      <m:r>
                        <a:rPr lang="en-US" sz="2400" b="0" i="1" smtClean="0">
                          <a:solidFill>
                            <a:srgbClr val="000000"/>
                          </a:solidFill>
                          <a:latin typeface="Cambria Math" panose="02040503050406030204" pitchFamily="18" charset="0"/>
                        </a:rPr>
                        <m:t>=</m:t>
                      </m:r>
                      <m:d>
                        <m:dPr>
                          <m:begChr m:val="⌊"/>
                          <m:endChr m:val="⌋"/>
                          <m:ctrlPr>
                            <a:rPr lang="en-US" sz="2400" b="0" i="1" smtClean="0">
                              <a:solidFill>
                                <a:srgbClr val="000000"/>
                              </a:solidFill>
                              <a:latin typeface="Cambria Math" panose="02040503050406030204" pitchFamily="18" charset="0"/>
                            </a:rPr>
                          </m:ctrlPr>
                        </m:dPr>
                        <m:e>
                          <m:func>
                            <m:funcPr>
                              <m:ctrlPr>
                                <a:rPr lang="en-US" sz="2400" b="0" i="1" smtClean="0">
                                  <a:solidFill>
                                    <a:srgbClr val="000000"/>
                                  </a:solidFill>
                                  <a:latin typeface="Cambria Math" panose="02040503050406030204" pitchFamily="18" charset="0"/>
                                </a:rPr>
                              </m:ctrlPr>
                            </m:funcPr>
                            <m:fName>
                              <m:sSub>
                                <m:sSubPr>
                                  <m:ctrlPr>
                                    <a:rPr lang="en-US" sz="2400" b="0" i="1" smtClean="0">
                                      <a:solidFill>
                                        <a:srgbClr val="000000"/>
                                      </a:solidFill>
                                      <a:latin typeface="Cambria Math" panose="02040503050406030204" pitchFamily="18" charset="0"/>
                                    </a:rPr>
                                  </m:ctrlPr>
                                </m:sSubPr>
                                <m:e>
                                  <m:r>
                                    <m:rPr>
                                      <m:sty m:val="p"/>
                                    </m:rPr>
                                    <a:rPr lang="en-US" sz="2400" b="0" i="0" smtClean="0">
                                      <a:solidFill>
                                        <a:srgbClr val="000000"/>
                                      </a:solidFill>
                                      <a:latin typeface="Cambria Math" panose="02040503050406030204" pitchFamily="18" charset="0"/>
                                    </a:rPr>
                                    <m:t>log</m:t>
                                  </m:r>
                                </m:e>
                                <m:sub>
                                  <m:r>
                                    <a:rPr lang="en-US" sz="2400" b="0" i="1" smtClean="0">
                                      <a:solidFill>
                                        <a:srgbClr val="000000"/>
                                      </a:solidFill>
                                      <a:latin typeface="Cambria Math" panose="02040503050406030204" pitchFamily="18" charset="0"/>
                                    </a:rPr>
                                    <m:t>2</m:t>
                                  </m:r>
                                </m:sub>
                              </m:sSub>
                            </m:fName>
                            <m:e>
                              <m:r>
                                <a:rPr lang="en-US" sz="2400" b="0" i="1" smtClean="0">
                                  <a:solidFill>
                                    <a:srgbClr val="000000"/>
                                  </a:solidFill>
                                  <a:latin typeface="Cambria Math" panose="02040503050406030204" pitchFamily="18" charset="0"/>
                                </a:rPr>
                                <m:t>𝑛</m:t>
                              </m:r>
                            </m:e>
                          </m:func>
                          <m:r>
                            <a:rPr lang="en-US" sz="2400" b="0" i="1" smtClean="0">
                              <a:solidFill>
                                <a:srgbClr val="000000"/>
                              </a:solidFill>
                              <a:latin typeface="Cambria Math" panose="02040503050406030204" pitchFamily="18" charset="0"/>
                            </a:rPr>
                            <m:t>+1</m:t>
                          </m:r>
                        </m:e>
                      </m:d>
                      <m:r>
                        <a:rPr lang="en-US" sz="2400" b="0" i="1" smtClean="0">
                          <a:solidFill>
                            <a:srgbClr val="000000"/>
                          </a:solidFill>
                          <a:latin typeface="Cambria Math" panose="02040503050406030204" pitchFamily="18" charset="0"/>
                        </a:rPr>
                        <m:t>+</m:t>
                      </m:r>
                      <m:r>
                        <a:rPr lang="en-US" sz="2400" b="0" i="1" smtClean="0">
                          <a:solidFill>
                            <a:srgbClr val="000000"/>
                          </a:solidFill>
                          <a:latin typeface="Cambria Math" panose="02040503050406030204" pitchFamily="18" charset="0"/>
                        </a:rPr>
                        <m:t>𝑐𝑜𝑛𝑠𝑡</m:t>
                      </m:r>
                      <m:r>
                        <a:rPr lang="en-US" sz="2400" b="0" i="1" smtClean="0">
                          <a:solidFill>
                            <a:srgbClr val="000000"/>
                          </a:solidFill>
                          <a:latin typeface="Cambria Math" panose="02040503050406030204" pitchFamily="18" charset="0"/>
                          <a:ea typeface="Cambria Math" panose="02040503050406030204" pitchFamily="18" charset="0"/>
                        </a:rPr>
                        <m:t>⋅</m:t>
                      </m:r>
                      <m:r>
                        <a:rPr lang="en-US" sz="2400" b="0" i="1" smtClean="0">
                          <a:solidFill>
                            <a:srgbClr val="000000"/>
                          </a:solidFill>
                          <a:latin typeface="Cambria Math" panose="02040503050406030204" pitchFamily="18" charset="0"/>
                          <a:ea typeface="Cambria Math" panose="02040503050406030204" pitchFamily="18" charset="0"/>
                        </a:rPr>
                        <m:t>𝑛</m:t>
                      </m:r>
                      <m:r>
                        <a:rPr lang="ru-RU" sz="2400" b="0" i="1" smtClean="0">
                          <a:solidFill>
                            <a:srgbClr val="000000"/>
                          </a:solidFill>
                          <a:latin typeface="Cambria Math" panose="02040503050406030204" pitchFamily="18" charset="0"/>
                          <a:ea typeface="Cambria Math" panose="02040503050406030204" pitchFamily="18" charset="0"/>
                        </a:rPr>
                        <m:t>.</m:t>
                      </m:r>
                    </m:oMath>
                  </m:oMathPara>
                </a14:m>
                <a:endParaRPr lang="ru-BY" sz="2400" dirty="0"/>
              </a:p>
            </p:txBody>
          </p:sp>
        </mc:Choice>
        <mc:Fallback xmlns="">
          <p:sp>
            <p:nvSpPr>
              <p:cNvPr id="4" name="Объект 19">
                <a:extLst>
                  <a:ext uri="{FF2B5EF4-FFF2-40B4-BE49-F238E27FC236}">
                    <a16:creationId xmlns:a16="http://schemas.microsoft.com/office/drawing/2014/main" id="{E1414C8A-2BB8-5389-80AF-646D512D2774}"/>
                  </a:ext>
                </a:extLst>
              </p:cNvPr>
              <p:cNvSpPr txBox="1">
                <a:spLocks noRot="1" noChangeAspect="1" noMove="1" noResize="1" noEditPoints="1" noAdjustHandles="1" noChangeArrowheads="1" noChangeShapeType="1" noTextEdit="1"/>
              </p:cNvSpPr>
              <p:nvPr/>
            </p:nvSpPr>
            <p:spPr bwMode="auto">
              <a:xfrm>
                <a:off x="3588469" y="4454574"/>
                <a:ext cx="3774210" cy="513447"/>
              </a:xfrm>
              <a:prstGeom prst="rect">
                <a:avLst/>
              </a:prstGeom>
              <a:blipFill>
                <a:blip r:embed="rId8"/>
                <a:stretch>
                  <a:fillRect/>
                </a:stretch>
              </a:blipFill>
            </p:spPr>
            <p:txBody>
              <a:bodyPr/>
              <a:lstStyle/>
              <a:p>
                <a:r>
                  <a:rPr lang="ru-BY">
                    <a:noFill/>
                  </a:rPr>
                  <a:t> </a:t>
                </a:r>
              </a:p>
            </p:txBody>
          </p:sp>
        </mc:Fallback>
      </mc:AlternateContent>
    </p:spTree>
    <p:extLst>
      <p:ext uri="{BB962C8B-B14F-4D97-AF65-F5344CB8AC3E}">
        <p14:creationId xmlns:p14="http://schemas.microsoft.com/office/powerpoint/2010/main" val="298748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13" grpId="0"/>
      <p:bldP spid="17" grpId="0"/>
      <p:bldP spid="3" grpId="0"/>
      <p:bldP spid="4"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029A901-BA58-E7A6-DF70-550B8FA12FC5}"/>
                  </a:ext>
                </a:extLst>
              </p:cNvPr>
              <p:cNvSpPr txBox="1"/>
              <p:nvPr/>
            </p:nvSpPr>
            <p:spPr>
              <a:xfrm>
                <a:off x="150829" y="145072"/>
                <a:ext cx="11792932" cy="6712928"/>
              </a:xfrm>
              <a:prstGeom prst="rect">
                <a:avLst/>
              </a:prstGeom>
              <a:noFill/>
            </p:spPr>
            <p:txBody>
              <a:bodyPr wrap="square" rtlCol="0">
                <a:spAutoFit/>
              </a:bodyPr>
              <a:lstStyle/>
              <a:p>
                <a:pPr marL="800100" lvl="1" indent="-342900" algn="just">
                  <a:spcAft>
                    <a:spcPts val="800"/>
                  </a:spcAft>
                  <a:buFont typeface="Wingdings" panose="05000000000000000000" pitchFamily="2" charset="2"/>
                  <a:buChar char="ü"/>
                </a:pPr>
                <a:r>
                  <a:rPr lang="ru-RU" dirty="0"/>
                  <a:t>если на вход поступает массив чисел </a:t>
                </a:r>
                <a14:m>
                  <m:oMath xmlns:m="http://schemas.openxmlformats.org/officeDocument/2006/math">
                    <m:sSub>
                      <m:sSubPr>
                        <m:ctrlPr>
                          <a:rPr lang="ru-RU"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ru-RU" i="1">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2</m:t>
                        </m:r>
                      </m:sub>
                    </m:sSub>
                    <m:r>
                      <a:rPr lang="ru-RU" b="0" i="1" smtClean="0">
                        <a:latin typeface="Cambria Math" panose="02040503050406030204" pitchFamily="18" charset="0"/>
                      </a:rPr>
                      <m:t>,…,</m:t>
                    </m:r>
                    <m:sSub>
                      <m:sSubPr>
                        <m:ctrlPr>
                          <a:rPr lang="ru-RU" i="1">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𝑛</m:t>
                        </m:r>
                      </m:sub>
                    </m:sSub>
                    <m:r>
                      <a:rPr lang="en-US" b="0" i="1" smtClean="0">
                        <a:latin typeface="Cambria Math" panose="02040503050406030204" pitchFamily="18" charset="0"/>
                      </a:rPr>
                      <m:t> </m:t>
                    </m:r>
                  </m:oMath>
                </a14:m>
                <a:r>
                  <a:rPr lang="ru-RU" dirty="0"/>
                  <a:t>и нам нужно их упорядочить или что-то найти в массиве, то в предположении, что</a:t>
                </a:r>
                <a14:m>
                  <m:oMath xmlns:m="http://schemas.openxmlformats.org/officeDocument/2006/math">
                    <m:func>
                      <m:funcPr>
                        <m:ctrlPr>
                          <a:rPr lang="en-US" i="1">
                            <a:solidFill>
                              <a:srgbClr val="000000"/>
                            </a:solidFill>
                            <a:latin typeface="Cambria Math" panose="02040503050406030204" pitchFamily="18" charset="0"/>
                          </a:rPr>
                        </m:ctrlPr>
                      </m:funcPr>
                      <m:fName>
                        <m:limLow>
                          <m:limLowPr>
                            <m:ctrlPr>
                              <a:rPr lang="en-US" i="1">
                                <a:solidFill>
                                  <a:srgbClr val="000000"/>
                                </a:solidFill>
                                <a:latin typeface="Cambria Math" panose="02040503050406030204" pitchFamily="18" charset="0"/>
                              </a:rPr>
                            </m:ctrlPr>
                          </m:limLowPr>
                          <m:e>
                            <m:r>
                              <m:rPr>
                                <m:sty m:val="p"/>
                              </m:rPr>
                              <a:rPr lang="en-US">
                                <a:solidFill>
                                  <a:srgbClr val="000000"/>
                                </a:solidFill>
                                <a:latin typeface="Cambria Math" panose="02040503050406030204" pitchFamily="18" charset="0"/>
                              </a:rPr>
                              <m:t>max</m:t>
                            </m:r>
                          </m:e>
                          <m:lim>
                            <m:r>
                              <a:rPr lang="en-US" i="1">
                                <a:solidFill>
                                  <a:srgbClr val="000000"/>
                                </a:solidFill>
                                <a:latin typeface="Cambria Math" panose="02040503050406030204" pitchFamily="18" charset="0"/>
                              </a:rPr>
                              <m:t>1≤</m:t>
                            </m:r>
                            <m:r>
                              <a:rPr lang="en-US" i="1">
                                <a:solidFill>
                                  <a:srgbClr val="000000"/>
                                </a:solidFill>
                                <a:latin typeface="Cambria Math" panose="02040503050406030204" pitchFamily="18" charset="0"/>
                              </a:rPr>
                              <m:t>𝑖</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𝑛</m:t>
                            </m:r>
                          </m:lim>
                        </m:limLow>
                      </m:fName>
                      <m:e>
                        <m:d>
                          <m:dPr>
                            <m:begChr m:val="⌊"/>
                            <m:endChr m:val="⌋"/>
                            <m:ctrlPr>
                              <a:rPr lang="en-US" i="1">
                                <a:solidFill>
                                  <a:srgbClr val="000000"/>
                                </a:solidFill>
                                <a:latin typeface="Cambria Math" panose="02040503050406030204" pitchFamily="18" charset="0"/>
                              </a:rPr>
                            </m:ctrlPr>
                          </m:dPr>
                          <m:e>
                            <m:func>
                              <m:funcPr>
                                <m:ctrlPr>
                                  <a:rPr lang="en-US" i="1">
                                    <a:solidFill>
                                      <a:srgbClr val="000000"/>
                                    </a:solidFill>
                                    <a:latin typeface="Cambria Math" panose="02040503050406030204" pitchFamily="18" charset="0"/>
                                  </a:rPr>
                                </m:ctrlPr>
                              </m:funcPr>
                              <m:fName>
                                <m:sSub>
                                  <m:sSubPr>
                                    <m:ctrlPr>
                                      <a:rPr lang="en-US" i="1">
                                        <a:solidFill>
                                          <a:srgbClr val="000000"/>
                                        </a:solidFill>
                                        <a:latin typeface="Cambria Math" panose="02040503050406030204" pitchFamily="18" charset="0"/>
                                      </a:rPr>
                                    </m:ctrlPr>
                                  </m:sSubPr>
                                  <m:e>
                                    <m:r>
                                      <m:rPr>
                                        <m:sty m:val="p"/>
                                      </m:rPr>
                                      <a:rPr lang="en-US">
                                        <a:solidFill>
                                          <a:srgbClr val="000000"/>
                                        </a:solidFill>
                                        <a:latin typeface="Cambria Math" panose="02040503050406030204" pitchFamily="18" charset="0"/>
                                      </a:rPr>
                                      <m:t>log</m:t>
                                    </m:r>
                                  </m:e>
                                  <m:sub>
                                    <m:r>
                                      <a:rPr lang="en-US" i="1">
                                        <a:solidFill>
                                          <a:srgbClr val="000000"/>
                                        </a:solidFill>
                                        <a:latin typeface="Cambria Math" panose="02040503050406030204" pitchFamily="18" charset="0"/>
                                      </a:rPr>
                                      <m:t>2</m:t>
                                    </m:r>
                                  </m:sub>
                                </m:sSub>
                              </m:fName>
                              <m:e>
                                <m:sSub>
                                  <m:sSubPr>
                                    <m:ctrlPr>
                                      <a:rPr lang="en-US" i="1">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𝑎</m:t>
                                    </m:r>
                                  </m:e>
                                  <m:sub>
                                    <m:r>
                                      <a:rPr lang="en-US" i="1">
                                        <a:solidFill>
                                          <a:srgbClr val="000000"/>
                                        </a:solidFill>
                                        <a:latin typeface="Cambria Math" panose="02040503050406030204" pitchFamily="18" charset="0"/>
                                      </a:rPr>
                                      <m:t>𝑖</m:t>
                                    </m:r>
                                  </m:sub>
                                </m:sSub>
                                <m:r>
                                  <a:rPr lang="en-US" b="0" i="1" smtClean="0">
                                    <a:solidFill>
                                      <a:srgbClr val="000000"/>
                                    </a:solidFill>
                                    <a:latin typeface="Cambria Math" panose="02040503050406030204" pitchFamily="18" charset="0"/>
                                  </a:rPr>
                                  <m:t>|</m:t>
                                </m:r>
                              </m:e>
                            </m:func>
                            <m:r>
                              <a:rPr lang="en-US" i="1">
                                <a:solidFill>
                                  <a:srgbClr val="000000"/>
                                </a:solidFill>
                                <a:latin typeface="Cambria Math" panose="02040503050406030204" pitchFamily="18" charset="0"/>
                              </a:rPr>
                              <m:t>+1</m:t>
                            </m:r>
                          </m:e>
                        </m:d>
                      </m:e>
                    </m:func>
                    <m:r>
                      <a:rPr lang="en-US" i="1">
                        <a:solidFill>
                          <a:srgbClr val="000000"/>
                        </a:solidFill>
                        <a:latin typeface="Cambria Math" panose="02040503050406030204" pitchFamily="18" charset="0"/>
                        <a:ea typeface="Cambria Math" panose="02040503050406030204" pitchFamily="18" charset="0"/>
                      </a:rPr>
                      <m:t>=</m:t>
                    </m:r>
                    <m:r>
                      <a:rPr lang="en-US" i="1">
                        <a:solidFill>
                          <a:srgbClr val="000000"/>
                        </a:solidFill>
                        <a:latin typeface="Cambria Math" panose="02040503050406030204" pitchFamily="18" charset="0"/>
                        <a:ea typeface="Cambria Math" panose="02040503050406030204" pitchFamily="18" charset="0"/>
                      </a:rPr>
                      <m:t>𝑐𝑜𝑛𝑠𝑡</m:t>
                    </m:r>
                  </m:oMath>
                </a14:m>
                <a:r>
                  <a:rPr lang="ru-RU" dirty="0"/>
                  <a:t>, в  качестве такой числовой характеристики входных данных</a:t>
                </a:r>
                <a14:m>
                  <m:oMath xmlns:m="http://schemas.openxmlformats.org/officeDocument/2006/math">
                    <m:r>
                      <a:rPr lang="en-US" i="1" dirty="0" smtClean="0">
                        <a:latin typeface="Cambria Math" panose="02040503050406030204" pitchFamily="18" charset="0"/>
                      </a:rPr>
                      <m:t> </m:t>
                    </m:r>
                  </m:oMath>
                </a14:m>
                <a:r>
                  <a:rPr lang="ru-RU" dirty="0"/>
                  <a:t>может выступать число </a:t>
                </a:r>
                <a14:m>
                  <m:oMath xmlns:m="http://schemas.openxmlformats.org/officeDocument/2006/math">
                    <m:r>
                      <a:rPr lang="en-US" i="1" dirty="0">
                        <a:latin typeface="Cambria Math" panose="02040503050406030204" pitchFamily="18" charset="0"/>
                      </a:rPr>
                      <m:t>𝑛</m:t>
                    </m:r>
                    <m:r>
                      <a:rPr lang="en-US" i="1" dirty="0">
                        <a:latin typeface="Cambria Math" panose="02040503050406030204" pitchFamily="18" charset="0"/>
                      </a:rPr>
                      <m:t> </m:t>
                    </m:r>
                  </m:oMath>
                </a14:m>
                <a:r>
                  <a:rPr lang="ru-RU" dirty="0"/>
                  <a:t>элементов массива, а такую меру измерения размерности задачи называют </a:t>
                </a:r>
                <a:r>
                  <a:rPr lang="ru-RU" b="1" i="1" dirty="0"/>
                  <a:t>равномерной</a:t>
                </a:r>
                <a:r>
                  <a:rPr lang="en-US" dirty="0"/>
                  <a:t>; </a:t>
                </a:r>
                <a:r>
                  <a:rPr lang="ru-RU" dirty="0"/>
                  <a:t>при анализе поведения алгоритма </a:t>
                </a:r>
                <a:r>
                  <a:rPr lang="en-US" dirty="0"/>
                  <a:t>c </a:t>
                </a:r>
                <a:r>
                  <a:rPr lang="ru-RU" dirty="0"/>
                  <a:t>ростом объема входных данных будем устремлять к бесконечности число </a:t>
                </a:r>
                <a14:m>
                  <m:oMath xmlns:m="http://schemas.openxmlformats.org/officeDocument/2006/math">
                    <m:r>
                      <a:rPr lang="en-US" i="1" dirty="0">
                        <a:latin typeface="Cambria Math" panose="02040503050406030204" pitchFamily="18" charset="0"/>
                      </a:rPr>
                      <m:t>𝑛</m:t>
                    </m:r>
                    <m:r>
                      <a:rPr lang="en-US" b="0" i="1" dirty="0" smtClean="0">
                        <a:latin typeface="Cambria Math" panose="02040503050406030204" pitchFamily="18" charset="0"/>
                      </a:rPr>
                      <m:t>;</m:t>
                    </m:r>
                  </m:oMath>
                </a14:m>
                <a:endParaRPr lang="ru-RU" dirty="0"/>
              </a:p>
              <a:p>
                <a:pPr marL="800100" lvl="1" indent="-342900" algn="just">
                  <a:spcAft>
                    <a:spcPts val="800"/>
                  </a:spcAft>
                  <a:buFont typeface="Wingdings" panose="05000000000000000000" pitchFamily="2" charset="2"/>
                  <a:buChar char="ü"/>
                </a:pPr>
                <a:r>
                  <a:rPr lang="ru-RU" dirty="0"/>
                  <a:t>в задачах на графы в качестве числовой характеристики входных данных задачи берут число вершин </a:t>
                </a:r>
                <a14:m>
                  <m:oMath xmlns:m="http://schemas.openxmlformats.org/officeDocument/2006/math">
                    <m:d>
                      <m:dPr>
                        <m:begChr m:val="|"/>
                        <m:endChr m:val="|"/>
                        <m:ctrlPr>
                          <a:rPr lang="ru-RU" i="1" smtClean="0">
                            <a:latin typeface="Cambria Math" panose="02040503050406030204" pitchFamily="18" charset="0"/>
                          </a:rPr>
                        </m:ctrlPr>
                      </m:dPr>
                      <m:e>
                        <m:r>
                          <a:rPr lang="en-US" b="0" i="1" smtClean="0">
                            <a:latin typeface="Cambria Math" panose="02040503050406030204" pitchFamily="18" charset="0"/>
                          </a:rPr>
                          <m:t>𝑉</m:t>
                        </m:r>
                      </m:e>
                    </m:d>
                  </m:oMath>
                </a14:m>
                <a:r>
                  <a:rPr lang="ru-RU" dirty="0"/>
                  <a:t> и</a:t>
                </a:r>
                <a:r>
                  <a:rPr lang="en-US" dirty="0"/>
                  <a:t>/</a:t>
                </a:r>
                <a:r>
                  <a:rPr lang="ru-RU" dirty="0"/>
                  <a:t>или</a:t>
                </a:r>
                <a:r>
                  <a:rPr lang="en-US" dirty="0"/>
                  <a:t> </a:t>
                </a:r>
                <a:r>
                  <a:rPr lang="ru-RU" dirty="0"/>
                  <a:t>ребер</a:t>
                </a:r>
                <a:r>
                  <a:rPr lang="en-US" dirty="0"/>
                  <a:t> </a:t>
                </a:r>
                <a14:m>
                  <m:oMath xmlns:m="http://schemas.openxmlformats.org/officeDocument/2006/math">
                    <m:d>
                      <m:dPr>
                        <m:begChr m:val="|"/>
                        <m:endChr m:val="|"/>
                        <m:ctrlPr>
                          <a:rPr lang="ru-RU" i="1">
                            <a:latin typeface="Cambria Math" panose="02040503050406030204" pitchFamily="18" charset="0"/>
                          </a:rPr>
                        </m:ctrlPr>
                      </m:dPr>
                      <m:e>
                        <m:r>
                          <a:rPr lang="en-US" b="0" i="1" smtClean="0">
                            <a:latin typeface="Cambria Math" panose="02040503050406030204" pitchFamily="18" charset="0"/>
                          </a:rPr>
                          <m:t>𝐸</m:t>
                        </m:r>
                      </m:e>
                    </m:d>
                  </m:oMath>
                </a14:m>
                <a:r>
                  <a:rPr lang="en-US" dirty="0"/>
                  <a:t> (</a:t>
                </a:r>
                <a:r>
                  <a:rPr lang="ru-RU" dirty="0"/>
                  <a:t>рассуждения будут аналогичны, предыдущему случаю, так как, например, </a:t>
                </a:r>
              </a:p>
              <a:p>
                <a:pPr lvl="3" algn="just">
                  <a:spcAft>
                    <a:spcPts val="800"/>
                  </a:spcAft>
                </a:pPr>
                <a:r>
                  <a:rPr lang="ru-RU" dirty="0"/>
                  <a:t>если граф задан матрицей смежности, то элементы матрицы принимают всего два значения 1 или 0</a:t>
                </a:r>
                <a:r>
                  <a:rPr lang="en-US" dirty="0"/>
                  <a:t> </a:t>
                </a:r>
                <a:r>
                  <a:rPr lang="ru-RU" dirty="0"/>
                  <a:t>и для кодирования достаточно константной памяти</a:t>
                </a:r>
                <a:r>
                  <a:rPr lang="en-US" dirty="0"/>
                  <a:t>; </a:t>
                </a:r>
                <a:endParaRPr lang="ru-RU" dirty="0"/>
              </a:p>
              <a:p>
                <a:pPr lvl="3" algn="just">
                  <a:spcAft>
                    <a:spcPts val="800"/>
                  </a:spcAft>
                </a:pPr>
                <a:r>
                  <a:rPr lang="ru-RU" dirty="0"/>
                  <a:t>если граф задан списками смежности, то так как мы работаем с конечными графами, т.е. </a:t>
                </a:r>
                <a14:m>
                  <m:oMath xmlns:m="http://schemas.openxmlformats.org/officeDocument/2006/math">
                    <m:d>
                      <m:dPr>
                        <m:begChr m:val="|"/>
                        <m:endChr m:val="|"/>
                        <m:ctrlPr>
                          <a:rPr lang="ru-RU" i="1">
                            <a:latin typeface="Cambria Math" panose="02040503050406030204" pitchFamily="18" charset="0"/>
                          </a:rPr>
                        </m:ctrlPr>
                      </m:dPr>
                      <m:e>
                        <m:r>
                          <a:rPr lang="en-US" i="1">
                            <a:latin typeface="Cambria Math" panose="02040503050406030204" pitchFamily="18" charset="0"/>
                          </a:rPr>
                          <m:t>𝑉</m:t>
                        </m:r>
                      </m:e>
                    </m:d>
                  </m:oMath>
                </a14:m>
                <a:r>
                  <a:rPr lang="ru-RU" dirty="0"/>
                  <a:t> </a:t>
                </a:r>
                <a:r>
                  <a:rPr lang="ru-RU" dirty="0">
                    <a:sym typeface="Symbol" panose="05050102010706020507" pitchFamily="18" charset="2"/>
                  </a:rPr>
                  <a:t></a:t>
                </a:r>
                <a:r>
                  <a:rPr lang="ru-RU" dirty="0"/>
                  <a:t> конечно, то для кодирования также достаточно константной памяти</a:t>
                </a:r>
                <a:r>
                  <a:rPr lang="en-US" dirty="0"/>
                  <a:t>;</a:t>
                </a:r>
                <a:r>
                  <a:rPr lang="ru-RU" dirty="0"/>
                  <a:t> </a:t>
                </a:r>
              </a:p>
              <a:p>
                <a:pPr lvl="2" algn="just">
                  <a:spcAft>
                    <a:spcPts val="800"/>
                  </a:spcAft>
                </a:pPr>
                <a:r>
                  <a:rPr lang="ru-RU" dirty="0"/>
                  <a:t>при анализе поведения алгоритма </a:t>
                </a:r>
                <a:r>
                  <a:rPr lang="en-US" dirty="0"/>
                  <a:t>c </a:t>
                </a:r>
                <a:r>
                  <a:rPr lang="ru-RU" dirty="0"/>
                  <a:t>ростом объема входных данных будем устремлять к бесконечности число рёбер </a:t>
                </a:r>
                <a14:m>
                  <m:oMath xmlns:m="http://schemas.openxmlformats.org/officeDocument/2006/math">
                    <m:d>
                      <m:dPr>
                        <m:begChr m:val="|"/>
                        <m:endChr m:val="|"/>
                        <m:ctrlPr>
                          <a:rPr lang="ru-RU" i="1">
                            <a:latin typeface="Cambria Math" panose="02040503050406030204" pitchFamily="18" charset="0"/>
                          </a:rPr>
                        </m:ctrlPr>
                      </m:dPr>
                      <m:e>
                        <m:r>
                          <a:rPr lang="en-US" i="1">
                            <a:latin typeface="Cambria Math" panose="02040503050406030204" pitchFamily="18" charset="0"/>
                          </a:rPr>
                          <m:t>𝐸</m:t>
                        </m:r>
                      </m:e>
                    </m:d>
                  </m:oMath>
                </a14:m>
                <a:r>
                  <a:rPr lang="en-US" dirty="0"/>
                  <a:t>;</a:t>
                </a:r>
                <a:endParaRPr lang="ru-RU" dirty="0"/>
              </a:p>
              <a:p>
                <a:pPr marL="800100" lvl="1" indent="-342900" algn="just">
                  <a:spcAft>
                    <a:spcPts val="800"/>
                  </a:spcAft>
                  <a:buFont typeface="Wingdings" panose="05000000000000000000" pitchFamily="2" charset="2"/>
                  <a:buChar char="ü"/>
                </a:pPr>
                <a:r>
                  <a:rPr lang="en-US" dirty="0"/>
                  <a:t> </a:t>
                </a:r>
                <a:r>
                  <a:rPr lang="ru-RU" dirty="0"/>
                  <a:t>в арифметических задачах размером входа может быть максимум абсолютных величин входных чисел или количество цифр в его двоичной записи (бинарная система кодирования)</a:t>
                </a:r>
                <a:r>
                  <a:rPr lang="en-US" dirty="0"/>
                  <a:t>;</a:t>
                </a:r>
                <a:r>
                  <a:rPr lang="ru-RU" dirty="0"/>
                  <a:t> </a:t>
                </a:r>
              </a:p>
              <a:p>
                <a:pPr lvl="3" algn="just">
                  <a:spcAft>
                    <a:spcPts val="800"/>
                  </a:spcAft>
                </a:pPr>
                <a:r>
                  <a:rPr lang="ru-RU" dirty="0"/>
                  <a:t>например, если на вход поступает целое число </a:t>
                </a:r>
                <a14:m>
                  <m:oMath xmlns:m="http://schemas.openxmlformats.org/officeDocument/2006/math">
                    <m:r>
                      <a:rPr lang="en-US" b="0" i="1" smtClean="0">
                        <a:latin typeface="Cambria Math" panose="02040503050406030204" pitchFamily="18" charset="0"/>
                      </a:rPr>
                      <m:t>𝑛</m:t>
                    </m:r>
                  </m:oMath>
                </a14:m>
                <a:r>
                  <a:rPr lang="en-US" dirty="0"/>
                  <a:t> </a:t>
                </a:r>
                <a:r>
                  <a:rPr lang="ru-RU" dirty="0"/>
                  <a:t>и необходимо определить, является ли это число простым, то в качестве</a:t>
                </a:r>
                <a:r>
                  <a:rPr lang="en-US" dirty="0"/>
                  <a:t> </a:t>
                </a:r>
                <a:r>
                  <a:rPr lang="ru-RU" dirty="0"/>
                  <a:t>числовой характеристики входных данных</a:t>
                </a:r>
                <a:r>
                  <a:rPr lang="en-US" dirty="0"/>
                  <a:t> </a:t>
                </a:r>
                <a14:m>
                  <m:oMath xmlns:m="http://schemas.openxmlformats.org/officeDocument/2006/math">
                    <m:r>
                      <a:rPr lang="en-US" b="0" i="1" smtClean="0">
                        <a:latin typeface="Cambria Math" panose="02040503050406030204" pitchFamily="18" charset="0"/>
                      </a:rPr>
                      <m:t>𝑙</m:t>
                    </m:r>
                    <m:r>
                      <a:rPr lang="en-US" b="0" i="1" smtClean="0">
                        <a:latin typeface="Cambria Math" panose="02040503050406030204" pitchFamily="18" charset="0"/>
                      </a:rPr>
                      <m:t> </m:t>
                    </m:r>
                  </m:oMath>
                </a14:m>
                <a:r>
                  <a:rPr lang="ru-RU" dirty="0"/>
                  <a:t>удобно брать число бит двоичной записи компактного представления числа</a:t>
                </a:r>
                <a:r>
                  <a:rPr lang="en-US" dirty="0"/>
                  <a:t> </a:t>
                </a:r>
                <a14:m>
                  <m:oMath xmlns:m="http://schemas.openxmlformats.org/officeDocument/2006/math">
                    <m:r>
                      <a:rPr lang="en-US" i="1">
                        <a:latin typeface="Cambria Math" panose="02040503050406030204" pitchFamily="18" charset="0"/>
                      </a:rPr>
                      <m:t>𝑛</m:t>
                    </m:r>
                  </m:oMath>
                </a14:m>
                <a:r>
                  <a:rPr lang="en-US" i="1" dirty="0"/>
                  <a:t>;</a:t>
                </a:r>
                <a:r>
                  <a:rPr lang="ru-RU" i="1" dirty="0"/>
                  <a:t> </a:t>
                </a:r>
                <a:r>
                  <a:rPr lang="ru-RU" dirty="0"/>
                  <a:t>при анализе поведения алгоритма при увеличении объема входных данных будем устремлять к бесконечности битовую длину числа</a:t>
                </a:r>
                <a:r>
                  <a:rPr lang="en-US" dirty="0"/>
                  <a:t> </a:t>
                </a:r>
                <a14:m>
                  <m:oMath xmlns:m="http://schemas.openxmlformats.org/officeDocument/2006/math">
                    <m:r>
                      <a:rPr lang="en-US" i="1">
                        <a:latin typeface="Cambria Math" panose="02040503050406030204" pitchFamily="18" charset="0"/>
                      </a:rPr>
                      <m:t>𝑛</m:t>
                    </m:r>
                  </m:oMath>
                </a14:m>
                <a:r>
                  <a:rPr lang="en-US" dirty="0"/>
                  <a:t>;</a:t>
                </a:r>
                <a:endParaRPr lang="ru-RU" dirty="0"/>
              </a:p>
              <a:p>
                <a:pPr algn="just">
                  <a:spcAft>
                    <a:spcPts val="800"/>
                  </a:spcAft>
                </a:pPr>
                <a:r>
                  <a:rPr lang="ru-RU" b="1" dirty="0"/>
                  <a:t>Выбор, что взять в качестве числовой характеристики возможных входов алгоритма, делается в зависимости от характера задачи.</a:t>
                </a:r>
                <a:endParaRPr lang="ru-BY" b="1" dirty="0"/>
              </a:p>
            </p:txBody>
          </p:sp>
        </mc:Choice>
        <mc:Fallback xmlns="">
          <p:sp>
            <p:nvSpPr>
              <p:cNvPr id="7" name="TextBox 6">
                <a:extLst>
                  <a:ext uri="{FF2B5EF4-FFF2-40B4-BE49-F238E27FC236}">
                    <a16:creationId xmlns:a16="http://schemas.microsoft.com/office/drawing/2014/main" id="{E029A901-BA58-E7A6-DF70-550B8FA12FC5}"/>
                  </a:ext>
                </a:extLst>
              </p:cNvPr>
              <p:cNvSpPr txBox="1">
                <a:spLocks noRot="1" noChangeAspect="1" noMove="1" noResize="1" noEditPoints="1" noAdjustHandles="1" noChangeArrowheads="1" noChangeShapeType="1" noTextEdit="1"/>
              </p:cNvSpPr>
              <p:nvPr/>
            </p:nvSpPr>
            <p:spPr>
              <a:xfrm>
                <a:off x="150829" y="145072"/>
                <a:ext cx="11792932" cy="6712928"/>
              </a:xfrm>
              <a:prstGeom prst="rect">
                <a:avLst/>
              </a:prstGeom>
              <a:blipFill>
                <a:blip r:embed="rId2"/>
                <a:stretch>
                  <a:fillRect l="-465" t="-545" r="-414" b="-545"/>
                </a:stretch>
              </a:blipFill>
            </p:spPr>
            <p:txBody>
              <a:bodyPr/>
              <a:lstStyle/>
              <a:p>
                <a:r>
                  <a:rPr lang="ru-BY">
                    <a:noFill/>
                  </a:rPr>
                  <a:t> </a:t>
                </a:r>
              </a:p>
            </p:txBody>
          </p:sp>
        </mc:Fallback>
      </mc:AlternateContent>
    </p:spTree>
    <p:extLst>
      <p:ext uri="{BB962C8B-B14F-4D97-AF65-F5344CB8AC3E}">
        <p14:creationId xmlns:p14="http://schemas.microsoft.com/office/powerpoint/2010/main" val="29613223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1157995" y="6627034"/>
            <a:ext cx="1034005" cy="246221"/>
          </a:xfrm>
          <a:prstGeom prst="rect">
            <a:avLst/>
          </a:prstGeom>
          <a:noFill/>
        </p:spPr>
        <p:txBody>
          <a:bodyPr wrap="square" lIns="0" tIns="0" rIns="0" bIns="0" rtlCol="0">
            <a:spAutoFit/>
          </a:bodyPr>
          <a:lstStyle/>
          <a:p>
            <a:pPr algn="ctr"/>
            <a:r>
              <a:rPr lang="ru-RU" sz="1600" dirty="0">
                <a:solidFill>
                  <a:srgbClr val="144E9D"/>
                </a:solidFill>
              </a:rPr>
              <a:t>ФПМИ БГУ</a:t>
            </a:r>
          </a:p>
        </p:txBody>
      </p:sp>
      <p:pic>
        <p:nvPicPr>
          <p:cNvPr id="10" name="Рисунок 9" descr="png..png"/>
          <p:cNvPicPr>
            <a:picLocks noChangeAspect="1"/>
          </p:cNvPicPr>
          <p:nvPr/>
        </p:nvPicPr>
        <p:blipFill>
          <a:blip r:embed="rId2" cstate="print"/>
          <a:srcRect r="82957"/>
          <a:stretch>
            <a:fillRect/>
          </a:stretch>
        </p:blipFill>
        <p:spPr>
          <a:xfrm>
            <a:off x="10933610" y="6425188"/>
            <a:ext cx="259107" cy="386512"/>
          </a:xfrm>
          <a:prstGeom prst="rect">
            <a:avLst/>
          </a:prstGeom>
        </p:spPr>
      </p:pic>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938C9BBF-251A-39FB-125C-7C8B1FAAF403}"/>
                  </a:ext>
                </a:extLst>
              </p:cNvPr>
              <p:cNvSpPr txBox="1"/>
              <p:nvPr/>
            </p:nvSpPr>
            <p:spPr>
              <a:xfrm>
                <a:off x="40047" y="46300"/>
                <a:ext cx="11634950" cy="6730048"/>
              </a:xfrm>
              <a:prstGeom prst="rect">
                <a:avLst/>
              </a:prstGeom>
              <a:noFill/>
            </p:spPr>
            <p:txBody>
              <a:bodyPr wrap="square" rtlCol="0">
                <a:spAutoFit/>
              </a:bodyPr>
              <a:lstStyle/>
              <a:p>
                <a:pPr algn="just"/>
                <a:r>
                  <a:rPr lang="ru-RU" sz="2400" b="1" dirty="0"/>
                  <a:t>Временн</a:t>
                </a:r>
                <a14:m>
                  <m:oMath xmlns:m="http://schemas.openxmlformats.org/officeDocument/2006/math">
                    <m:acc>
                      <m:accPr>
                        <m:chr m:val="́"/>
                        <m:ctrlPr>
                          <a:rPr lang="ru-RU" sz="2400" b="1" i="1" dirty="0" smtClean="0">
                            <a:latin typeface="Cambria Math" panose="02040503050406030204" pitchFamily="18" charset="0"/>
                          </a:rPr>
                        </m:ctrlPr>
                      </m:accPr>
                      <m:e>
                        <m:r>
                          <a:rPr lang="ru-RU" sz="2400" b="1" i="1" dirty="0" smtClean="0">
                            <a:latin typeface="Cambria Math" panose="02040503050406030204" pitchFamily="18" charset="0"/>
                          </a:rPr>
                          <m:t>а</m:t>
                        </m:r>
                      </m:e>
                    </m:acc>
                  </m:oMath>
                </a14:m>
                <a:r>
                  <a:rPr lang="ru-RU" sz="2400" b="1" dirty="0"/>
                  <a:t>я сложность алгоритма</a:t>
                </a:r>
              </a:p>
              <a:p>
                <a:pPr lvl="1" algn="just">
                  <a:spcAft>
                    <a:spcPts val="800"/>
                  </a:spcAft>
                </a:pPr>
                <a:r>
                  <a:rPr lang="ru-RU" sz="2400" dirty="0"/>
                  <a:t>это функция, которая задаче размерности </a:t>
                </a:r>
                <a14:m>
                  <m:oMath xmlns:m="http://schemas.openxmlformats.org/officeDocument/2006/math">
                    <m:r>
                      <a:rPr lang="en-US" sz="2400" b="0" i="1" smtClean="0">
                        <a:latin typeface="Cambria Math" panose="02040503050406030204" pitchFamily="18" charset="0"/>
                      </a:rPr>
                      <m:t>𝑙</m:t>
                    </m:r>
                    <m:r>
                      <a:rPr lang="en-US" sz="2400" b="0" i="1" smtClean="0">
                        <a:latin typeface="Cambria Math" panose="02040503050406030204" pitchFamily="18" charset="0"/>
                      </a:rPr>
                      <m:t> </m:t>
                    </m:r>
                  </m:oMath>
                </a14:m>
                <a:r>
                  <a:rPr lang="en-US" sz="2400" dirty="0"/>
                  <a:t> </a:t>
                </a:r>
                <a:r>
                  <a:rPr lang="ru-RU" sz="2400" dirty="0"/>
                  <a:t>ставит в соответствие время </a:t>
                </a:r>
                <a14:m>
                  <m:oMath xmlns:m="http://schemas.openxmlformats.org/officeDocument/2006/math">
                    <m:r>
                      <a:rPr lang="en-US" sz="2400" b="1" i="1" dirty="0">
                        <a:latin typeface="Cambria Math" panose="02040503050406030204" pitchFamily="18" charset="0"/>
                      </a:rPr>
                      <m:t>𝑻</m:t>
                    </m:r>
                    <m:d>
                      <m:dPr>
                        <m:ctrlPr>
                          <a:rPr lang="en-US" sz="2400" b="1" i="1" dirty="0">
                            <a:latin typeface="Cambria Math" panose="02040503050406030204" pitchFamily="18" charset="0"/>
                          </a:rPr>
                        </m:ctrlPr>
                      </m:dPr>
                      <m:e>
                        <m:r>
                          <a:rPr lang="en-US" sz="2400" b="1" i="1" dirty="0">
                            <a:latin typeface="Cambria Math" panose="02040503050406030204" pitchFamily="18" charset="0"/>
                          </a:rPr>
                          <m:t>𝒍</m:t>
                        </m:r>
                      </m:e>
                    </m:d>
                  </m:oMath>
                </a14:m>
                <a:r>
                  <a:rPr lang="ru-RU" sz="2400" dirty="0"/>
                  <a:t>, затрачиваемое алгоритмом для её решения. </a:t>
                </a:r>
              </a:p>
              <a:p>
                <a:pPr lvl="1" algn="just">
                  <a:spcAft>
                    <a:spcPts val="800"/>
                  </a:spcAft>
                </a:pPr>
                <a:r>
                  <a:rPr lang="ru-RU" sz="2400" dirty="0"/>
                  <a:t>Если при данной размерности </a:t>
                </a:r>
                <a14:m>
                  <m:oMath xmlns:m="http://schemas.openxmlformats.org/officeDocument/2006/math">
                    <m:r>
                      <a:rPr lang="en-US" sz="2400" i="1">
                        <a:latin typeface="Cambria Math" panose="02040503050406030204" pitchFamily="18" charset="0"/>
                      </a:rPr>
                      <m:t>𝑙</m:t>
                    </m:r>
                  </m:oMath>
                </a14:m>
                <a:r>
                  <a:rPr lang="ru-RU" sz="2400" dirty="0"/>
                  <a:t> в качестве меры сложности берётся  наибольшее из времен  (по всем входам этой размерности), то она называется </a:t>
                </a:r>
                <a:r>
                  <a:rPr lang="ru-RU" sz="2400" b="1" dirty="0"/>
                  <a:t>временной </a:t>
                </a:r>
                <a:r>
                  <a:rPr lang="ru-RU" sz="2400" dirty="0"/>
                  <a:t>(</a:t>
                </a:r>
                <a:r>
                  <a:rPr lang="ru-RU" sz="2400" b="1" dirty="0"/>
                  <a:t>сложностью в худшем случае)</a:t>
                </a:r>
                <a:r>
                  <a:rPr lang="ru-RU" sz="2400" dirty="0"/>
                  <a:t>.</a:t>
                </a:r>
                <a:r>
                  <a:rPr lang="en-US" sz="2400" dirty="0"/>
                  <a:t> </a:t>
                </a:r>
                <a:endParaRPr lang="ru-RU" sz="2400" dirty="0"/>
              </a:p>
              <a:p>
                <a:pPr lvl="1" algn="just">
                  <a:spcBef>
                    <a:spcPts val="400"/>
                  </a:spcBef>
                  <a:spcAft>
                    <a:spcPts val="800"/>
                  </a:spcAft>
                </a:pPr>
                <a:r>
                  <a:rPr lang="ru-RU" sz="2400" dirty="0"/>
                  <a:t>Если при данной размерности </a:t>
                </a:r>
                <a14:m>
                  <m:oMath xmlns:m="http://schemas.openxmlformats.org/officeDocument/2006/math">
                    <m:r>
                      <a:rPr lang="en-US" sz="2400" i="1">
                        <a:latin typeface="Cambria Math" panose="02040503050406030204" pitchFamily="18" charset="0"/>
                      </a:rPr>
                      <m:t>𝑙</m:t>
                    </m:r>
                  </m:oMath>
                </a14:m>
                <a:r>
                  <a:rPr lang="ru-RU" sz="2400" dirty="0"/>
                  <a:t> в качестве меры сложности берётся среднее время (по всем входам этой размерности), то она называется </a:t>
                </a:r>
                <a:r>
                  <a:rPr lang="ru-RU" sz="2400" b="1" dirty="0"/>
                  <a:t>средней сложностью </a:t>
                </a:r>
                <a:r>
                  <a:rPr lang="ru-RU" sz="2400" dirty="0"/>
                  <a:t>(среднее время работы алгоритма по всем возможным наборам входных данных задачи размерности </a:t>
                </a:r>
                <a14:m>
                  <m:oMath xmlns:m="http://schemas.openxmlformats.org/officeDocument/2006/math">
                    <m:r>
                      <a:rPr lang="en-US" sz="2400" i="1">
                        <a:latin typeface="Cambria Math" panose="02040503050406030204" pitchFamily="18" charset="0"/>
                      </a:rPr>
                      <m:t>𝑙</m:t>
                    </m:r>
                  </m:oMath>
                </a14:m>
                <a:r>
                  <a:rPr lang="en-US" sz="2400" dirty="0"/>
                  <a:t>)</a:t>
                </a:r>
                <a:r>
                  <a:rPr lang="ru-RU" sz="2400" dirty="0"/>
                  <a:t>.</a:t>
                </a:r>
                <a:r>
                  <a:rPr lang="en-US" sz="2400" dirty="0"/>
                  <a:t> </a:t>
                </a:r>
                <a:endParaRPr lang="ru-RU" sz="2400" dirty="0"/>
              </a:p>
              <a:p>
                <a:pPr algn="just"/>
                <a:endParaRPr lang="ru-RU" sz="2400" b="1" dirty="0"/>
              </a:p>
              <a:p>
                <a:pPr algn="just"/>
                <a:r>
                  <a:rPr lang="ru-RU" sz="2400" b="1" dirty="0"/>
                  <a:t>Ёмкостная сложность алгоритма</a:t>
                </a:r>
                <a:r>
                  <a:rPr lang="ru-RU" sz="2400" dirty="0"/>
                  <a:t> –</a:t>
                </a:r>
              </a:p>
              <a:p>
                <a:pPr lvl="1" algn="just"/>
                <a:r>
                  <a:rPr lang="ru-RU" sz="2400" dirty="0"/>
                  <a:t>объем памяти, требуемый для хранения данных при реализации алгоритма, как функция от размерности задачи.</a:t>
                </a:r>
              </a:p>
              <a:p>
                <a:pPr lvl="2" algn="just"/>
                <a:endParaRPr lang="ru-RU" sz="2400" dirty="0"/>
              </a:p>
              <a:p>
                <a:pPr algn="just"/>
                <a:r>
                  <a:rPr lang="ru-RU" sz="2400" dirty="0"/>
                  <a:t>Поведение временной (ёмкостной) сложности при увеличении размерности задачи до бесконечности называется </a:t>
                </a:r>
                <a:r>
                  <a:rPr lang="ru-RU" sz="2400" b="1" dirty="0"/>
                  <a:t>асимптотической временной (ёмкостной) сложностью.</a:t>
                </a:r>
                <a:r>
                  <a:rPr lang="en-US" sz="2400" b="1" dirty="0"/>
                  <a:t> </a:t>
                </a:r>
                <a:endParaRPr lang="ru-RU" sz="2400" b="1" dirty="0"/>
              </a:p>
            </p:txBody>
          </p:sp>
        </mc:Choice>
        <mc:Fallback xmlns="">
          <p:sp>
            <p:nvSpPr>
              <p:cNvPr id="3" name="TextBox 2">
                <a:extLst>
                  <a:ext uri="{FF2B5EF4-FFF2-40B4-BE49-F238E27FC236}">
                    <a16:creationId xmlns:a16="http://schemas.microsoft.com/office/drawing/2014/main" id="{938C9BBF-251A-39FB-125C-7C8B1FAAF403}"/>
                  </a:ext>
                </a:extLst>
              </p:cNvPr>
              <p:cNvSpPr txBox="1">
                <a:spLocks noRot="1" noChangeAspect="1" noMove="1" noResize="1" noEditPoints="1" noAdjustHandles="1" noChangeArrowheads="1" noChangeShapeType="1" noTextEdit="1"/>
              </p:cNvSpPr>
              <p:nvPr/>
            </p:nvSpPr>
            <p:spPr>
              <a:xfrm>
                <a:off x="40047" y="46300"/>
                <a:ext cx="11634950" cy="6730048"/>
              </a:xfrm>
              <a:prstGeom prst="rect">
                <a:avLst/>
              </a:prstGeom>
              <a:blipFill>
                <a:blip r:embed="rId3"/>
                <a:stretch>
                  <a:fillRect l="-839" t="-725" r="-786" b="-1087"/>
                </a:stretch>
              </a:blipFill>
            </p:spPr>
            <p:txBody>
              <a:bodyPr/>
              <a:lstStyle/>
              <a:p>
                <a:r>
                  <a:rPr lang="ru-BY">
                    <a:noFill/>
                  </a:rPr>
                  <a:t> </a:t>
                </a:r>
              </a:p>
            </p:txBody>
          </p:sp>
        </mc:Fallback>
      </mc:AlternateContent>
    </p:spTree>
    <p:extLst>
      <p:ext uri="{BB962C8B-B14F-4D97-AF65-F5344CB8AC3E}">
        <p14:creationId xmlns:p14="http://schemas.microsoft.com/office/powerpoint/2010/main" val="13331641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489145" y="251713"/>
            <a:ext cx="11398194" cy="1138773"/>
          </a:xfrm>
          <a:prstGeom prst="rect">
            <a:avLst/>
          </a:prstGeom>
          <a:noFill/>
        </p:spPr>
        <p:txBody>
          <a:bodyPr wrap="square" rtlCol="0">
            <a:spAutoFit/>
          </a:bodyPr>
          <a:lstStyle/>
          <a:p>
            <a:r>
              <a:rPr lang="ru-RU" sz="2000" i="1" dirty="0"/>
              <a:t>(для информации)</a:t>
            </a:r>
          </a:p>
          <a:p>
            <a:pPr algn="ctr"/>
            <a:endParaRPr lang="ru-RU" sz="2400" dirty="0"/>
          </a:p>
          <a:p>
            <a:pPr algn="ctr"/>
            <a:r>
              <a:rPr lang="ru-RU" sz="2400" dirty="0"/>
              <a:t>Временная сложность в худшем случае  рандомизированного алгоритма </a:t>
            </a:r>
          </a:p>
        </p:txBody>
      </p:sp>
      <p:sp>
        <p:nvSpPr>
          <p:cNvPr id="10" name="TextBox 9"/>
          <p:cNvSpPr txBox="1"/>
          <p:nvPr/>
        </p:nvSpPr>
        <p:spPr>
          <a:xfrm>
            <a:off x="502025" y="1943294"/>
            <a:ext cx="1891552" cy="1661993"/>
          </a:xfrm>
          <a:prstGeom prst="rect">
            <a:avLst/>
          </a:prstGeom>
          <a:noFill/>
          <a:ln>
            <a:solidFill>
              <a:schemeClr val="tx1"/>
            </a:solidFill>
          </a:ln>
        </p:spPr>
        <p:txBody>
          <a:bodyPr wrap="square" rtlCol="0">
            <a:spAutoFit/>
          </a:bodyPr>
          <a:lstStyle/>
          <a:p>
            <a:pPr algn="ctr"/>
            <a:r>
              <a:rPr lang="ru-RU" u="sng" dirty="0"/>
              <a:t>данные 1</a:t>
            </a:r>
          </a:p>
          <a:p>
            <a:r>
              <a:rPr lang="ru-RU" sz="1400" dirty="0"/>
              <a:t>1-й запуск алгоритма</a:t>
            </a:r>
          </a:p>
          <a:p>
            <a:r>
              <a:rPr lang="ru-RU" sz="1400" dirty="0"/>
              <a:t>2-й запуск алгоритма</a:t>
            </a:r>
          </a:p>
          <a:p>
            <a:endParaRPr lang="ru-RU" sz="1400" dirty="0"/>
          </a:p>
          <a:p>
            <a:r>
              <a:rPr lang="ru-RU" sz="1400" dirty="0"/>
              <a:t>……</a:t>
            </a:r>
          </a:p>
          <a:p>
            <a:r>
              <a:rPr lang="en-US" sz="1400" dirty="0"/>
              <a:t>K</a:t>
            </a:r>
            <a:r>
              <a:rPr lang="en-US" sz="1400" baseline="-25000" dirty="0"/>
              <a:t>1</a:t>
            </a:r>
            <a:r>
              <a:rPr lang="ru-RU" sz="1400" dirty="0"/>
              <a:t>-й запуск алгоритма</a:t>
            </a:r>
          </a:p>
          <a:p>
            <a:endParaRPr lang="ru-RU" sz="1400" dirty="0"/>
          </a:p>
        </p:txBody>
      </p:sp>
      <p:graphicFrame>
        <p:nvGraphicFramePr>
          <p:cNvPr id="15" name="Объект 14"/>
          <p:cNvGraphicFramePr>
            <a:graphicFrameLocks noChangeAspect="1"/>
          </p:cNvGraphicFramePr>
          <p:nvPr/>
        </p:nvGraphicFramePr>
        <p:xfrm>
          <a:off x="502025" y="4237274"/>
          <a:ext cx="800100" cy="774700"/>
        </p:xfrm>
        <a:graphic>
          <a:graphicData uri="http://schemas.openxmlformats.org/presentationml/2006/ole">
            <mc:AlternateContent xmlns:mc="http://schemas.openxmlformats.org/markup-compatibility/2006">
              <mc:Choice xmlns:v="urn:schemas-microsoft-com:vml" Requires="v">
                <p:oleObj name="Equation" r:id="rId2" imgW="799753" imgH="774364" progId="Equation.DSMT4">
                  <p:embed/>
                </p:oleObj>
              </mc:Choice>
              <mc:Fallback>
                <p:oleObj name="Equation" r:id="rId2" imgW="799753" imgH="774364" progId="Equation.DSMT4">
                  <p:embed/>
                  <p:pic>
                    <p:nvPicPr>
                      <p:cNvPr id="15" name="Объект 1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2025" y="4237274"/>
                        <a:ext cx="800100" cy="774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6" name="TextBox 15"/>
          <p:cNvSpPr txBox="1"/>
          <p:nvPr/>
        </p:nvSpPr>
        <p:spPr>
          <a:xfrm>
            <a:off x="6676031" y="2475662"/>
            <a:ext cx="506870" cy="400110"/>
          </a:xfrm>
          <a:prstGeom prst="rect">
            <a:avLst/>
          </a:prstGeom>
          <a:noFill/>
        </p:spPr>
        <p:txBody>
          <a:bodyPr wrap="none" rtlCol="0">
            <a:spAutoFit/>
          </a:bodyPr>
          <a:lstStyle/>
          <a:p>
            <a:r>
              <a:rPr lang="ru-RU" sz="2000" b="1" dirty="0"/>
              <a:t>. . .</a:t>
            </a:r>
          </a:p>
        </p:txBody>
      </p:sp>
      <p:graphicFrame>
        <p:nvGraphicFramePr>
          <p:cNvPr id="17" name="Объект 16"/>
          <p:cNvGraphicFramePr>
            <a:graphicFrameLocks noChangeAspect="1"/>
          </p:cNvGraphicFramePr>
          <p:nvPr/>
        </p:nvGraphicFramePr>
        <p:xfrm>
          <a:off x="2599766" y="4237274"/>
          <a:ext cx="825500" cy="774700"/>
        </p:xfrm>
        <a:graphic>
          <a:graphicData uri="http://schemas.openxmlformats.org/presentationml/2006/ole">
            <mc:AlternateContent xmlns:mc="http://schemas.openxmlformats.org/markup-compatibility/2006">
              <mc:Choice xmlns:v="urn:schemas-microsoft-com:vml" Requires="v">
                <p:oleObj name="Equation" r:id="rId4" imgW="825142" imgH="774364" progId="Equation.DSMT4">
                  <p:embed/>
                </p:oleObj>
              </mc:Choice>
              <mc:Fallback>
                <p:oleObj name="Equation" r:id="rId4" imgW="825142" imgH="774364" progId="Equation.DSMT4">
                  <p:embed/>
                  <p:pic>
                    <p:nvPicPr>
                      <p:cNvPr id="17" name="Объект 1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9766" y="4237274"/>
                        <a:ext cx="825500" cy="774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 name="Объект 17"/>
          <p:cNvGraphicFramePr>
            <a:graphicFrameLocks noChangeAspect="1"/>
          </p:cNvGraphicFramePr>
          <p:nvPr/>
        </p:nvGraphicFramePr>
        <p:xfrm>
          <a:off x="4684977" y="4237274"/>
          <a:ext cx="825500" cy="774700"/>
        </p:xfrm>
        <a:graphic>
          <a:graphicData uri="http://schemas.openxmlformats.org/presentationml/2006/ole">
            <mc:AlternateContent xmlns:mc="http://schemas.openxmlformats.org/markup-compatibility/2006">
              <mc:Choice xmlns:v="urn:schemas-microsoft-com:vml" Requires="v">
                <p:oleObj name="Equation" r:id="rId6" imgW="825142" imgH="774364" progId="Equation.DSMT4">
                  <p:embed/>
                </p:oleObj>
              </mc:Choice>
              <mc:Fallback>
                <p:oleObj name="Equation" r:id="rId6" imgW="825142" imgH="774364" progId="Equation.DSMT4">
                  <p:embed/>
                  <p:pic>
                    <p:nvPicPr>
                      <p:cNvPr id="18" name="Объект 1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84977" y="4237274"/>
                        <a:ext cx="825500" cy="774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9" name="Объект 18"/>
          <p:cNvGraphicFramePr>
            <a:graphicFrameLocks noChangeAspect="1"/>
          </p:cNvGraphicFramePr>
          <p:nvPr/>
        </p:nvGraphicFramePr>
        <p:xfrm>
          <a:off x="7508765" y="4237274"/>
          <a:ext cx="863600" cy="774700"/>
        </p:xfrm>
        <a:graphic>
          <a:graphicData uri="http://schemas.openxmlformats.org/presentationml/2006/ole">
            <mc:AlternateContent xmlns:mc="http://schemas.openxmlformats.org/markup-compatibility/2006">
              <mc:Choice xmlns:v="urn:schemas-microsoft-com:vml" Requires="v">
                <p:oleObj name="Equation" r:id="rId8" imgW="863225" imgH="774364" progId="Equation.DSMT4">
                  <p:embed/>
                </p:oleObj>
              </mc:Choice>
              <mc:Fallback>
                <p:oleObj name="Equation" r:id="rId8" imgW="863225" imgH="774364" progId="Equation.DSMT4">
                  <p:embed/>
                  <p:pic>
                    <p:nvPicPr>
                      <p:cNvPr id="19" name="Объект 1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508765" y="4237274"/>
                        <a:ext cx="863600" cy="774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0" name="Объект 19"/>
          <p:cNvGraphicFramePr>
            <a:graphicFrameLocks noChangeAspect="1"/>
          </p:cNvGraphicFramePr>
          <p:nvPr/>
        </p:nvGraphicFramePr>
        <p:xfrm>
          <a:off x="4678363" y="5692775"/>
          <a:ext cx="1409700" cy="584200"/>
        </p:xfrm>
        <a:graphic>
          <a:graphicData uri="http://schemas.openxmlformats.org/presentationml/2006/ole">
            <mc:AlternateContent xmlns:mc="http://schemas.openxmlformats.org/markup-compatibility/2006">
              <mc:Choice xmlns:v="urn:schemas-microsoft-com:vml" Requires="v">
                <p:oleObj name="Equation" r:id="rId10" imgW="1409400" imgH="583920" progId="Equation.DSMT4">
                  <p:embed/>
                </p:oleObj>
              </mc:Choice>
              <mc:Fallback>
                <p:oleObj name="Equation" r:id="rId10" imgW="1409400" imgH="583920" progId="Equation.DSMT4">
                  <p:embed/>
                  <p:pic>
                    <p:nvPicPr>
                      <p:cNvPr id="20" name="Объект 19"/>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678363" y="5692775"/>
                        <a:ext cx="1409700" cy="584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 name="TextBox 13"/>
          <p:cNvSpPr txBox="1"/>
          <p:nvPr/>
        </p:nvSpPr>
        <p:spPr>
          <a:xfrm>
            <a:off x="11157995" y="6627034"/>
            <a:ext cx="1034005" cy="246221"/>
          </a:xfrm>
          <a:prstGeom prst="rect">
            <a:avLst/>
          </a:prstGeom>
          <a:noFill/>
        </p:spPr>
        <p:txBody>
          <a:bodyPr wrap="square" lIns="0" tIns="0" rIns="0" bIns="0" rtlCol="0">
            <a:spAutoFit/>
          </a:bodyPr>
          <a:lstStyle/>
          <a:p>
            <a:pPr algn="ctr"/>
            <a:r>
              <a:rPr lang="ru-RU" sz="1600" dirty="0">
                <a:solidFill>
                  <a:srgbClr val="144E9D"/>
                </a:solidFill>
              </a:rPr>
              <a:t>ФПМИ БГУ</a:t>
            </a:r>
          </a:p>
        </p:txBody>
      </p:sp>
      <p:pic>
        <p:nvPicPr>
          <p:cNvPr id="21" name="Рисунок 20" descr="png..png"/>
          <p:cNvPicPr>
            <a:picLocks noChangeAspect="1"/>
          </p:cNvPicPr>
          <p:nvPr/>
        </p:nvPicPr>
        <p:blipFill>
          <a:blip r:embed="rId12" cstate="print"/>
          <a:srcRect r="82957"/>
          <a:stretch>
            <a:fillRect/>
          </a:stretch>
        </p:blipFill>
        <p:spPr>
          <a:xfrm>
            <a:off x="10933610" y="6425188"/>
            <a:ext cx="259107" cy="386512"/>
          </a:xfrm>
          <a:prstGeom prst="rect">
            <a:avLst/>
          </a:prstGeom>
        </p:spPr>
      </p:pic>
      <p:sp>
        <p:nvSpPr>
          <p:cNvPr id="22" name="TextBox 21"/>
          <p:cNvSpPr txBox="1"/>
          <p:nvPr/>
        </p:nvSpPr>
        <p:spPr>
          <a:xfrm>
            <a:off x="2599766" y="1943294"/>
            <a:ext cx="1890508" cy="1661993"/>
          </a:xfrm>
          <a:prstGeom prst="rect">
            <a:avLst/>
          </a:prstGeom>
          <a:noFill/>
          <a:ln>
            <a:solidFill>
              <a:schemeClr val="tx1"/>
            </a:solidFill>
          </a:ln>
        </p:spPr>
        <p:txBody>
          <a:bodyPr wrap="square" rtlCol="0">
            <a:spAutoFit/>
          </a:bodyPr>
          <a:lstStyle/>
          <a:p>
            <a:pPr algn="ctr"/>
            <a:r>
              <a:rPr lang="ru-RU" u="sng" dirty="0"/>
              <a:t>данные 2</a:t>
            </a:r>
          </a:p>
          <a:p>
            <a:r>
              <a:rPr lang="ru-RU" sz="1400" dirty="0"/>
              <a:t>1-й запуск алгоритма</a:t>
            </a:r>
          </a:p>
          <a:p>
            <a:r>
              <a:rPr lang="ru-RU" sz="1400" dirty="0"/>
              <a:t>2-й запуск алгоритма</a:t>
            </a:r>
          </a:p>
          <a:p>
            <a:endParaRPr lang="ru-RU" sz="1400" dirty="0"/>
          </a:p>
          <a:p>
            <a:r>
              <a:rPr lang="ru-RU" sz="1400" dirty="0"/>
              <a:t>……</a:t>
            </a:r>
          </a:p>
          <a:p>
            <a:r>
              <a:rPr lang="en-US" sz="1400" dirty="0"/>
              <a:t>k</a:t>
            </a:r>
            <a:r>
              <a:rPr lang="ru-RU" sz="1400" baseline="-25000" dirty="0"/>
              <a:t>2</a:t>
            </a:r>
            <a:r>
              <a:rPr lang="ru-RU" sz="1400" dirty="0"/>
              <a:t> -й запуск алгоритма</a:t>
            </a:r>
          </a:p>
          <a:p>
            <a:endParaRPr lang="ru-RU" sz="1400" dirty="0"/>
          </a:p>
        </p:txBody>
      </p:sp>
      <p:sp>
        <p:nvSpPr>
          <p:cNvPr id="23" name="TextBox 22"/>
          <p:cNvSpPr txBox="1"/>
          <p:nvPr/>
        </p:nvSpPr>
        <p:spPr>
          <a:xfrm>
            <a:off x="4684977" y="1943294"/>
            <a:ext cx="1904082" cy="1661993"/>
          </a:xfrm>
          <a:prstGeom prst="rect">
            <a:avLst/>
          </a:prstGeom>
          <a:noFill/>
          <a:ln>
            <a:solidFill>
              <a:schemeClr val="tx1"/>
            </a:solidFill>
          </a:ln>
        </p:spPr>
        <p:txBody>
          <a:bodyPr wrap="square" rtlCol="0">
            <a:spAutoFit/>
          </a:bodyPr>
          <a:lstStyle/>
          <a:p>
            <a:pPr algn="ctr"/>
            <a:r>
              <a:rPr lang="ru-RU" u="sng" dirty="0"/>
              <a:t>данные 3</a:t>
            </a:r>
          </a:p>
          <a:p>
            <a:r>
              <a:rPr lang="ru-RU" sz="1400" dirty="0"/>
              <a:t>1-й запуск алгоритма</a:t>
            </a:r>
          </a:p>
          <a:p>
            <a:r>
              <a:rPr lang="ru-RU" sz="1400" dirty="0"/>
              <a:t>2-й запуск алгоритма</a:t>
            </a:r>
          </a:p>
          <a:p>
            <a:endParaRPr lang="ru-RU" sz="1400" dirty="0"/>
          </a:p>
          <a:p>
            <a:r>
              <a:rPr lang="ru-RU" sz="1400" dirty="0"/>
              <a:t>……</a:t>
            </a:r>
          </a:p>
          <a:p>
            <a:r>
              <a:rPr lang="en-US" sz="1400" dirty="0"/>
              <a:t>k</a:t>
            </a:r>
            <a:r>
              <a:rPr lang="ru-RU" sz="1400" baseline="-25000" dirty="0"/>
              <a:t>3</a:t>
            </a:r>
            <a:r>
              <a:rPr lang="ru-RU" sz="1400" dirty="0"/>
              <a:t> -й запуск алгоритма</a:t>
            </a:r>
          </a:p>
          <a:p>
            <a:endParaRPr lang="ru-RU" sz="1400" dirty="0"/>
          </a:p>
        </p:txBody>
      </p:sp>
      <p:sp>
        <p:nvSpPr>
          <p:cNvPr id="24" name="TextBox 23"/>
          <p:cNvSpPr txBox="1"/>
          <p:nvPr/>
        </p:nvSpPr>
        <p:spPr>
          <a:xfrm>
            <a:off x="7508765" y="1943294"/>
            <a:ext cx="1904176" cy="1661993"/>
          </a:xfrm>
          <a:prstGeom prst="rect">
            <a:avLst/>
          </a:prstGeom>
          <a:noFill/>
          <a:ln>
            <a:solidFill>
              <a:schemeClr val="tx1"/>
            </a:solidFill>
          </a:ln>
        </p:spPr>
        <p:txBody>
          <a:bodyPr wrap="square" rtlCol="0">
            <a:spAutoFit/>
          </a:bodyPr>
          <a:lstStyle/>
          <a:p>
            <a:pPr algn="ctr"/>
            <a:r>
              <a:rPr lang="ru-RU" u="sng" dirty="0"/>
              <a:t>данные </a:t>
            </a:r>
            <a:r>
              <a:rPr lang="en-US" u="sng" dirty="0"/>
              <a:t>m</a:t>
            </a:r>
            <a:endParaRPr lang="ru-RU" u="sng" dirty="0"/>
          </a:p>
          <a:p>
            <a:r>
              <a:rPr lang="ru-RU" sz="1400" dirty="0"/>
              <a:t>1-й запуск алгоритма</a:t>
            </a:r>
          </a:p>
          <a:p>
            <a:r>
              <a:rPr lang="ru-RU" sz="1400" dirty="0"/>
              <a:t>2-й запуск алгоритма</a:t>
            </a:r>
          </a:p>
          <a:p>
            <a:endParaRPr lang="ru-RU" sz="1400" dirty="0"/>
          </a:p>
          <a:p>
            <a:r>
              <a:rPr lang="ru-RU" sz="1400" dirty="0"/>
              <a:t>……</a:t>
            </a:r>
          </a:p>
          <a:p>
            <a:r>
              <a:rPr lang="en-US" sz="1400" dirty="0"/>
              <a:t>k</a:t>
            </a:r>
            <a:r>
              <a:rPr lang="en-US" sz="1400" baseline="-25000" dirty="0"/>
              <a:t>m</a:t>
            </a:r>
            <a:r>
              <a:rPr lang="ru-RU" sz="1400" dirty="0"/>
              <a:t>-й запуск алгоритма</a:t>
            </a:r>
          </a:p>
          <a:p>
            <a:endParaRPr lang="ru-RU" sz="1400" dirty="0"/>
          </a:p>
        </p:txBody>
      </p:sp>
      <p:sp>
        <p:nvSpPr>
          <p:cNvPr id="25" name="TextBox 24"/>
          <p:cNvSpPr txBox="1"/>
          <p:nvPr/>
        </p:nvSpPr>
        <p:spPr>
          <a:xfrm>
            <a:off x="6676031" y="4492721"/>
            <a:ext cx="506870" cy="400110"/>
          </a:xfrm>
          <a:prstGeom prst="rect">
            <a:avLst/>
          </a:prstGeom>
          <a:noFill/>
        </p:spPr>
        <p:txBody>
          <a:bodyPr wrap="none" rtlCol="0">
            <a:spAutoFit/>
          </a:bodyPr>
          <a:lstStyle/>
          <a:p>
            <a:r>
              <a:rPr lang="ru-RU" sz="2000" b="1" dirty="0"/>
              <a:t>. . .</a:t>
            </a:r>
          </a:p>
        </p:txBody>
      </p:sp>
      <p:sp>
        <p:nvSpPr>
          <p:cNvPr id="2" name="Правая фигурная скобка 1"/>
          <p:cNvSpPr/>
          <p:nvPr/>
        </p:nvSpPr>
        <p:spPr>
          <a:xfrm rot="16200000" flipH="1">
            <a:off x="4810924" y="468989"/>
            <a:ext cx="416935" cy="9324980"/>
          </a:xfrm>
          <a:prstGeom prst="rightBrace">
            <a:avLst>
              <a:gd name="adj1" fmla="val 8333"/>
              <a:gd name="adj2" fmla="val 53276"/>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a:p>
        </p:txBody>
      </p:sp>
    </p:spTree>
    <p:extLst>
      <p:ext uri="{BB962C8B-B14F-4D97-AF65-F5344CB8AC3E}">
        <p14:creationId xmlns:p14="http://schemas.microsoft.com/office/powerpoint/2010/main" val="3169273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6" grpId="0"/>
      <p:bldP spid="22" grpId="0" animBg="1"/>
      <p:bldP spid="23" grpId="0" animBg="1"/>
      <p:bldP spid="24" grpId="0" animBg="1"/>
      <p:bldP spid="25" grpId="0"/>
      <p:bldP spid="2"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p:cNvSpPr txBox="1"/>
              <p:nvPr/>
            </p:nvSpPr>
            <p:spPr>
              <a:xfrm>
                <a:off x="143435" y="53975"/>
                <a:ext cx="11049281" cy="830997"/>
              </a:xfrm>
              <a:prstGeom prst="rect">
                <a:avLst/>
              </a:prstGeom>
              <a:noFill/>
            </p:spPr>
            <p:txBody>
              <a:bodyPr wrap="square" rtlCol="0">
                <a:spAutoFit/>
              </a:bodyPr>
              <a:lstStyle/>
              <a:p>
                <a:pPr algn="ctr"/>
                <a:r>
                  <a:rPr lang="ru-RU" sz="2400" b="1" dirty="0"/>
                  <a:t>Среднее время работы детерминированного алгоритма </a:t>
                </a:r>
              </a:p>
              <a:p>
                <a:pPr algn="ctr"/>
                <a:r>
                  <a:rPr lang="ru-RU" sz="2400" b="1" dirty="0"/>
                  <a:t>по всем возможным наборам входных данных размерности </a:t>
                </a:r>
                <a14:m>
                  <m:oMath xmlns:m="http://schemas.openxmlformats.org/officeDocument/2006/math">
                    <m:r>
                      <a:rPr lang="en-US" sz="2400" b="1" i="1" dirty="0" smtClean="0">
                        <a:latin typeface="Cambria Math" panose="02040503050406030204" pitchFamily="18" charset="0"/>
                      </a:rPr>
                      <m:t>𝒍</m:t>
                    </m:r>
                  </m:oMath>
                </a14:m>
                <a:endParaRPr lang="ru-RU" sz="2400" b="1" dirty="0"/>
              </a:p>
            </p:txBody>
          </p:sp>
        </mc:Choice>
        <mc:Fallback xmlns="">
          <p:sp>
            <p:nvSpPr>
              <p:cNvPr id="4" name="TextBox 3"/>
              <p:cNvSpPr txBox="1">
                <a:spLocks noRot="1" noChangeAspect="1" noMove="1" noResize="1" noEditPoints="1" noAdjustHandles="1" noChangeArrowheads="1" noChangeShapeType="1" noTextEdit="1"/>
              </p:cNvSpPr>
              <p:nvPr/>
            </p:nvSpPr>
            <p:spPr>
              <a:xfrm>
                <a:off x="143435" y="53975"/>
                <a:ext cx="11049281" cy="830997"/>
              </a:xfrm>
              <a:prstGeom prst="rect">
                <a:avLst/>
              </a:prstGeom>
              <a:blipFill>
                <a:blip r:embed="rId2"/>
                <a:stretch>
                  <a:fillRect t="-5882" b="-16176"/>
                </a:stretch>
              </a:blipFill>
            </p:spPr>
            <p:txBody>
              <a:bodyPr/>
              <a:lstStyle/>
              <a:p>
                <a:r>
                  <a:rPr lang="ru-BY">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422267" y="847225"/>
                <a:ext cx="10913596" cy="1938992"/>
              </a:xfrm>
              <a:prstGeom prst="rect">
                <a:avLst/>
              </a:prstGeom>
              <a:noFill/>
            </p:spPr>
            <p:txBody>
              <a:bodyPr wrap="square" rtlCol="0">
                <a:spAutoFit/>
              </a:bodyPr>
              <a:lstStyle/>
              <a:p>
                <a:pPr marL="342900" indent="-342900">
                  <a:spcAft>
                    <a:spcPts val="800"/>
                  </a:spcAft>
                  <a:buFont typeface="+mj-lt"/>
                  <a:buAutoNum type="arabicParenR"/>
                </a:pPr>
                <a:r>
                  <a:rPr lang="ru-RU" sz="2000" dirty="0"/>
                  <a:t>Все входные данные размерности </a:t>
                </a:r>
                <a14:m>
                  <m:oMath xmlns:m="http://schemas.openxmlformats.org/officeDocument/2006/math">
                    <m:r>
                      <a:rPr lang="en-US" sz="2000" i="1" dirty="0" smtClean="0">
                        <a:latin typeface="Cambria Math" panose="02040503050406030204" pitchFamily="18" charset="0"/>
                      </a:rPr>
                      <m:t>𝑙</m:t>
                    </m:r>
                  </m:oMath>
                </a14:m>
                <a:r>
                  <a:rPr lang="en-US" sz="2000" dirty="0"/>
                  <a:t> </a:t>
                </a:r>
                <a:r>
                  <a:rPr lang="ru-RU" sz="2000" dirty="0"/>
                  <a:t>разбиваем на группы так, чтобы время работы алгоритма для всех данных из  одной группы было одним и тем же. </a:t>
                </a:r>
              </a:p>
              <a:p>
                <a:pPr>
                  <a:spcAft>
                    <a:spcPts val="800"/>
                  </a:spcAft>
                </a:pPr>
                <a:r>
                  <a:rPr lang="ru-RU" sz="2000" dirty="0"/>
                  <a:t>Предположим, что у нас </a:t>
                </a:r>
                <a14:m>
                  <m:oMath xmlns:m="http://schemas.openxmlformats.org/officeDocument/2006/math">
                    <m:r>
                      <a:rPr lang="en-US" sz="2000" b="1" i="1" dirty="0" smtClean="0">
                        <a:latin typeface="Cambria Math" panose="02040503050406030204" pitchFamily="18" charset="0"/>
                      </a:rPr>
                      <m:t>𝒎</m:t>
                    </m:r>
                  </m:oMath>
                </a14:m>
                <a:r>
                  <a:rPr lang="ru-RU" sz="2000" b="1" dirty="0"/>
                  <a:t> групп</a:t>
                </a:r>
                <a:r>
                  <a:rPr lang="ru-RU" sz="2000" dirty="0"/>
                  <a:t>.</a:t>
                </a:r>
              </a:p>
              <a:p>
                <a:pPr marL="457200" indent="-457200">
                  <a:spcAft>
                    <a:spcPts val="800"/>
                  </a:spcAft>
                  <a:buFont typeface="+mj-lt"/>
                  <a:buAutoNum type="arabicParenR" startAt="2"/>
                </a:pPr>
                <a:r>
                  <a:rPr lang="ru-RU" sz="2000" dirty="0"/>
                  <a:t>Пусть </a:t>
                </a:r>
                <a14:m>
                  <m:oMath xmlns:m="http://schemas.openxmlformats.org/officeDocument/2006/math">
                    <m:r>
                      <a:rPr lang="en-US" sz="2000" b="1" i="1" dirty="0" smtClean="0">
                        <a:latin typeface="Cambria Math" panose="02040503050406030204" pitchFamily="18" charset="0"/>
                      </a:rPr>
                      <m:t>𝒑</m:t>
                    </m:r>
                    <m:r>
                      <a:rPr lang="en-US" sz="2000" b="1" i="1" baseline="-25000" dirty="0">
                        <a:latin typeface="Cambria Math" panose="02040503050406030204" pitchFamily="18" charset="0"/>
                      </a:rPr>
                      <m:t>𝒊</m:t>
                    </m:r>
                    <m:r>
                      <a:rPr lang="en-US" sz="2000" b="1" i="1" baseline="-25000" dirty="0">
                        <a:latin typeface="Cambria Math" panose="02040503050406030204" pitchFamily="18" charset="0"/>
                      </a:rPr>
                      <m:t> </m:t>
                    </m:r>
                  </m:oMath>
                </a14:m>
                <a:r>
                  <a:rPr lang="ru-RU" sz="2000" dirty="0"/>
                  <a:t>– вероятность, с которой данные попадают в группу </a:t>
                </a:r>
                <a14:m>
                  <m:oMath xmlns:m="http://schemas.openxmlformats.org/officeDocument/2006/math">
                    <m:r>
                      <a:rPr lang="en-US" sz="2000" b="0" i="1" dirty="0" smtClean="0">
                        <a:latin typeface="Cambria Math" panose="02040503050406030204" pitchFamily="18" charset="0"/>
                      </a:rPr>
                      <m:t>𝑖</m:t>
                    </m:r>
                  </m:oMath>
                </a14:m>
                <a:r>
                  <a:rPr lang="en-US" sz="2000" dirty="0"/>
                  <a:t>.</a:t>
                </a:r>
                <a:r>
                  <a:rPr lang="ru-RU" sz="2000" dirty="0"/>
                  <a:t> </a:t>
                </a:r>
                <a:r>
                  <a:rPr lang="en-US" sz="2000" dirty="0"/>
                  <a:t> </a:t>
                </a:r>
              </a:p>
              <a:p>
                <a:pPr marL="342900" indent="-342900">
                  <a:spcAft>
                    <a:spcPts val="800"/>
                  </a:spcAft>
                  <a:buFont typeface="+mj-lt"/>
                  <a:buAutoNum type="arabicParenR" startAt="2"/>
                </a:pPr>
                <a:r>
                  <a:rPr lang="ru-RU" sz="2000" dirty="0"/>
                  <a:t>Пусть </a:t>
                </a:r>
                <a14:m>
                  <m:oMath xmlns:m="http://schemas.openxmlformats.org/officeDocument/2006/math">
                    <m:r>
                      <a:rPr lang="en-US" sz="2000" b="1" i="1" dirty="0" smtClean="0">
                        <a:latin typeface="Cambria Math" panose="02040503050406030204" pitchFamily="18" charset="0"/>
                      </a:rPr>
                      <m:t>𝒕</m:t>
                    </m:r>
                    <m:r>
                      <a:rPr lang="en-US" sz="2000" b="1" i="1" baseline="-25000" dirty="0" err="1" smtClean="0">
                        <a:latin typeface="Cambria Math" panose="02040503050406030204" pitchFamily="18" charset="0"/>
                      </a:rPr>
                      <m:t>𝒊</m:t>
                    </m:r>
                    <m:r>
                      <a:rPr lang="en-US" sz="2000" b="1" i="1" baseline="-25000" dirty="0" smtClean="0">
                        <a:latin typeface="Cambria Math" panose="02040503050406030204" pitchFamily="18" charset="0"/>
                      </a:rPr>
                      <m:t> </m:t>
                    </m:r>
                  </m:oMath>
                </a14:m>
                <a:r>
                  <a:rPr lang="ru-RU" sz="2000" dirty="0"/>
                  <a:t>– время работы  алгоритма для данных из группы</a:t>
                </a:r>
                <a:r>
                  <a:rPr lang="ru-RU" sz="2000" b="1" dirty="0"/>
                  <a:t> </a:t>
                </a:r>
                <a14:m>
                  <m:oMath xmlns:m="http://schemas.openxmlformats.org/officeDocument/2006/math">
                    <m:r>
                      <a:rPr lang="en-US" sz="2000" b="0" i="1" dirty="0" smtClean="0">
                        <a:latin typeface="Cambria Math" panose="02040503050406030204" pitchFamily="18" charset="0"/>
                      </a:rPr>
                      <m:t>𝑖</m:t>
                    </m:r>
                  </m:oMath>
                </a14:m>
                <a:r>
                  <a:rPr lang="en-US" sz="2000" dirty="0"/>
                  <a:t>.</a:t>
                </a:r>
                <a:r>
                  <a:rPr lang="ru-RU" sz="2000" dirty="0"/>
                  <a:t> </a:t>
                </a:r>
                <a:r>
                  <a:rPr lang="en-US" sz="2000" dirty="0"/>
                  <a:t> </a:t>
                </a:r>
              </a:p>
            </p:txBody>
          </p:sp>
        </mc:Choice>
        <mc:Fallback xmlns="">
          <p:sp>
            <p:nvSpPr>
              <p:cNvPr id="5" name="TextBox 4"/>
              <p:cNvSpPr txBox="1">
                <a:spLocks noRot="1" noChangeAspect="1" noMove="1" noResize="1" noEditPoints="1" noAdjustHandles="1" noChangeArrowheads="1" noChangeShapeType="1" noTextEdit="1"/>
              </p:cNvSpPr>
              <p:nvPr/>
            </p:nvSpPr>
            <p:spPr>
              <a:xfrm>
                <a:off x="422267" y="847225"/>
                <a:ext cx="10913596" cy="1938992"/>
              </a:xfrm>
              <a:prstGeom prst="rect">
                <a:avLst/>
              </a:prstGeom>
              <a:blipFill>
                <a:blip r:embed="rId3"/>
                <a:stretch>
                  <a:fillRect l="-614" t="-2201" b="-4717"/>
                </a:stretch>
              </a:blipFill>
            </p:spPr>
            <p:txBody>
              <a:bodyPr/>
              <a:lstStyle/>
              <a:p>
                <a:r>
                  <a:rPr lang="ru-BY">
                    <a:noFill/>
                  </a:rPr>
                  <a:t> </a:t>
                </a:r>
              </a:p>
            </p:txBody>
          </p:sp>
        </mc:Fallback>
      </mc:AlternateContent>
      <mc:AlternateContent xmlns:mc="http://schemas.openxmlformats.org/markup-compatibility/2006" xmlns:a14="http://schemas.microsoft.com/office/drawing/2010/main">
        <mc:Choice Requires="a14">
          <p:sp>
            <p:nvSpPr>
              <p:cNvPr id="6" name="Объект 5"/>
              <p:cNvSpPr txBox="1"/>
              <p:nvPr/>
            </p:nvSpPr>
            <p:spPr bwMode="auto">
              <a:xfrm>
                <a:off x="4492625" y="2643188"/>
                <a:ext cx="1917700" cy="889000"/>
              </a:xfrm>
              <a:prstGeom prst="rect">
                <a:avLst/>
              </a:prstGeom>
              <a:noFill/>
            </p:spPr>
            <p:txBody>
              <a:bodyPr>
                <a:normAutofit/>
              </a:bodyPr>
              <a:lstStyle/>
              <a:p>
                <a:pPr/>
                <a14:m>
                  <m:oMathPara xmlns:m="http://schemas.openxmlformats.org/officeDocument/2006/math">
                    <m:oMathParaPr>
                      <m:jc m:val="left"/>
                    </m:oMathParaPr>
                    <m:oMath xmlns:m="http://schemas.openxmlformats.org/officeDocument/2006/math">
                      <m:r>
                        <a:rPr lang="ru-BY" i="1" smtClean="0">
                          <a:solidFill>
                            <a:srgbClr val="000000"/>
                          </a:solidFill>
                          <a:latin typeface="Cambria Math" panose="02040503050406030204" pitchFamily="18" charset="0"/>
                        </a:rPr>
                        <m:t>𝐴</m:t>
                      </m:r>
                      <m:r>
                        <a:rPr lang="ru-BY"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𝑙</m:t>
                      </m:r>
                      <m:r>
                        <a:rPr lang="ru-BY" i="1">
                          <a:solidFill>
                            <a:srgbClr val="000000"/>
                          </a:solidFill>
                          <a:latin typeface="Cambria Math" panose="02040503050406030204" pitchFamily="18" charset="0"/>
                        </a:rPr>
                        <m:t>)=</m:t>
                      </m:r>
                      <m:nary>
                        <m:naryPr>
                          <m:chr m:val="∑"/>
                          <m:ctrlPr>
                            <a:rPr lang="ru-BY" i="1">
                              <a:solidFill>
                                <a:srgbClr val="000000"/>
                              </a:solidFill>
                              <a:latin typeface="Cambria Math" panose="02040503050406030204" pitchFamily="18" charset="0"/>
                            </a:rPr>
                          </m:ctrlPr>
                        </m:naryPr>
                        <m:sub>
                          <m:r>
                            <a:rPr lang="ru-BY" i="1">
                              <a:solidFill>
                                <a:srgbClr val="000000"/>
                              </a:solidFill>
                              <a:latin typeface="Cambria Math" panose="02040503050406030204" pitchFamily="18" charset="0"/>
                            </a:rPr>
                            <m:t>𝑖</m:t>
                          </m:r>
                          <m:r>
                            <a:rPr lang="ru-BY" i="1">
                              <a:solidFill>
                                <a:srgbClr val="000000"/>
                              </a:solidFill>
                              <a:latin typeface="Cambria Math" panose="02040503050406030204" pitchFamily="18" charset="0"/>
                            </a:rPr>
                            <m:t>=1</m:t>
                          </m:r>
                        </m:sub>
                        <m:sup>
                          <m:r>
                            <a:rPr lang="ru-BY" i="1">
                              <a:solidFill>
                                <a:srgbClr val="000000"/>
                              </a:solidFill>
                              <a:latin typeface="Cambria Math" panose="02040503050406030204" pitchFamily="18" charset="0"/>
                            </a:rPr>
                            <m:t>𝑚</m:t>
                          </m:r>
                        </m:sup>
                        <m:e>
                          <m:sSub>
                            <m:sSubPr>
                              <m:ctrlPr>
                                <a:rPr lang="ru-BY" i="1">
                                  <a:solidFill>
                                    <a:srgbClr val="000000"/>
                                  </a:solidFill>
                                  <a:latin typeface="Cambria Math" panose="02040503050406030204" pitchFamily="18" charset="0"/>
                                </a:rPr>
                              </m:ctrlPr>
                            </m:sSubPr>
                            <m:e>
                              <m:r>
                                <a:rPr lang="ru-BY" i="1">
                                  <a:solidFill>
                                    <a:srgbClr val="000000"/>
                                  </a:solidFill>
                                  <a:latin typeface="Cambria Math" panose="02040503050406030204" pitchFamily="18" charset="0"/>
                                </a:rPr>
                                <m:t>𝑝</m:t>
                              </m:r>
                            </m:e>
                            <m:sub>
                              <m:r>
                                <a:rPr lang="ru-BY" i="1">
                                  <a:solidFill>
                                    <a:srgbClr val="000000"/>
                                  </a:solidFill>
                                  <a:latin typeface="Cambria Math" panose="02040503050406030204" pitchFamily="18" charset="0"/>
                                </a:rPr>
                                <m:t>𝑖</m:t>
                              </m:r>
                            </m:sub>
                          </m:sSub>
                        </m:e>
                      </m:nary>
                      <m:r>
                        <a:rPr lang="ru-BY" i="1">
                          <a:solidFill>
                            <a:srgbClr val="000000"/>
                          </a:solidFill>
                          <a:latin typeface="Cambria Math" panose="02040503050406030204" pitchFamily="18" charset="0"/>
                        </a:rPr>
                        <m:t>⋅</m:t>
                      </m:r>
                      <m:sSub>
                        <m:sSubPr>
                          <m:ctrlPr>
                            <a:rPr lang="ru-BY" i="1">
                              <a:solidFill>
                                <a:srgbClr val="000000"/>
                              </a:solidFill>
                              <a:latin typeface="Cambria Math" panose="02040503050406030204" pitchFamily="18" charset="0"/>
                            </a:rPr>
                          </m:ctrlPr>
                        </m:sSubPr>
                        <m:e>
                          <m:r>
                            <a:rPr lang="ru-BY" i="1">
                              <a:solidFill>
                                <a:srgbClr val="000000"/>
                              </a:solidFill>
                              <a:latin typeface="Cambria Math" panose="02040503050406030204" pitchFamily="18" charset="0"/>
                            </a:rPr>
                            <m:t>𝑡</m:t>
                          </m:r>
                        </m:e>
                        <m:sub>
                          <m:r>
                            <a:rPr lang="ru-BY" i="1">
                              <a:solidFill>
                                <a:srgbClr val="000000"/>
                              </a:solidFill>
                              <a:latin typeface="Cambria Math" panose="02040503050406030204" pitchFamily="18" charset="0"/>
                            </a:rPr>
                            <m:t>𝑖</m:t>
                          </m:r>
                        </m:sub>
                      </m:sSub>
                    </m:oMath>
                  </m:oMathPara>
                </a14:m>
                <a:endParaRPr lang="ru-BY" dirty="0"/>
              </a:p>
            </p:txBody>
          </p:sp>
        </mc:Choice>
        <mc:Fallback xmlns="">
          <p:sp>
            <p:nvSpPr>
              <p:cNvPr id="6" name="Объект 5"/>
              <p:cNvSpPr txBox="1">
                <a:spLocks noRot="1" noChangeAspect="1" noMove="1" noResize="1" noEditPoints="1" noAdjustHandles="1" noChangeArrowheads="1" noChangeShapeType="1" noTextEdit="1"/>
              </p:cNvSpPr>
              <p:nvPr/>
            </p:nvSpPr>
            <p:spPr bwMode="auto">
              <a:xfrm>
                <a:off x="4492625" y="2643188"/>
                <a:ext cx="1917700" cy="889000"/>
              </a:xfrm>
              <a:prstGeom prst="rect">
                <a:avLst/>
              </a:prstGeom>
              <a:blipFill>
                <a:blip r:embed="rId4"/>
                <a:stretch>
                  <a:fillRect/>
                </a:stretch>
              </a:blipFill>
            </p:spPr>
            <p:txBody>
              <a:bodyPr/>
              <a:lstStyle/>
              <a:p>
                <a:r>
                  <a:rPr lang="ru-BY">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276519" y="3500078"/>
                <a:ext cx="9763792" cy="923330"/>
              </a:xfrm>
              <a:prstGeom prst="rect">
                <a:avLst/>
              </a:prstGeom>
              <a:noFill/>
            </p:spPr>
            <p:txBody>
              <a:bodyPr wrap="square" rtlCol="0">
                <a:spAutoFit/>
              </a:bodyPr>
              <a:lstStyle/>
              <a:p>
                <a:pPr lvl="1"/>
                <a:r>
                  <a:rPr lang="ru-RU" i="1" dirty="0"/>
                  <a:t>Сведения из теории вероятности</a:t>
                </a:r>
              </a:p>
              <a:p>
                <a:pPr lvl="2"/>
                <a:r>
                  <a:rPr lang="ru-RU" dirty="0"/>
                  <a:t>Если у нас </a:t>
                </a:r>
                <a14:m>
                  <m:oMath xmlns:m="http://schemas.openxmlformats.org/officeDocument/2006/math">
                    <m:r>
                      <a:rPr lang="en-US" b="1" i="1" dirty="0" smtClean="0">
                        <a:latin typeface="Cambria Math" panose="02040503050406030204" pitchFamily="18" charset="0"/>
                      </a:rPr>
                      <m:t>𝒎</m:t>
                    </m:r>
                  </m:oMath>
                </a14:m>
                <a:r>
                  <a:rPr lang="en-US" dirty="0"/>
                  <a:t> </a:t>
                </a:r>
                <a:r>
                  <a:rPr lang="ru-RU" dirty="0"/>
                  <a:t>групп и входные данные могут оказаться с равной вероятностью в любой из них, то</a:t>
                </a:r>
              </a:p>
            </p:txBody>
          </p:sp>
        </mc:Choice>
        <mc:Fallback xmlns="">
          <p:sp>
            <p:nvSpPr>
              <p:cNvPr id="7" name="TextBox 6"/>
              <p:cNvSpPr txBox="1">
                <a:spLocks noRot="1" noChangeAspect="1" noMove="1" noResize="1" noEditPoints="1" noAdjustHandles="1" noChangeArrowheads="1" noChangeShapeType="1" noTextEdit="1"/>
              </p:cNvSpPr>
              <p:nvPr/>
            </p:nvSpPr>
            <p:spPr>
              <a:xfrm>
                <a:off x="276519" y="3500078"/>
                <a:ext cx="9763792" cy="923330"/>
              </a:xfrm>
              <a:prstGeom prst="rect">
                <a:avLst/>
              </a:prstGeom>
              <a:blipFill>
                <a:blip r:embed="rId6"/>
                <a:stretch>
                  <a:fillRect t="-3289" b="-9211"/>
                </a:stretch>
              </a:blipFill>
            </p:spPr>
            <p:txBody>
              <a:bodyPr/>
              <a:lstStyle/>
              <a:p>
                <a:r>
                  <a:rPr lang="ru-BY">
                    <a:noFill/>
                  </a:rPr>
                  <a:t> </a:t>
                </a:r>
              </a:p>
            </p:txBody>
          </p:sp>
        </mc:Fallback>
      </mc:AlternateContent>
      <p:graphicFrame>
        <p:nvGraphicFramePr>
          <p:cNvPr id="8" name="Объект 7"/>
          <p:cNvGraphicFramePr>
            <a:graphicFrameLocks noChangeAspect="1"/>
          </p:cNvGraphicFramePr>
          <p:nvPr>
            <p:extLst>
              <p:ext uri="{D42A27DB-BD31-4B8C-83A1-F6EECF244321}">
                <p14:modId xmlns:p14="http://schemas.microsoft.com/office/powerpoint/2010/main" val="3336328825"/>
              </p:ext>
            </p:extLst>
          </p:nvPr>
        </p:nvGraphicFramePr>
        <p:xfrm>
          <a:off x="4023019" y="4419902"/>
          <a:ext cx="2260600" cy="533400"/>
        </p:xfrm>
        <a:graphic>
          <a:graphicData uri="http://schemas.openxmlformats.org/presentationml/2006/ole">
            <mc:AlternateContent xmlns:mc="http://schemas.openxmlformats.org/markup-compatibility/2006">
              <mc:Choice xmlns:v="urn:schemas-microsoft-com:vml" Requires="v">
                <p:oleObj name="Equation" r:id="rId7" imgW="2260600" imgH="533400" progId="Equation.DSMT4">
                  <p:embed/>
                </p:oleObj>
              </mc:Choice>
              <mc:Fallback>
                <p:oleObj name="Equation" r:id="rId7" imgW="2260600" imgH="533400" progId="Equation.DSMT4">
                  <p:embed/>
                  <p:pic>
                    <p:nvPicPr>
                      <p:cNvPr id="8" name="Объект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023019" y="4419902"/>
                        <a:ext cx="2260600" cy="533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 name="TextBox 8"/>
          <p:cNvSpPr txBox="1"/>
          <p:nvPr/>
        </p:nvSpPr>
        <p:spPr>
          <a:xfrm>
            <a:off x="276519" y="5163858"/>
            <a:ext cx="10572190" cy="369332"/>
          </a:xfrm>
          <a:prstGeom prst="rect">
            <a:avLst/>
          </a:prstGeom>
          <a:noFill/>
        </p:spPr>
        <p:txBody>
          <a:bodyPr wrap="none" rtlCol="0">
            <a:spAutoFit/>
          </a:bodyPr>
          <a:lstStyle/>
          <a:p>
            <a:pPr lvl="2"/>
            <a:r>
              <a:rPr lang="ru-RU" dirty="0"/>
              <a:t>В этом случае среднее время работы алгоритма по всем возможным наборам входных данных:</a:t>
            </a:r>
          </a:p>
        </p:txBody>
      </p:sp>
      <mc:AlternateContent xmlns:mc="http://schemas.openxmlformats.org/markup-compatibility/2006" xmlns:a14="http://schemas.microsoft.com/office/drawing/2010/main">
        <mc:Choice Requires="a14">
          <p:sp>
            <p:nvSpPr>
              <p:cNvPr id="10" name="Объект 9"/>
              <p:cNvSpPr txBox="1"/>
              <p:nvPr/>
            </p:nvSpPr>
            <p:spPr bwMode="auto">
              <a:xfrm>
                <a:off x="4560888" y="5667375"/>
                <a:ext cx="1722731" cy="757813"/>
              </a:xfrm>
              <a:prstGeom prst="rect">
                <a:avLst/>
              </a:prstGeom>
              <a:noFill/>
            </p:spPr>
            <p:txBody>
              <a:bodyPr>
                <a:normAutofit/>
              </a:bodyPr>
              <a:lstStyle/>
              <a:p>
                <a:pPr/>
                <a14:m>
                  <m:oMathPara xmlns:m="http://schemas.openxmlformats.org/officeDocument/2006/math">
                    <m:oMathParaPr>
                      <m:jc m:val="left"/>
                    </m:oMathParaPr>
                    <m:oMath xmlns:m="http://schemas.openxmlformats.org/officeDocument/2006/math">
                      <m:r>
                        <a:rPr lang="ru-BY" i="1" smtClean="0">
                          <a:solidFill>
                            <a:srgbClr val="000000"/>
                          </a:solidFill>
                          <a:latin typeface="Cambria Math" panose="02040503050406030204" pitchFamily="18" charset="0"/>
                        </a:rPr>
                        <m:t>𝐴</m:t>
                      </m:r>
                      <m:r>
                        <a:rPr lang="ru-BY"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𝑙</m:t>
                      </m:r>
                      <m:r>
                        <a:rPr lang="ru-BY" i="1">
                          <a:solidFill>
                            <a:srgbClr val="000000"/>
                          </a:solidFill>
                          <a:latin typeface="Cambria Math" panose="02040503050406030204" pitchFamily="18" charset="0"/>
                        </a:rPr>
                        <m:t>)=</m:t>
                      </m:r>
                      <m:f>
                        <m:fPr>
                          <m:ctrlPr>
                            <a:rPr lang="ru-BY" i="1">
                              <a:solidFill>
                                <a:srgbClr val="000000"/>
                              </a:solidFill>
                              <a:latin typeface="Cambria Math" panose="02040503050406030204" pitchFamily="18" charset="0"/>
                            </a:rPr>
                          </m:ctrlPr>
                        </m:fPr>
                        <m:num>
                          <m:nary>
                            <m:naryPr>
                              <m:chr m:val="∑"/>
                              <m:ctrlPr>
                                <a:rPr lang="ru-BY" i="1">
                                  <a:solidFill>
                                    <a:srgbClr val="000000"/>
                                  </a:solidFill>
                                  <a:latin typeface="Cambria Math" panose="02040503050406030204" pitchFamily="18" charset="0"/>
                                </a:rPr>
                              </m:ctrlPr>
                            </m:naryPr>
                            <m:sub>
                              <m:r>
                                <a:rPr lang="ru-BY" i="1">
                                  <a:solidFill>
                                    <a:srgbClr val="000000"/>
                                  </a:solidFill>
                                  <a:latin typeface="Cambria Math" panose="02040503050406030204" pitchFamily="18" charset="0"/>
                                </a:rPr>
                                <m:t>𝑖</m:t>
                              </m:r>
                              <m:r>
                                <a:rPr lang="ru-BY" i="1">
                                  <a:solidFill>
                                    <a:srgbClr val="000000"/>
                                  </a:solidFill>
                                  <a:latin typeface="Cambria Math" panose="02040503050406030204" pitchFamily="18" charset="0"/>
                                </a:rPr>
                                <m:t>=1</m:t>
                              </m:r>
                            </m:sub>
                            <m:sup>
                              <m:r>
                                <a:rPr lang="ru-BY" i="1">
                                  <a:solidFill>
                                    <a:srgbClr val="000000"/>
                                  </a:solidFill>
                                  <a:latin typeface="Cambria Math" panose="02040503050406030204" pitchFamily="18" charset="0"/>
                                </a:rPr>
                                <m:t>𝑚</m:t>
                              </m:r>
                            </m:sup>
                            <m:e>
                              <m:sSub>
                                <m:sSubPr>
                                  <m:ctrlPr>
                                    <a:rPr lang="ru-BY" i="1">
                                      <a:solidFill>
                                        <a:srgbClr val="000000"/>
                                      </a:solidFill>
                                      <a:latin typeface="Cambria Math" panose="02040503050406030204" pitchFamily="18" charset="0"/>
                                    </a:rPr>
                                  </m:ctrlPr>
                                </m:sSubPr>
                                <m:e>
                                  <m:r>
                                    <a:rPr lang="ru-BY" i="1">
                                      <a:solidFill>
                                        <a:srgbClr val="000000"/>
                                      </a:solidFill>
                                      <a:latin typeface="Cambria Math" panose="02040503050406030204" pitchFamily="18" charset="0"/>
                                    </a:rPr>
                                    <m:t>𝑡</m:t>
                                  </m:r>
                                </m:e>
                                <m:sub>
                                  <m:r>
                                    <a:rPr lang="ru-BY" i="1">
                                      <a:solidFill>
                                        <a:srgbClr val="000000"/>
                                      </a:solidFill>
                                      <a:latin typeface="Cambria Math" panose="02040503050406030204" pitchFamily="18" charset="0"/>
                                    </a:rPr>
                                    <m:t>𝑖</m:t>
                                  </m:r>
                                </m:sub>
                              </m:sSub>
                            </m:e>
                          </m:nary>
                        </m:num>
                        <m:den>
                          <m:r>
                            <a:rPr lang="ru-BY" i="1">
                              <a:solidFill>
                                <a:srgbClr val="000000"/>
                              </a:solidFill>
                              <a:latin typeface="Cambria Math" panose="02040503050406030204" pitchFamily="18" charset="0"/>
                            </a:rPr>
                            <m:t>𝑚</m:t>
                          </m:r>
                        </m:den>
                      </m:f>
                    </m:oMath>
                  </m:oMathPara>
                </a14:m>
                <a:endParaRPr lang="ru-BY" dirty="0"/>
              </a:p>
            </p:txBody>
          </p:sp>
        </mc:Choice>
        <mc:Fallback xmlns="">
          <p:sp>
            <p:nvSpPr>
              <p:cNvPr id="10" name="Объект 9"/>
              <p:cNvSpPr txBox="1">
                <a:spLocks noRot="1" noChangeAspect="1" noMove="1" noResize="1" noEditPoints="1" noAdjustHandles="1" noChangeArrowheads="1" noChangeShapeType="1" noTextEdit="1"/>
              </p:cNvSpPr>
              <p:nvPr/>
            </p:nvSpPr>
            <p:spPr bwMode="auto">
              <a:xfrm>
                <a:off x="4560888" y="5667375"/>
                <a:ext cx="1722731" cy="757813"/>
              </a:xfrm>
              <a:prstGeom prst="rect">
                <a:avLst/>
              </a:prstGeom>
              <a:blipFill>
                <a:blip r:embed="rId9"/>
                <a:stretch>
                  <a:fillRect/>
                </a:stretch>
              </a:blipFill>
            </p:spPr>
            <p:txBody>
              <a:bodyPr/>
              <a:lstStyle/>
              <a:p>
                <a:r>
                  <a:rPr lang="ru-BY">
                    <a:noFill/>
                  </a:rPr>
                  <a:t> </a:t>
                </a:r>
              </a:p>
            </p:txBody>
          </p:sp>
        </mc:Fallback>
      </mc:AlternateContent>
      <p:sp>
        <p:nvSpPr>
          <p:cNvPr id="11" name="TextBox 10"/>
          <p:cNvSpPr txBox="1"/>
          <p:nvPr/>
        </p:nvSpPr>
        <p:spPr>
          <a:xfrm>
            <a:off x="11157995" y="6627034"/>
            <a:ext cx="1034005" cy="246221"/>
          </a:xfrm>
          <a:prstGeom prst="rect">
            <a:avLst/>
          </a:prstGeom>
          <a:noFill/>
        </p:spPr>
        <p:txBody>
          <a:bodyPr wrap="square" lIns="0" tIns="0" rIns="0" bIns="0" rtlCol="0">
            <a:spAutoFit/>
          </a:bodyPr>
          <a:lstStyle/>
          <a:p>
            <a:pPr algn="ctr"/>
            <a:r>
              <a:rPr lang="ru-RU" sz="1600" dirty="0">
                <a:solidFill>
                  <a:srgbClr val="144E9D"/>
                </a:solidFill>
              </a:rPr>
              <a:t>ФПМИ БГУ</a:t>
            </a:r>
          </a:p>
        </p:txBody>
      </p:sp>
      <p:pic>
        <p:nvPicPr>
          <p:cNvPr id="12" name="Рисунок 11" descr="png..png"/>
          <p:cNvPicPr>
            <a:picLocks noChangeAspect="1"/>
          </p:cNvPicPr>
          <p:nvPr/>
        </p:nvPicPr>
        <p:blipFill>
          <a:blip r:embed="rId10" cstate="print"/>
          <a:srcRect r="82957"/>
          <a:stretch>
            <a:fillRect/>
          </a:stretch>
        </p:blipFill>
        <p:spPr>
          <a:xfrm>
            <a:off x="10933610" y="6425188"/>
            <a:ext cx="259107" cy="386512"/>
          </a:xfrm>
          <a:prstGeom prst="rect">
            <a:avLst/>
          </a:prstGeom>
        </p:spPr>
      </p:pic>
    </p:spTree>
    <p:extLst>
      <p:ext uri="{BB962C8B-B14F-4D97-AF65-F5344CB8AC3E}">
        <p14:creationId xmlns:p14="http://schemas.microsoft.com/office/powerpoint/2010/main" val="2963907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9" grpId="0"/>
      <p:bldP spid="10"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p:cNvSpPr txBox="1"/>
              <p:nvPr/>
            </p:nvSpPr>
            <p:spPr>
              <a:xfrm>
                <a:off x="122496" y="80119"/>
                <a:ext cx="11784944" cy="1631216"/>
              </a:xfrm>
              <a:prstGeom prst="rect">
                <a:avLst/>
              </a:prstGeom>
              <a:noFill/>
            </p:spPr>
            <p:txBody>
              <a:bodyPr wrap="square" rtlCol="0">
                <a:spAutoFit/>
              </a:bodyPr>
              <a:lstStyle/>
              <a:p>
                <a:r>
                  <a:rPr lang="ru-RU" sz="2000" u="sng" dirty="0"/>
                  <a:t>Задача</a:t>
                </a:r>
              </a:p>
              <a:p>
                <a:pPr lvl="1"/>
                <a:r>
                  <a:rPr lang="ru-RU" sz="2000" dirty="0"/>
                  <a:t>Задан массив из </a:t>
                </a:r>
                <a14:m>
                  <m:oMath xmlns:m="http://schemas.openxmlformats.org/officeDocument/2006/math">
                    <m:r>
                      <a:rPr lang="en-US" sz="2000" b="1" i="1" dirty="0" smtClean="0">
                        <a:latin typeface="Cambria Math" panose="02040503050406030204" pitchFamily="18" charset="0"/>
                      </a:rPr>
                      <m:t>𝒏</m:t>
                    </m:r>
                  </m:oMath>
                </a14:m>
                <a:r>
                  <a:rPr lang="en-US" sz="2000" dirty="0"/>
                  <a:t>  </a:t>
                </a:r>
                <a:r>
                  <a:rPr lang="ru-RU" sz="2000" dirty="0"/>
                  <a:t>уникальных элементов и некоторое число </a:t>
                </a:r>
                <a14:m>
                  <m:oMath xmlns:m="http://schemas.openxmlformats.org/officeDocument/2006/math">
                    <m:r>
                      <a:rPr lang="en-US" sz="2000" b="1" i="1" dirty="0" smtClean="0">
                        <a:solidFill>
                          <a:schemeClr val="tx1"/>
                        </a:solidFill>
                        <a:latin typeface="Cambria Math" panose="02040503050406030204" pitchFamily="18" charset="0"/>
                      </a:rPr>
                      <m:t>𝒙</m:t>
                    </m:r>
                  </m:oMath>
                </a14:m>
                <a:r>
                  <a:rPr lang="en-US" sz="2000" dirty="0"/>
                  <a:t>. </a:t>
                </a:r>
                <a:endParaRPr lang="ru-RU" sz="2000" dirty="0"/>
              </a:p>
              <a:p>
                <a:pPr lvl="1"/>
                <a:r>
                  <a:rPr lang="ru-RU" sz="2000" dirty="0"/>
                  <a:t>Необходимо определить есть ли число </a:t>
                </a:r>
                <a14:m>
                  <m:oMath xmlns:m="http://schemas.openxmlformats.org/officeDocument/2006/math">
                    <m:r>
                      <a:rPr lang="en-US" sz="2000" b="1" i="1" dirty="0" smtClean="0">
                        <a:solidFill>
                          <a:schemeClr val="tx1"/>
                        </a:solidFill>
                        <a:latin typeface="Cambria Math" panose="02040503050406030204" pitchFamily="18" charset="0"/>
                      </a:rPr>
                      <m:t>𝒙</m:t>
                    </m:r>
                  </m:oMath>
                </a14:m>
                <a:r>
                  <a:rPr lang="en-US" sz="2000" dirty="0">
                    <a:solidFill>
                      <a:srgbClr val="FF0000"/>
                    </a:solidFill>
                  </a:rPr>
                  <a:t> </a:t>
                </a:r>
                <a:r>
                  <a:rPr lang="ru-RU" sz="2000" dirty="0"/>
                  <a:t> в массиве. </a:t>
                </a:r>
              </a:p>
              <a:p>
                <a:pPr lvl="1"/>
                <a:r>
                  <a:rPr lang="ru-RU" sz="2000" dirty="0"/>
                  <a:t>Оценить </a:t>
                </a:r>
                <a:r>
                  <a:rPr lang="ru-RU" sz="2000" b="1" dirty="0"/>
                  <a:t>среднее время работы алгоритма </a:t>
                </a:r>
                <a:r>
                  <a:rPr lang="ru-RU" sz="2000" dirty="0"/>
                  <a:t>последовательного поиска  по всем возможным наборам входных данных</a:t>
                </a:r>
                <a:r>
                  <a:rPr lang="en-US" sz="2000" dirty="0"/>
                  <a:t> </a:t>
                </a:r>
                <a:r>
                  <a:rPr lang="ru-RU" sz="2000" dirty="0"/>
                  <a:t>размерности </a:t>
                </a:r>
                <a14:m>
                  <m:oMath xmlns:m="http://schemas.openxmlformats.org/officeDocument/2006/math">
                    <m:r>
                      <a:rPr lang="en-US" sz="2000" i="1" dirty="0" smtClean="0">
                        <a:latin typeface="Cambria Math" panose="02040503050406030204" pitchFamily="18" charset="0"/>
                      </a:rPr>
                      <m:t>𝑙</m:t>
                    </m:r>
                    <m:r>
                      <a:rPr lang="en-US" sz="2000" b="0" i="1" dirty="0" smtClean="0">
                        <a:latin typeface="Cambria Math" panose="02040503050406030204" pitchFamily="18" charset="0"/>
                      </a:rPr>
                      <m:t> </m:t>
                    </m:r>
                  </m:oMath>
                </a14:m>
                <a:r>
                  <a:rPr lang="ru-RU" sz="2000" dirty="0"/>
                  <a:t>.</a:t>
                </a:r>
              </a:p>
            </p:txBody>
          </p:sp>
        </mc:Choice>
        <mc:Fallback xmlns="">
          <p:sp>
            <p:nvSpPr>
              <p:cNvPr id="2" name="TextBox 1"/>
              <p:cNvSpPr txBox="1">
                <a:spLocks noRot="1" noChangeAspect="1" noMove="1" noResize="1" noEditPoints="1" noAdjustHandles="1" noChangeArrowheads="1" noChangeShapeType="1" noTextEdit="1"/>
              </p:cNvSpPr>
              <p:nvPr/>
            </p:nvSpPr>
            <p:spPr>
              <a:xfrm>
                <a:off x="122496" y="80119"/>
                <a:ext cx="11784944" cy="1631216"/>
              </a:xfrm>
              <a:prstGeom prst="rect">
                <a:avLst/>
              </a:prstGeom>
              <a:blipFill>
                <a:blip r:embed="rId2"/>
                <a:stretch>
                  <a:fillRect l="-517" t="-1866" r="-207" b="-5597"/>
                </a:stretch>
              </a:blipFill>
            </p:spPr>
            <p:txBody>
              <a:bodyPr/>
              <a:lstStyle/>
              <a:p>
                <a:r>
                  <a:rPr lang="ru-BY">
                    <a:noFill/>
                  </a:rPr>
                  <a:t> </a:t>
                </a:r>
              </a:p>
            </p:txBody>
          </p:sp>
        </mc:Fallback>
      </mc:AlternateContent>
      <mc:AlternateContent xmlns:mc="http://schemas.openxmlformats.org/markup-compatibility/2006" xmlns:a14="http://schemas.microsoft.com/office/drawing/2010/main">
        <mc:Choice Requires="a14">
          <p:sp>
            <p:nvSpPr>
              <p:cNvPr id="3" name="TextBox 2"/>
              <p:cNvSpPr txBox="1"/>
              <p:nvPr/>
            </p:nvSpPr>
            <p:spPr>
              <a:xfrm>
                <a:off x="156044" y="1846025"/>
                <a:ext cx="5413341" cy="369332"/>
              </a:xfrm>
              <a:prstGeom prst="rect">
                <a:avLst/>
              </a:prstGeom>
              <a:noFill/>
            </p:spPr>
            <p:txBody>
              <a:bodyPr wrap="none" rtlCol="0">
                <a:spAutoFit/>
              </a:bodyPr>
              <a:lstStyle/>
              <a:p>
                <a:r>
                  <a:rPr lang="ru-RU" dirty="0"/>
                  <a:t>1</a:t>
                </a:r>
                <a:r>
                  <a:rPr lang="en-US" dirty="0"/>
                  <a:t>-</a:t>
                </a:r>
                <a:r>
                  <a:rPr lang="ru-RU" dirty="0"/>
                  <a:t>я группа:  искомый элемент </a:t>
                </a:r>
                <a14:m>
                  <m:oMath xmlns:m="http://schemas.openxmlformats.org/officeDocument/2006/math">
                    <m:r>
                      <a:rPr lang="en-US" b="1" i="1" dirty="0">
                        <a:latin typeface="Cambria Math" panose="02040503050406030204" pitchFamily="18" charset="0"/>
                      </a:rPr>
                      <m:t>𝒙</m:t>
                    </m:r>
                  </m:oMath>
                </a14:m>
                <a:r>
                  <a:rPr lang="en-US" dirty="0"/>
                  <a:t> </a:t>
                </a:r>
                <a:r>
                  <a:rPr lang="ru-RU" dirty="0"/>
                  <a:t>стоит на 1-й позиции</a:t>
                </a:r>
              </a:p>
            </p:txBody>
          </p:sp>
        </mc:Choice>
        <mc:Fallback xmlns="">
          <p:sp>
            <p:nvSpPr>
              <p:cNvPr id="3" name="TextBox 2"/>
              <p:cNvSpPr txBox="1">
                <a:spLocks noRot="1" noChangeAspect="1" noMove="1" noResize="1" noEditPoints="1" noAdjustHandles="1" noChangeArrowheads="1" noChangeShapeType="1" noTextEdit="1"/>
              </p:cNvSpPr>
              <p:nvPr/>
            </p:nvSpPr>
            <p:spPr>
              <a:xfrm>
                <a:off x="156044" y="1846025"/>
                <a:ext cx="5413341" cy="369332"/>
              </a:xfrm>
              <a:prstGeom prst="rect">
                <a:avLst/>
              </a:prstGeom>
              <a:blipFill>
                <a:blip r:embed="rId3"/>
                <a:stretch>
                  <a:fillRect l="-1014" t="-10000" r="-338" b="-26667"/>
                </a:stretch>
              </a:blipFill>
            </p:spPr>
            <p:txBody>
              <a:bodyPr/>
              <a:lstStyle/>
              <a:p>
                <a:r>
                  <a:rPr lang="ru-BY">
                    <a:noFill/>
                  </a:rPr>
                  <a:t> </a:t>
                </a:r>
              </a:p>
            </p:txBody>
          </p:sp>
        </mc:Fallback>
      </mc:AlternateContent>
      <mc:AlternateContent xmlns:mc="http://schemas.openxmlformats.org/markup-compatibility/2006" xmlns:a14="http://schemas.microsoft.com/office/drawing/2010/main">
        <mc:Choice Requires="a14">
          <p:sp>
            <p:nvSpPr>
              <p:cNvPr id="5" name="Объект 4"/>
              <p:cNvSpPr txBox="1"/>
              <p:nvPr/>
            </p:nvSpPr>
            <p:spPr bwMode="auto">
              <a:xfrm>
                <a:off x="6196012" y="1809750"/>
                <a:ext cx="1168971" cy="385828"/>
              </a:xfrm>
              <a:prstGeom prst="rect">
                <a:avLst/>
              </a:prstGeom>
              <a:noFill/>
            </p:spPr>
            <p:txBody>
              <a:bodyPr>
                <a:normAutofit fontScale="92500"/>
              </a:bodyPr>
              <a:lstStyle/>
              <a:p>
                <a:pPr/>
                <a14:m>
                  <m:oMathPara xmlns:m="http://schemas.openxmlformats.org/officeDocument/2006/math">
                    <m:oMathParaPr>
                      <m:jc m:val="left"/>
                    </m:oMathParaPr>
                    <m:oMath xmlns:m="http://schemas.openxmlformats.org/officeDocument/2006/math">
                      <m:sSub>
                        <m:sSubPr>
                          <m:ctrlPr>
                            <a:rPr lang="ru-BY" sz="2000" i="1" smtClean="0">
                              <a:solidFill>
                                <a:srgbClr val="000000"/>
                              </a:solidFill>
                              <a:latin typeface="Cambria Math" panose="02040503050406030204" pitchFamily="18" charset="0"/>
                            </a:rPr>
                          </m:ctrlPr>
                        </m:sSubPr>
                        <m:e>
                          <m:r>
                            <a:rPr lang="ru-BY" sz="2000" i="1">
                              <a:solidFill>
                                <a:srgbClr val="000000"/>
                              </a:solidFill>
                              <a:latin typeface="Cambria Math" panose="02040503050406030204" pitchFamily="18" charset="0"/>
                            </a:rPr>
                            <m:t>𝑡</m:t>
                          </m:r>
                        </m:e>
                        <m:sub>
                          <m:r>
                            <a:rPr lang="ru-BY" sz="2000" i="1">
                              <a:solidFill>
                                <a:srgbClr val="000000"/>
                              </a:solidFill>
                              <a:latin typeface="Cambria Math" panose="02040503050406030204" pitchFamily="18" charset="0"/>
                            </a:rPr>
                            <m:t>1</m:t>
                          </m:r>
                          <m:r>
                            <a:rPr lang="en-US" sz="2000" b="0" i="1" smtClean="0">
                              <a:solidFill>
                                <a:srgbClr val="000000"/>
                              </a:solidFill>
                              <a:latin typeface="Cambria Math" panose="02040503050406030204" pitchFamily="18" charset="0"/>
                            </a:rPr>
                            <m:t>   </m:t>
                          </m:r>
                        </m:sub>
                      </m:sSub>
                      <m:r>
                        <a:rPr lang="ru-BY" sz="2000" i="1">
                          <a:solidFill>
                            <a:srgbClr val="000000"/>
                          </a:solidFill>
                          <a:latin typeface="Cambria Math" panose="02040503050406030204" pitchFamily="18" charset="0"/>
                        </a:rPr>
                        <m:t>=</m:t>
                      </m:r>
                      <m:r>
                        <a:rPr lang="ru-BY" sz="2000" i="1" smtClean="0">
                          <a:solidFill>
                            <a:srgbClr val="000000"/>
                          </a:solidFill>
                          <a:latin typeface="Cambria Math" panose="02040503050406030204" pitchFamily="18" charset="0"/>
                        </a:rPr>
                        <m:t>1</m:t>
                      </m:r>
                    </m:oMath>
                  </m:oMathPara>
                </a14:m>
                <a:endParaRPr lang="ru-BY" sz="2000" dirty="0"/>
              </a:p>
            </p:txBody>
          </p:sp>
        </mc:Choice>
        <mc:Fallback xmlns="">
          <p:sp>
            <p:nvSpPr>
              <p:cNvPr id="5" name="Объект 4"/>
              <p:cNvSpPr txBox="1">
                <a:spLocks noRot="1" noChangeAspect="1" noMove="1" noResize="1" noEditPoints="1" noAdjustHandles="1" noChangeArrowheads="1" noChangeShapeType="1" noTextEdit="1"/>
              </p:cNvSpPr>
              <p:nvPr/>
            </p:nvSpPr>
            <p:spPr bwMode="auto">
              <a:xfrm>
                <a:off x="6196012" y="1809750"/>
                <a:ext cx="1168971" cy="385828"/>
              </a:xfrm>
              <a:prstGeom prst="rect">
                <a:avLst/>
              </a:prstGeom>
              <a:blipFill>
                <a:blip r:embed="rId4"/>
                <a:stretch>
                  <a:fillRect/>
                </a:stretch>
              </a:blipFill>
            </p:spPr>
            <p:txBody>
              <a:bodyPr/>
              <a:lstStyle/>
              <a:p>
                <a:r>
                  <a:rPr lang="ru-BY">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156044" y="2317523"/>
                <a:ext cx="5413341" cy="369332"/>
              </a:xfrm>
              <a:prstGeom prst="rect">
                <a:avLst/>
              </a:prstGeom>
              <a:noFill/>
            </p:spPr>
            <p:txBody>
              <a:bodyPr wrap="none" rtlCol="0">
                <a:spAutoFit/>
              </a:bodyPr>
              <a:lstStyle/>
              <a:p>
                <a:r>
                  <a:rPr lang="en-US" dirty="0"/>
                  <a:t>2</a:t>
                </a:r>
                <a:r>
                  <a:rPr lang="ru-RU" dirty="0"/>
                  <a:t>-я группа:  искомый элемент </a:t>
                </a:r>
                <a14:m>
                  <m:oMath xmlns:m="http://schemas.openxmlformats.org/officeDocument/2006/math">
                    <m:r>
                      <a:rPr lang="en-US" b="1" i="1" dirty="0">
                        <a:latin typeface="Cambria Math" panose="02040503050406030204" pitchFamily="18" charset="0"/>
                      </a:rPr>
                      <m:t>𝒙</m:t>
                    </m:r>
                  </m:oMath>
                </a14:m>
                <a:r>
                  <a:rPr lang="en-US" dirty="0"/>
                  <a:t> </a:t>
                </a:r>
                <a:r>
                  <a:rPr lang="ru-RU" dirty="0"/>
                  <a:t>стоит на </a:t>
                </a:r>
                <a:r>
                  <a:rPr lang="en-US" dirty="0"/>
                  <a:t>2</a:t>
                </a:r>
                <a:r>
                  <a:rPr lang="ru-RU" dirty="0"/>
                  <a:t>-й позиции</a:t>
                </a:r>
              </a:p>
            </p:txBody>
          </p:sp>
        </mc:Choice>
        <mc:Fallback xmlns="">
          <p:sp>
            <p:nvSpPr>
              <p:cNvPr id="6" name="TextBox 5"/>
              <p:cNvSpPr txBox="1">
                <a:spLocks noRot="1" noChangeAspect="1" noMove="1" noResize="1" noEditPoints="1" noAdjustHandles="1" noChangeArrowheads="1" noChangeShapeType="1" noTextEdit="1"/>
              </p:cNvSpPr>
              <p:nvPr/>
            </p:nvSpPr>
            <p:spPr>
              <a:xfrm>
                <a:off x="156044" y="2317523"/>
                <a:ext cx="5413341" cy="369332"/>
              </a:xfrm>
              <a:prstGeom prst="rect">
                <a:avLst/>
              </a:prstGeom>
              <a:blipFill>
                <a:blip r:embed="rId6"/>
                <a:stretch>
                  <a:fillRect l="-1014" t="-8197" r="-338" b="-24590"/>
                </a:stretch>
              </a:blipFill>
            </p:spPr>
            <p:txBody>
              <a:bodyPr/>
              <a:lstStyle/>
              <a:p>
                <a:r>
                  <a:rPr lang="ru-BY">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124714" y="2789908"/>
                <a:ext cx="5413341" cy="369332"/>
              </a:xfrm>
              <a:prstGeom prst="rect">
                <a:avLst/>
              </a:prstGeom>
              <a:noFill/>
            </p:spPr>
            <p:txBody>
              <a:bodyPr wrap="none" rtlCol="0">
                <a:spAutoFit/>
              </a:bodyPr>
              <a:lstStyle/>
              <a:p>
                <a:r>
                  <a:rPr lang="en-US" dirty="0"/>
                  <a:t>3</a:t>
                </a:r>
                <a:r>
                  <a:rPr lang="ru-RU" dirty="0"/>
                  <a:t>-я группа:  искомый элемент </a:t>
                </a:r>
                <a14:m>
                  <m:oMath xmlns:m="http://schemas.openxmlformats.org/officeDocument/2006/math">
                    <m:r>
                      <a:rPr lang="en-US" b="1" i="1" dirty="0">
                        <a:latin typeface="Cambria Math" panose="02040503050406030204" pitchFamily="18" charset="0"/>
                      </a:rPr>
                      <m:t>𝒙</m:t>
                    </m:r>
                  </m:oMath>
                </a14:m>
                <a:r>
                  <a:rPr lang="en-US" dirty="0"/>
                  <a:t> </a:t>
                </a:r>
                <a:r>
                  <a:rPr lang="ru-RU" dirty="0"/>
                  <a:t>стоит на </a:t>
                </a:r>
                <a:r>
                  <a:rPr lang="en-US" dirty="0"/>
                  <a:t>3</a:t>
                </a:r>
                <a:r>
                  <a:rPr lang="ru-RU" dirty="0"/>
                  <a:t>-й позиции</a:t>
                </a:r>
              </a:p>
            </p:txBody>
          </p:sp>
        </mc:Choice>
        <mc:Fallback xmlns="">
          <p:sp>
            <p:nvSpPr>
              <p:cNvPr id="7" name="TextBox 6"/>
              <p:cNvSpPr txBox="1">
                <a:spLocks noRot="1" noChangeAspect="1" noMove="1" noResize="1" noEditPoints="1" noAdjustHandles="1" noChangeArrowheads="1" noChangeShapeType="1" noTextEdit="1"/>
              </p:cNvSpPr>
              <p:nvPr/>
            </p:nvSpPr>
            <p:spPr>
              <a:xfrm>
                <a:off x="124714" y="2789908"/>
                <a:ext cx="5413341" cy="369332"/>
              </a:xfrm>
              <a:prstGeom prst="rect">
                <a:avLst/>
              </a:prstGeom>
              <a:blipFill>
                <a:blip r:embed="rId7"/>
                <a:stretch>
                  <a:fillRect l="-901" t="-10000" r="-450" b="-26667"/>
                </a:stretch>
              </a:blipFill>
            </p:spPr>
            <p:txBody>
              <a:bodyPr/>
              <a:lstStyle/>
              <a:p>
                <a:r>
                  <a:rPr lang="ru-BY">
                    <a:noFill/>
                  </a:rPr>
                  <a:t> </a:t>
                </a:r>
              </a:p>
            </p:txBody>
          </p:sp>
        </mc:Fallback>
      </mc:AlternateContent>
      <mc:AlternateContent xmlns:mc="http://schemas.openxmlformats.org/markup-compatibility/2006" xmlns:a14="http://schemas.microsoft.com/office/drawing/2010/main">
        <mc:Choice Requires="a14">
          <p:sp>
            <p:nvSpPr>
              <p:cNvPr id="8" name="Объект 7"/>
              <p:cNvSpPr txBox="1"/>
              <p:nvPr/>
            </p:nvSpPr>
            <p:spPr bwMode="auto">
              <a:xfrm>
                <a:off x="6196012" y="2238375"/>
                <a:ext cx="1309247" cy="385828"/>
              </a:xfrm>
              <a:prstGeom prst="rect">
                <a:avLst/>
              </a:prstGeom>
              <a:noFill/>
            </p:spPr>
            <p:txBody>
              <a:bodyPr>
                <a:normAutofit fontScale="92500"/>
              </a:bodyPr>
              <a:lstStyle/>
              <a:p>
                <a:pPr/>
                <a14:m>
                  <m:oMathPara xmlns:m="http://schemas.openxmlformats.org/officeDocument/2006/math">
                    <m:oMathParaPr>
                      <m:jc m:val="left"/>
                    </m:oMathParaPr>
                    <m:oMath xmlns:m="http://schemas.openxmlformats.org/officeDocument/2006/math">
                      <m:sSub>
                        <m:sSubPr>
                          <m:ctrlPr>
                            <a:rPr lang="ru-BY" sz="2000" i="1" smtClean="0">
                              <a:solidFill>
                                <a:srgbClr val="000000"/>
                              </a:solidFill>
                              <a:latin typeface="Cambria Math" panose="02040503050406030204" pitchFamily="18" charset="0"/>
                            </a:rPr>
                          </m:ctrlPr>
                        </m:sSubPr>
                        <m:e>
                          <m:r>
                            <a:rPr lang="ru-BY" sz="2000" i="1">
                              <a:solidFill>
                                <a:srgbClr val="000000"/>
                              </a:solidFill>
                              <a:latin typeface="Cambria Math" panose="02040503050406030204" pitchFamily="18" charset="0"/>
                            </a:rPr>
                            <m:t>𝑡</m:t>
                          </m:r>
                        </m:e>
                        <m:sub>
                          <m:r>
                            <a:rPr lang="ru-BY" sz="2000" i="1">
                              <a:solidFill>
                                <a:srgbClr val="000000"/>
                              </a:solidFill>
                              <a:latin typeface="Cambria Math" panose="02040503050406030204" pitchFamily="18" charset="0"/>
                            </a:rPr>
                            <m:t>2</m:t>
                          </m:r>
                        </m:sub>
                      </m:sSub>
                      <m:r>
                        <a:rPr lang="en-US" sz="2000" b="0" i="1" smtClean="0">
                          <a:solidFill>
                            <a:srgbClr val="000000"/>
                          </a:solidFill>
                          <a:latin typeface="Cambria Math" panose="02040503050406030204" pitchFamily="18" charset="0"/>
                        </a:rPr>
                        <m:t>   </m:t>
                      </m:r>
                      <m:r>
                        <a:rPr lang="ru-BY" sz="2000" i="1">
                          <a:solidFill>
                            <a:srgbClr val="000000"/>
                          </a:solidFill>
                          <a:latin typeface="Cambria Math" panose="02040503050406030204" pitchFamily="18" charset="0"/>
                        </a:rPr>
                        <m:t>=2</m:t>
                      </m:r>
                    </m:oMath>
                  </m:oMathPara>
                </a14:m>
                <a:endParaRPr lang="ru-BY" sz="2000" dirty="0"/>
              </a:p>
            </p:txBody>
          </p:sp>
        </mc:Choice>
        <mc:Fallback xmlns="">
          <p:sp>
            <p:nvSpPr>
              <p:cNvPr id="8" name="Объект 7"/>
              <p:cNvSpPr txBox="1">
                <a:spLocks noRot="1" noChangeAspect="1" noMove="1" noResize="1" noEditPoints="1" noAdjustHandles="1" noChangeArrowheads="1" noChangeShapeType="1" noTextEdit="1"/>
              </p:cNvSpPr>
              <p:nvPr/>
            </p:nvSpPr>
            <p:spPr bwMode="auto">
              <a:xfrm>
                <a:off x="6196012" y="2238375"/>
                <a:ext cx="1309247" cy="385828"/>
              </a:xfrm>
              <a:prstGeom prst="rect">
                <a:avLst/>
              </a:prstGeom>
              <a:blipFill>
                <a:blip r:embed="rId8"/>
                <a:stretch>
                  <a:fillRect/>
                </a:stretch>
              </a:blipFill>
            </p:spPr>
            <p:txBody>
              <a:bodyPr/>
              <a:lstStyle/>
              <a:p>
                <a:r>
                  <a:rPr lang="ru-BY">
                    <a:noFill/>
                  </a:rPr>
                  <a:t> </a:t>
                </a:r>
              </a:p>
            </p:txBody>
          </p:sp>
        </mc:Fallback>
      </mc:AlternateContent>
      <mc:AlternateContent xmlns:mc="http://schemas.openxmlformats.org/markup-compatibility/2006" xmlns:a14="http://schemas.microsoft.com/office/drawing/2010/main">
        <mc:Choice Requires="a14">
          <p:sp>
            <p:nvSpPr>
              <p:cNvPr id="9" name="Объект 8"/>
              <p:cNvSpPr txBox="1"/>
              <p:nvPr/>
            </p:nvSpPr>
            <p:spPr bwMode="auto">
              <a:xfrm>
                <a:off x="6196012" y="2662238"/>
                <a:ext cx="1262489" cy="385828"/>
              </a:xfrm>
              <a:prstGeom prst="rect">
                <a:avLst/>
              </a:prstGeom>
              <a:noFill/>
            </p:spPr>
            <p:txBody>
              <a:bodyPr>
                <a:normAutofit fontScale="92500"/>
              </a:bodyPr>
              <a:lstStyle/>
              <a:p>
                <a:pPr/>
                <a14:m>
                  <m:oMathPara xmlns:m="http://schemas.openxmlformats.org/officeDocument/2006/math">
                    <m:oMathParaPr>
                      <m:jc m:val="left"/>
                    </m:oMathParaPr>
                    <m:oMath xmlns:m="http://schemas.openxmlformats.org/officeDocument/2006/math">
                      <m:sSub>
                        <m:sSubPr>
                          <m:ctrlPr>
                            <a:rPr lang="ru-BY" sz="2000" i="1" smtClean="0">
                              <a:solidFill>
                                <a:srgbClr val="000000"/>
                              </a:solidFill>
                              <a:latin typeface="Cambria Math" panose="02040503050406030204" pitchFamily="18" charset="0"/>
                            </a:rPr>
                          </m:ctrlPr>
                        </m:sSubPr>
                        <m:e>
                          <m:r>
                            <a:rPr lang="ru-BY" sz="2000" i="1">
                              <a:solidFill>
                                <a:srgbClr val="000000"/>
                              </a:solidFill>
                              <a:latin typeface="Cambria Math" panose="02040503050406030204" pitchFamily="18" charset="0"/>
                            </a:rPr>
                            <m:t>𝑡</m:t>
                          </m:r>
                        </m:e>
                        <m:sub>
                          <m:r>
                            <a:rPr lang="ru-BY" sz="2000" i="1">
                              <a:solidFill>
                                <a:srgbClr val="000000"/>
                              </a:solidFill>
                              <a:latin typeface="Cambria Math" panose="02040503050406030204" pitchFamily="18" charset="0"/>
                            </a:rPr>
                            <m:t>3</m:t>
                          </m:r>
                        </m:sub>
                      </m:sSub>
                      <m:r>
                        <a:rPr lang="en-US" sz="2000" b="0" i="1" smtClean="0">
                          <a:solidFill>
                            <a:srgbClr val="000000"/>
                          </a:solidFill>
                          <a:latin typeface="Cambria Math" panose="02040503050406030204" pitchFamily="18" charset="0"/>
                        </a:rPr>
                        <m:t>   </m:t>
                      </m:r>
                      <m:r>
                        <a:rPr lang="ru-BY" sz="2000" i="1">
                          <a:solidFill>
                            <a:srgbClr val="000000"/>
                          </a:solidFill>
                          <a:latin typeface="Cambria Math" panose="02040503050406030204" pitchFamily="18" charset="0"/>
                        </a:rPr>
                        <m:t>=3</m:t>
                      </m:r>
                    </m:oMath>
                  </m:oMathPara>
                </a14:m>
                <a:endParaRPr lang="ru-BY" sz="2000" dirty="0"/>
              </a:p>
            </p:txBody>
          </p:sp>
        </mc:Choice>
        <mc:Fallback xmlns="">
          <p:sp>
            <p:nvSpPr>
              <p:cNvPr id="9" name="Объект 8"/>
              <p:cNvSpPr txBox="1">
                <a:spLocks noRot="1" noChangeAspect="1" noMove="1" noResize="1" noEditPoints="1" noAdjustHandles="1" noChangeArrowheads="1" noChangeShapeType="1" noTextEdit="1"/>
              </p:cNvSpPr>
              <p:nvPr/>
            </p:nvSpPr>
            <p:spPr bwMode="auto">
              <a:xfrm>
                <a:off x="6196012" y="2662238"/>
                <a:ext cx="1262489" cy="385828"/>
              </a:xfrm>
              <a:prstGeom prst="rect">
                <a:avLst/>
              </a:prstGeom>
              <a:blipFill>
                <a:blip r:embed="rId9"/>
                <a:stretch>
                  <a:fillRect/>
                </a:stretch>
              </a:blipFill>
            </p:spPr>
            <p:txBody>
              <a:bodyPr/>
              <a:lstStyle/>
              <a:p>
                <a:r>
                  <a:rPr lang="ru-BY">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140014" y="3320106"/>
                <a:ext cx="5422959" cy="369332"/>
              </a:xfrm>
              <a:prstGeom prst="rect">
                <a:avLst/>
              </a:prstGeom>
              <a:noFill/>
            </p:spPr>
            <p:txBody>
              <a:bodyPr wrap="none" rtlCol="0">
                <a:spAutoFit/>
              </a:bodyPr>
              <a:lstStyle/>
              <a:p>
                <a14:m>
                  <m:oMath xmlns:m="http://schemas.openxmlformats.org/officeDocument/2006/math">
                    <m:r>
                      <a:rPr lang="en-US" i="1" dirty="0" smtClean="0">
                        <a:latin typeface="Cambria Math" panose="02040503050406030204" pitchFamily="18" charset="0"/>
                      </a:rPr>
                      <m:t>𝑛</m:t>
                    </m:r>
                  </m:oMath>
                </a14:m>
                <a:r>
                  <a:rPr lang="en-US" dirty="0"/>
                  <a:t>-</a:t>
                </a:r>
                <a:r>
                  <a:rPr lang="ru-RU" dirty="0"/>
                  <a:t>я группа:  искомый элемент </a:t>
                </a:r>
                <a14:m>
                  <m:oMath xmlns:m="http://schemas.openxmlformats.org/officeDocument/2006/math">
                    <m:r>
                      <a:rPr lang="en-US" b="1" i="1" dirty="0">
                        <a:latin typeface="Cambria Math" panose="02040503050406030204" pitchFamily="18" charset="0"/>
                      </a:rPr>
                      <m:t>𝒙</m:t>
                    </m:r>
                  </m:oMath>
                </a14:m>
                <a:r>
                  <a:rPr lang="en-US" dirty="0"/>
                  <a:t> </a:t>
                </a:r>
                <a:r>
                  <a:rPr lang="ru-RU" dirty="0"/>
                  <a:t>стоит на </a:t>
                </a:r>
                <a14:m>
                  <m:oMath xmlns:m="http://schemas.openxmlformats.org/officeDocument/2006/math">
                    <m:r>
                      <a:rPr lang="en-US" i="1" dirty="0" smtClean="0">
                        <a:latin typeface="Cambria Math" panose="02040503050406030204" pitchFamily="18" charset="0"/>
                      </a:rPr>
                      <m:t>𝑛</m:t>
                    </m:r>
                  </m:oMath>
                </a14:m>
                <a:r>
                  <a:rPr lang="ru-RU" dirty="0"/>
                  <a:t>-й позиции</a:t>
                </a:r>
              </a:p>
            </p:txBody>
          </p:sp>
        </mc:Choice>
        <mc:Fallback xmlns="">
          <p:sp>
            <p:nvSpPr>
              <p:cNvPr id="10" name="TextBox 9"/>
              <p:cNvSpPr txBox="1">
                <a:spLocks noRot="1" noChangeAspect="1" noMove="1" noResize="1" noEditPoints="1" noAdjustHandles="1" noChangeArrowheads="1" noChangeShapeType="1" noTextEdit="1"/>
              </p:cNvSpPr>
              <p:nvPr/>
            </p:nvSpPr>
            <p:spPr>
              <a:xfrm>
                <a:off x="140014" y="3320106"/>
                <a:ext cx="5422959" cy="369332"/>
              </a:xfrm>
              <a:prstGeom prst="rect">
                <a:avLst/>
              </a:prstGeom>
              <a:blipFill>
                <a:blip r:embed="rId10"/>
                <a:stretch>
                  <a:fillRect t="-10000" r="-787" b="-26667"/>
                </a:stretch>
              </a:blipFill>
            </p:spPr>
            <p:txBody>
              <a:bodyPr/>
              <a:lstStyle/>
              <a:p>
                <a:r>
                  <a:rPr lang="ru-BY">
                    <a:noFill/>
                  </a:rPr>
                  <a:t> </a:t>
                </a:r>
              </a:p>
            </p:txBody>
          </p:sp>
        </mc:Fallback>
      </mc:AlternateContent>
      <p:sp>
        <p:nvSpPr>
          <p:cNvPr id="11" name="TextBox 10"/>
          <p:cNvSpPr txBox="1"/>
          <p:nvPr/>
        </p:nvSpPr>
        <p:spPr>
          <a:xfrm>
            <a:off x="2228278" y="3009010"/>
            <a:ext cx="674416" cy="369332"/>
          </a:xfrm>
          <a:prstGeom prst="rect">
            <a:avLst/>
          </a:prstGeom>
          <a:noFill/>
        </p:spPr>
        <p:txBody>
          <a:bodyPr wrap="square" rtlCol="0">
            <a:spAutoFit/>
          </a:bodyPr>
          <a:lstStyle/>
          <a:p>
            <a:r>
              <a:rPr lang="en-US" dirty="0"/>
              <a:t>…</a:t>
            </a:r>
            <a:endParaRPr lang="ru-RU" dirty="0"/>
          </a:p>
        </p:txBody>
      </p:sp>
      <mc:AlternateContent xmlns:mc="http://schemas.openxmlformats.org/markup-compatibility/2006" xmlns:a14="http://schemas.microsoft.com/office/drawing/2010/main">
        <mc:Choice Requires="a14">
          <p:sp>
            <p:nvSpPr>
              <p:cNvPr id="12" name="Объект 11"/>
              <p:cNvSpPr txBox="1"/>
              <p:nvPr/>
            </p:nvSpPr>
            <p:spPr bwMode="auto">
              <a:xfrm>
                <a:off x="6196012" y="3194050"/>
                <a:ext cx="1332627" cy="385828"/>
              </a:xfrm>
              <a:prstGeom prst="rect">
                <a:avLst/>
              </a:prstGeom>
              <a:noFill/>
            </p:spPr>
            <p:txBody>
              <a:bodyPr>
                <a:normAutofit fontScale="92500"/>
              </a:bodyPr>
              <a:lstStyle/>
              <a:p>
                <a:pPr/>
                <a14:m>
                  <m:oMathPara xmlns:m="http://schemas.openxmlformats.org/officeDocument/2006/math">
                    <m:oMathParaPr>
                      <m:jc m:val="left"/>
                    </m:oMathParaPr>
                    <m:oMath xmlns:m="http://schemas.openxmlformats.org/officeDocument/2006/math">
                      <m:sSub>
                        <m:sSubPr>
                          <m:ctrlPr>
                            <a:rPr lang="ru-BY" sz="2000" i="1" smtClean="0">
                              <a:solidFill>
                                <a:srgbClr val="000000"/>
                              </a:solidFill>
                              <a:latin typeface="Cambria Math" panose="02040503050406030204" pitchFamily="18" charset="0"/>
                            </a:rPr>
                          </m:ctrlPr>
                        </m:sSubPr>
                        <m:e>
                          <m:r>
                            <a:rPr lang="ru-BY" sz="2000" i="1">
                              <a:solidFill>
                                <a:srgbClr val="000000"/>
                              </a:solidFill>
                              <a:latin typeface="Cambria Math" panose="02040503050406030204" pitchFamily="18" charset="0"/>
                            </a:rPr>
                            <m:t>𝑡</m:t>
                          </m:r>
                        </m:e>
                        <m:sub>
                          <m:r>
                            <a:rPr lang="ru-BY" sz="2000" i="1">
                              <a:solidFill>
                                <a:srgbClr val="000000"/>
                              </a:solidFill>
                              <a:latin typeface="Cambria Math" panose="02040503050406030204" pitchFamily="18" charset="0"/>
                            </a:rPr>
                            <m:t>𝑛</m:t>
                          </m:r>
                        </m:sub>
                      </m:sSub>
                      <m:r>
                        <a:rPr lang="en-US" sz="2000" b="0" i="1" smtClean="0">
                          <a:solidFill>
                            <a:srgbClr val="000000"/>
                          </a:solidFill>
                          <a:latin typeface="Cambria Math" panose="02040503050406030204" pitchFamily="18" charset="0"/>
                        </a:rPr>
                        <m:t>    </m:t>
                      </m:r>
                      <m:r>
                        <a:rPr lang="ru-BY" sz="2000" i="1">
                          <a:solidFill>
                            <a:srgbClr val="000000"/>
                          </a:solidFill>
                          <a:latin typeface="Cambria Math" panose="02040503050406030204" pitchFamily="18" charset="0"/>
                        </a:rPr>
                        <m:t>=</m:t>
                      </m:r>
                      <m:r>
                        <a:rPr lang="ru-BY" sz="2000" i="1">
                          <a:solidFill>
                            <a:srgbClr val="000000"/>
                          </a:solidFill>
                          <a:latin typeface="Cambria Math" panose="02040503050406030204" pitchFamily="18" charset="0"/>
                        </a:rPr>
                        <m:t>𝑛</m:t>
                      </m:r>
                    </m:oMath>
                  </m:oMathPara>
                </a14:m>
                <a:endParaRPr lang="ru-BY" sz="2000" dirty="0"/>
              </a:p>
            </p:txBody>
          </p:sp>
        </mc:Choice>
        <mc:Fallback xmlns="">
          <p:sp>
            <p:nvSpPr>
              <p:cNvPr id="12" name="Объект 11"/>
              <p:cNvSpPr txBox="1">
                <a:spLocks noRot="1" noChangeAspect="1" noMove="1" noResize="1" noEditPoints="1" noAdjustHandles="1" noChangeArrowheads="1" noChangeShapeType="1" noTextEdit="1"/>
              </p:cNvSpPr>
              <p:nvPr/>
            </p:nvSpPr>
            <p:spPr bwMode="auto">
              <a:xfrm>
                <a:off x="6196012" y="3194050"/>
                <a:ext cx="1332627" cy="385828"/>
              </a:xfrm>
              <a:prstGeom prst="rect">
                <a:avLst/>
              </a:prstGeom>
              <a:blipFill>
                <a:blip r:embed="rId11"/>
                <a:stretch>
                  <a:fillRect/>
                </a:stretch>
              </a:blipFill>
            </p:spPr>
            <p:txBody>
              <a:bodyPr/>
              <a:lstStyle/>
              <a:p>
                <a:r>
                  <a:rPr lang="ru-BY">
                    <a:noFill/>
                  </a:rPr>
                  <a:t> </a:t>
                </a:r>
              </a:p>
            </p:txBody>
          </p:sp>
        </mc:Fallback>
      </mc:AlternateContent>
      <mc:AlternateContent xmlns:mc="http://schemas.openxmlformats.org/markup-compatibility/2006" xmlns:a14="http://schemas.microsoft.com/office/drawing/2010/main">
        <mc:Choice Requires="a14">
          <p:sp>
            <p:nvSpPr>
              <p:cNvPr id="13" name="TextBox 12"/>
              <p:cNvSpPr txBox="1"/>
              <p:nvPr/>
            </p:nvSpPr>
            <p:spPr>
              <a:xfrm>
                <a:off x="156044" y="3732834"/>
                <a:ext cx="4496295" cy="369332"/>
              </a:xfrm>
              <a:prstGeom prst="rect">
                <a:avLst/>
              </a:prstGeom>
              <a:noFill/>
            </p:spPr>
            <p:txBody>
              <a:bodyPr wrap="none" rtlCol="0">
                <a:spAutoFit/>
              </a:bodyPr>
              <a:lstStyle/>
              <a:p>
                <a14:m>
                  <m:oMath xmlns:m="http://schemas.openxmlformats.org/officeDocument/2006/math">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+1)</m:t>
                    </m:r>
                  </m:oMath>
                </a14:m>
                <a:r>
                  <a:rPr lang="en-US" dirty="0"/>
                  <a:t>-</a:t>
                </a:r>
                <a:r>
                  <a:rPr lang="ru-RU" dirty="0"/>
                  <a:t>я группа:  искомого элемента </a:t>
                </a:r>
                <a14:m>
                  <m:oMath xmlns:m="http://schemas.openxmlformats.org/officeDocument/2006/math">
                    <m:r>
                      <a:rPr lang="en-US" b="1" i="1" dirty="0">
                        <a:latin typeface="Cambria Math" panose="02040503050406030204" pitchFamily="18" charset="0"/>
                      </a:rPr>
                      <m:t>𝒙</m:t>
                    </m:r>
                  </m:oMath>
                </a14:m>
                <a:r>
                  <a:rPr lang="en-US" b="1" dirty="0">
                    <a:solidFill>
                      <a:srgbClr val="FF0000"/>
                    </a:solidFill>
                  </a:rPr>
                  <a:t>  </a:t>
                </a:r>
                <a:r>
                  <a:rPr lang="ru-RU" dirty="0"/>
                  <a:t>нет</a:t>
                </a:r>
              </a:p>
            </p:txBody>
          </p:sp>
        </mc:Choice>
        <mc:Fallback xmlns="">
          <p:sp>
            <p:nvSpPr>
              <p:cNvPr id="13" name="TextBox 12"/>
              <p:cNvSpPr txBox="1">
                <a:spLocks noRot="1" noChangeAspect="1" noMove="1" noResize="1" noEditPoints="1" noAdjustHandles="1" noChangeArrowheads="1" noChangeShapeType="1" noTextEdit="1"/>
              </p:cNvSpPr>
              <p:nvPr/>
            </p:nvSpPr>
            <p:spPr>
              <a:xfrm>
                <a:off x="156044" y="3732834"/>
                <a:ext cx="4496295" cy="369332"/>
              </a:xfrm>
              <a:prstGeom prst="rect">
                <a:avLst/>
              </a:prstGeom>
              <a:blipFill>
                <a:blip r:embed="rId14"/>
                <a:stretch>
                  <a:fillRect l="-407" t="-8197" r="-271" b="-24590"/>
                </a:stretch>
              </a:blipFill>
            </p:spPr>
            <p:txBody>
              <a:bodyPr/>
              <a:lstStyle/>
              <a:p>
                <a:r>
                  <a:rPr lang="ru-BY">
                    <a:noFill/>
                  </a:rPr>
                  <a:t> </a:t>
                </a:r>
              </a:p>
            </p:txBody>
          </p:sp>
        </mc:Fallback>
      </mc:AlternateContent>
      <mc:AlternateContent xmlns:mc="http://schemas.openxmlformats.org/markup-compatibility/2006" xmlns:a14="http://schemas.microsoft.com/office/drawing/2010/main">
        <mc:Choice Requires="a14">
          <p:sp>
            <p:nvSpPr>
              <p:cNvPr id="14" name="Объект 13"/>
              <p:cNvSpPr txBox="1"/>
              <p:nvPr/>
            </p:nvSpPr>
            <p:spPr bwMode="auto">
              <a:xfrm>
                <a:off x="6196012" y="3716338"/>
                <a:ext cx="1730077" cy="385828"/>
              </a:xfrm>
              <a:prstGeom prst="rect">
                <a:avLst/>
              </a:prstGeom>
              <a:noFill/>
            </p:spPr>
            <p:txBody>
              <a:bodyPr>
                <a:normAutofit fontScale="92500"/>
              </a:bodyPr>
              <a:lstStyle/>
              <a:p>
                <a:pPr/>
                <a14:m>
                  <m:oMathPara xmlns:m="http://schemas.openxmlformats.org/officeDocument/2006/math">
                    <m:oMathParaPr>
                      <m:jc m:val="left"/>
                    </m:oMathParaPr>
                    <m:oMath xmlns:m="http://schemas.openxmlformats.org/officeDocument/2006/math">
                      <m:sSub>
                        <m:sSubPr>
                          <m:ctrlPr>
                            <a:rPr lang="ru-BY" sz="2000" i="1">
                              <a:solidFill>
                                <a:srgbClr val="000000"/>
                              </a:solidFill>
                              <a:latin typeface="Cambria Math" panose="02040503050406030204" pitchFamily="18" charset="0"/>
                            </a:rPr>
                          </m:ctrlPr>
                        </m:sSubPr>
                        <m:e>
                          <m:r>
                            <a:rPr lang="ru-BY" sz="2000" i="1">
                              <a:solidFill>
                                <a:srgbClr val="000000"/>
                              </a:solidFill>
                              <a:latin typeface="Cambria Math" panose="02040503050406030204" pitchFamily="18" charset="0"/>
                            </a:rPr>
                            <m:t>𝑡</m:t>
                          </m:r>
                        </m:e>
                        <m:sub>
                          <m:r>
                            <a:rPr lang="ru-BY" sz="2000" i="1">
                              <a:solidFill>
                                <a:srgbClr val="000000"/>
                              </a:solidFill>
                              <a:latin typeface="Cambria Math" panose="02040503050406030204" pitchFamily="18" charset="0"/>
                            </a:rPr>
                            <m:t>𝑛</m:t>
                          </m:r>
                          <m:r>
                            <a:rPr lang="ru-BY" sz="2000" i="1">
                              <a:solidFill>
                                <a:srgbClr val="000000"/>
                              </a:solidFill>
                              <a:latin typeface="Cambria Math" panose="02040503050406030204" pitchFamily="18" charset="0"/>
                            </a:rPr>
                            <m:t>+1</m:t>
                          </m:r>
                        </m:sub>
                      </m:sSub>
                      <m:r>
                        <a:rPr lang="ru-BY" sz="2000" i="1">
                          <a:solidFill>
                            <a:srgbClr val="000000"/>
                          </a:solidFill>
                          <a:latin typeface="Cambria Math" panose="02040503050406030204" pitchFamily="18" charset="0"/>
                        </a:rPr>
                        <m:t>=</m:t>
                      </m:r>
                      <m:r>
                        <a:rPr lang="ru-BY" sz="2000" i="1">
                          <a:solidFill>
                            <a:srgbClr val="000000"/>
                          </a:solidFill>
                          <a:latin typeface="Cambria Math" panose="02040503050406030204" pitchFamily="18" charset="0"/>
                        </a:rPr>
                        <m:t>𝑛</m:t>
                      </m:r>
                    </m:oMath>
                  </m:oMathPara>
                </a14:m>
                <a:endParaRPr lang="ru-BY" sz="2000" dirty="0"/>
              </a:p>
            </p:txBody>
          </p:sp>
        </mc:Choice>
        <mc:Fallback xmlns="">
          <p:sp>
            <p:nvSpPr>
              <p:cNvPr id="14" name="Объект 13"/>
              <p:cNvSpPr txBox="1">
                <a:spLocks noRot="1" noChangeAspect="1" noMove="1" noResize="1" noEditPoints="1" noAdjustHandles="1" noChangeArrowheads="1" noChangeShapeType="1" noTextEdit="1"/>
              </p:cNvSpPr>
              <p:nvPr/>
            </p:nvSpPr>
            <p:spPr bwMode="auto">
              <a:xfrm>
                <a:off x="6196012" y="3716338"/>
                <a:ext cx="1730077" cy="385828"/>
              </a:xfrm>
              <a:prstGeom prst="rect">
                <a:avLst/>
              </a:prstGeom>
              <a:blipFill>
                <a:blip r:embed="rId16"/>
                <a:stretch>
                  <a:fillRect/>
                </a:stretch>
              </a:blipFill>
            </p:spPr>
            <p:txBody>
              <a:bodyPr/>
              <a:lstStyle/>
              <a:p>
                <a:r>
                  <a:rPr lang="ru-BY">
                    <a:noFill/>
                  </a:rPr>
                  <a:t> </a:t>
                </a:r>
              </a:p>
            </p:txBody>
          </p:sp>
        </mc:Fallback>
      </mc:AlternateContent>
      <mc:AlternateContent xmlns:mc="http://schemas.openxmlformats.org/markup-compatibility/2006" xmlns:a14="http://schemas.microsoft.com/office/drawing/2010/main">
        <mc:Choice Requires="a14">
          <p:sp>
            <p:nvSpPr>
              <p:cNvPr id="15" name="Объект 14"/>
              <p:cNvSpPr txBox="1"/>
              <p:nvPr/>
            </p:nvSpPr>
            <p:spPr bwMode="auto">
              <a:xfrm>
                <a:off x="7926090" y="2189621"/>
                <a:ext cx="3981350" cy="596900"/>
              </a:xfrm>
              <a:prstGeom prst="rect">
                <a:avLst/>
              </a:prstGeom>
              <a:noFill/>
            </p:spPr>
            <p:txBody>
              <a:bodyPr>
                <a:noAutofit/>
              </a:bodyPr>
              <a:lstStyle/>
              <a:p>
                <a:pPr/>
                <a14:m>
                  <m:oMathPara xmlns:m="http://schemas.openxmlformats.org/officeDocument/2006/math">
                    <m:oMathParaPr>
                      <m:jc m:val="left"/>
                    </m:oMathParaPr>
                    <m:oMath xmlns:m="http://schemas.openxmlformats.org/officeDocument/2006/math">
                      <m:sSub>
                        <m:sSubPr>
                          <m:ctrlPr>
                            <a:rPr lang="ru-BY" sz="2000" i="1">
                              <a:solidFill>
                                <a:srgbClr val="000000"/>
                              </a:solidFill>
                              <a:latin typeface="Cambria Math" panose="02040503050406030204" pitchFamily="18" charset="0"/>
                            </a:rPr>
                          </m:ctrlPr>
                        </m:sSubPr>
                        <m:e>
                          <m:r>
                            <a:rPr lang="ru-BY" sz="2000" i="1">
                              <a:solidFill>
                                <a:srgbClr val="000000"/>
                              </a:solidFill>
                              <a:latin typeface="Cambria Math" panose="02040503050406030204" pitchFamily="18" charset="0"/>
                            </a:rPr>
                            <m:t>𝑝</m:t>
                          </m:r>
                        </m:e>
                        <m:sub>
                          <m:r>
                            <a:rPr lang="ru-BY" sz="2000" i="1">
                              <a:solidFill>
                                <a:srgbClr val="000000"/>
                              </a:solidFill>
                              <a:latin typeface="Cambria Math" panose="02040503050406030204" pitchFamily="18" charset="0"/>
                            </a:rPr>
                            <m:t>𝑖</m:t>
                          </m:r>
                        </m:sub>
                      </m:sSub>
                      <m:r>
                        <a:rPr lang="ru-BY" sz="2000" i="1">
                          <a:solidFill>
                            <a:srgbClr val="000000"/>
                          </a:solidFill>
                          <a:latin typeface="Cambria Math" panose="02040503050406030204" pitchFamily="18" charset="0"/>
                        </a:rPr>
                        <m:t>=</m:t>
                      </m:r>
                      <m:f>
                        <m:fPr>
                          <m:ctrlPr>
                            <a:rPr lang="ru-BY" sz="2000" i="1">
                              <a:solidFill>
                                <a:srgbClr val="000000"/>
                              </a:solidFill>
                              <a:latin typeface="Cambria Math" panose="02040503050406030204" pitchFamily="18" charset="0"/>
                            </a:rPr>
                          </m:ctrlPr>
                        </m:fPr>
                        <m:num>
                          <m:r>
                            <a:rPr lang="ru-BY" sz="2000" i="1">
                              <a:solidFill>
                                <a:srgbClr val="000000"/>
                              </a:solidFill>
                              <a:latin typeface="Cambria Math" panose="02040503050406030204" pitchFamily="18" charset="0"/>
                            </a:rPr>
                            <m:t>1</m:t>
                          </m:r>
                        </m:num>
                        <m:den>
                          <m:r>
                            <a:rPr lang="ru-BY" sz="2000" i="1">
                              <a:solidFill>
                                <a:srgbClr val="000000"/>
                              </a:solidFill>
                              <a:latin typeface="Cambria Math" panose="02040503050406030204" pitchFamily="18" charset="0"/>
                            </a:rPr>
                            <m:t>(</m:t>
                          </m:r>
                          <m:r>
                            <a:rPr lang="ru-BY" sz="2000" i="1">
                              <a:solidFill>
                                <a:srgbClr val="000000"/>
                              </a:solidFill>
                              <a:latin typeface="Cambria Math" panose="02040503050406030204" pitchFamily="18" charset="0"/>
                            </a:rPr>
                            <m:t>𝑛</m:t>
                          </m:r>
                          <m:r>
                            <a:rPr lang="ru-BY" sz="2000" i="1">
                              <a:solidFill>
                                <a:srgbClr val="000000"/>
                              </a:solidFill>
                              <a:latin typeface="Cambria Math" panose="02040503050406030204" pitchFamily="18" charset="0"/>
                            </a:rPr>
                            <m:t>+1)</m:t>
                          </m:r>
                        </m:den>
                      </m:f>
                      <m:r>
                        <a:rPr lang="ru-BY" sz="2000" i="1">
                          <a:solidFill>
                            <a:srgbClr val="000000"/>
                          </a:solidFill>
                          <a:latin typeface="Cambria Math" panose="02040503050406030204" pitchFamily="18" charset="0"/>
                        </a:rPr>
                        <m:t>, ∀</m:t>
                      </m:r>
                      <m:r>
                        <a:rPr lang="ru-BY" sz="2000" i="1">
                          <a:solidFill>
                            <a:srgbClr val="000000"/>
                          </a:solidFill>
                          <a:latin typeface="Cambria Math" panose="02040503050406030204" pitchFamily="18" charset="0"/>
                        </a:rPr>
                        <m:t>𝑖</m:t>
                      </m:r>
                      <m:r>
                        <a:rPr lang="ru-BY" sz="2000" i="1">
                          <a:solidFill>
                            <a:srgbClr val="000000"/>
                          </a:solidFill>
                          <a:latin typeface="Cambria Math" panose="02040503050406030204" pitchFamily="18" charset="0"/>
                        </a:rPr>
                        <m:t>=</m:t>
                      </m:r>
                      <m:bar>
                        <m:barPr>
                          <m:pos m:val="top"/>
                          <m:ctrlPr>
                            <a:rPr lang="ru-BY" sz="2000" i="1">
                              <a:solidFill>
                                <a:srgbClr val="000000"/>
                              </a:solidFill>
                              <a:latin typeface="Cambria Math" panose="02040503050406030204" pitchFamily="18" charset="0"/>
                            </a:rPr>
                          </m:ctrlPr>
                        </m:barPr>
                        <m:e>
                          <m:r>
                            <a:rPr lang="ru-BY" sz="2000" i="1">
                              <a:solidFill>
                                <a:srgbClr val="000000"/>
                              </a:solidFill>
                              <a:latin typeface="Cambria Math" panose="02040503050406030204" pitchFamily="18" charset="0"/>
                            </a:rPr>
                            <m:t>1,</m:t>
                          </m:r>
                          <m:r>
                            <a:rPr lang="ru-BY" sz="2000" i="1">
                              <a:solidFill>
                                <a:srgbClr val="000000"/>
                              </a:solidFill>
                              <a:latin typeface="Cambria Math" panose="02040503050406030204" pitchFamily="18" charset="0"/>
                            </a:rPr>
                            <m:t>𝑛</m:t>
                          </m:r>
                          <m:r>
                            <a:rPr lang="ru-BY" sz="2000" i="1">
                              <a:solidFill>
                                <a:srgbClr val="000000"/>
                              </a:solidFill>
                              <a:latin typeface="Cambria Math" panose="02040503050406030204" pitchFamily="18" charset="0"/>
                            </a:rPr>
                            <m:t>+1</m:t>
                          </m:r>
                        </m:e>
                      </m:bar>
                    </m:oMath>
                  </m:oMathPara>
                </a14:m>
                <a:endParaRPr lang="ru-BY" sz="2000" dirty="0"/>
              </a:p>
            </p:txBody>
          </p:sp>
        </mc:Choice>
        <mc:Fallback xmlns="">
          <p:sp>
            <p:nvSpPr>
              <p:cNvPr id="15" name="Объект 14"/>
              <p:cNvSpPr txBox="1">
                <a:spLocks noRot="1" noChangeAspect="1" noMove="1" noResize="1" noEditPoints="1" noAdjustHandles="1" noChangeArrowheads="1" noChangeShapeType="1" noTextEdit="1"/>
              </p:cNvSpPr>
              <p:nvPr/>
            </p:nvSpPr>
            <p:spPr bwMode="auto">
              <a:xfrm>
                <a:off x="7926090" y="2189621"/>
                <a:ext cx="3981350" cy="596900"/>
              </a:xfrm>
              <a:prstGeom prst="rect">
                <a:avLst/>
              </a:prstGeom>
              <a:blipFill>
                <a:blip r:embed="rId17"/>
                <a:stretch>
                  <a:fillRect b="-13265"/>
                </a:stretch>
              </a:blipFill>
            </p:spPr>
            <p:txBody>
              <a:bodyPr/>
              <a:lstStyle/>
              <a:p>
                <a:r>
                  <a:rPr lang="ru-BY">
                    <a:noFill/>
                  </a:rPr>
                  <a:t> </a:t>
                </a:r>
              </a:p>
            </p:txBody>
          </p:sp>
        </mc:Fallback>
      </mc:AlternateContent>
      <mc:AlternateContent xmlns:mc="http://schemas.openxmlformats.org/markup-compatibility/2006" xmlns:a14="http://schemas.microsoft.com/office/drawing/2010/main">
        <mc:Choice Requires="a14">
          <p:sp>
            <p:nvSpPr>
              <p:cNvPr id="16" name="Объект 15"/>
              <p:cNvSpPr txBox="1"/>
              <p:nvPr/>
            </p:nvSpPr>
            <p:spPr bwMode="auto">
              <a:xfrm>
                <a:off x="490194" y="4494345"/>
                <a:ext cx="10442654" cy="1778000"/>
              </a:xfrm>
              <a:prstGeom prst="rect">
                <a:avLst/>
              </a:prstGeom>
              <a:noFill/>
            </p:spPr>
            <p:txBody>
              <a:bodyPr>
                <a:normAutofit/>
              </a:bodyPr>
              <a:lstStyle/>
              <a:p>
                <a:pPr/>
                <a14:m>
                  <m:oMathPara xmlns:m="http://schemas.openxmlformats.org/officeDocument/2006/math">
                    <m:oMathParaPr>
                      <m:jc m:val="left"/>
                    </m:oMathParaPr>
                    <m:oMath xmlns:m="http://schemas.openxmlformats.org/officeDocument/2006/math">
                      <m:r>
                        <a:rPr lang="ru-BY" sz="2000" i="1" smtClean="0">
                          <a:solidFill>
                            <a:srgbClr val="000000"/>
                          </a:solidFill>
                          <a:latin typeface="Cambria Math" panose="02040503050406030204" pitchFamily="18" charset="0"/>
                        </a:rPr>
                        <m:t>𝐴</m:t>
                      </m:r>
                      <m:r>
                        <a:rPr lang="ru-BY" sz="2000" i="1" smtClean="0">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rPr>
                        <m:t>𝑙</m:t>
                      </m:r>
                      <m:r>
                        <a:rPr lang="ru-BY" sz="2000" i="1">
                          <a:solidFill>
                            <a:srgbClr val="000000"/>
                          </a:solidFill>
                          <a:latin typeface="Cambria Math" panose="02040503050406030204" pitchFamily="18" charset="0"/>
                        </a:rPr>
                        <m:t>)=</m:t>
                      </m:r>
                      <m:nary>
                        <m:naryPr>
                          <m:chr m:val="∑"/>
                          <m:ctrlPr>
                            <a:rPr lang="ru-BY" sz="2000" i="1">
                              <a:solidFill>
                                <a:srgbClr val="000000"/>
                              </a:solidFill>
                              <a:latin typeface="Cambria Math" panose="02040503050406030204" pitchFamily="18" charset="0"/>
                            </a:rPr>
                          </m:ctrlPr>
                        </m:naryPr>
                        <m:sub>
                          <m:r>
                            <a:rPr lang="ru-BY" sz="2000" i="1">
                              <a:solidFill>
                                <a:srgbClr val="000000"/>
                              </a:solidFill>
                              <a:latin typeface="Cambria Math" panose="02040503050406030204" pitchFamily="18" charset="0"/>
                            </a:rPr>
                            <m:t>𝑖</m:t>
                          </m:r>
                          <m:r>
                            <a:rPr lang="ru-BY" sz="2000" i="1">
                              <a:solidFill>
                                <a:srgbClr val="000000"/>
                              </a:solidFill>
                              <a:latin typeface="Cambria Math" panose="02040503050406030204" pitchFamily="18" charset="0"/>
                            </a:rPr>
                            <m:t>=1</m:t>
                          </m:r>
                        </m:sub>
                        <m:sup>
                          <m:r>
                            <a:rPr lang="ru-BY" sz="2000" i="1">
                              <a:solidFill>
                                <a:srgbClr val="000000"/>
                              </a:solidFill>
                              <a:latin typeface="Cambria Math" panose="02040503050406030204" pitchFamily="18" charset="0"/>
                            </a:rPr>
                            <m:t>𝑛</m:t>
                          </m:r>
                          <m:r>
                            <a:rPr lang="ru-BY" sz="2000" i="1">
                              <a:solidFill>
                                <a:srgbClr val="000000"/>
                              </a:solidFill>
                              <a:latin typeface="Cambria Math" panose="02040503050406030204" pitchFamily="18" charset="0"/>
                            </a:rPr>
                            <m:t>+1</m:t>
                          </m:r>
                        </m:sup>
                        <m:e>
                          <m:sSub>
                            <m:sSubPr>
                              <m:ctrlPr>
                                <a:rPr lang="ru-BY" sz="2000" i="1">
                                  <a:solidFill>
                                    <a:srgbClr val="000000"/>
                                  </a:solidFill>
                                  <a:latin typeface="Cambria Math" panose="02040503050406030204" pitchFamily="18" charset="0"/>
                                </a:rPr>
                              </m:ctrlPr>
                            </m:sSubPr>
                            <m:e>
                              <m:r>
                                <a:rPr lang="ru-BY" sz="2000" i="1">
                                  <a:solidFill>
                                    <a:srgbClr val="000000"/>
                                  </a:solidFill>
                                  <a:latin typeface="Cambria Math" panose="02040503050406030204" pitchFamily="18" charset="0"/>
                                </a:rPr>
                                <m:t>𝑝</m:t>
                              </m:r>
                            </m:e>
                            <m:sub>
                              <m:r>
                                <a:rPr lang="ru-BY" sz="2000" i="1">
                                  <a:solidFill>
                                    <a:srgbClr val="000000"/>
                                  </a:solidFill>
                                  <a:latin typeface="Cambria Math" panose="02040503050406030204" pitchFamily="18" charset="0"/>
                                </a:rPr>
                                <m:t>𝑖</m:t>
                              </m:r>
                            </m:sub>
                          </m:sSub>
                        </m:e>
                      </m:nary>
                      <m:r>
                        <a:rPr lang="ru-BY" sz="2000" i="1">
                          <a:solidFill>
                            <a:srgbClr val="000000"/>
                          </a:solidFill>
                          <a:latin typeface="Cambria Math" panose="02040503050406030204" pitchFamily="18" charset="0"/>
                        </a:rPr>
                        <m:t>⋅</m:t>
                      </m:r>
                      <m:sSub>
                        <m:sSubPr>
                          <m:ctrlPr>
                            <a:rPr lang="ru-BY" sz="2000" i="1">
                              <a:solidFill>
                                <a:srgbClr val="000000"/>
                              </a:solidFill>
                              <a:latin typeface="Cambria Math" panose="02040503050406030204" pitchFamily="18" charset="0"/>
                            </a:rPr>
                          </m:ctrlPr>
                        </m:sSubPr>
                        <m:e>
                          <m:r>
                            <a:rPr lang="ru-BY" sz="2000" i="1">
                              <a:solidFill>
                                <a:srgbClr val="000000"/>
                              </a:solidFill>
                              <a:latin typeface="Cambria Math" panose="02040503050406030204" pitchFamily="18" charset="0"/>
                            </a:rPr>
                            <m:t>𝑡</m:t>
                          </m:r>
                        </m:e>
                        <m:sub>
                          <m:r>
                            <a:rPr lang="ru-BY" sz="2000" i="1">
                              <a:solidFill>
                                <a:srgbClr val="000000"/>
                              </a:solidFill>
                              <a:latin typeface="Cambria Math" panose="02040503050406030204" pitchFamily="18" charset="0"/>
                            </a:rPr>
                            <m:t>𝑖</m:t>
                          </m:r>
                        </m:sub>
                      </m:sSub>
                      <m:r>
                        <a:rPr lang="ru-BY" sz="2000" i="1">
                          <a:solidFill>
                            <a:srgbClr val="000000"/>
                          </a:solidFill>
                          <a:latin typeface="Cambria Math" panose="02040503050406030204" pitchFamily="18" charset="0"/>
                        </a:rPr>
                        <m:t>=</m:t>
                      </m:r>
                      <m:f>
                        <m:fPr>
                          <m:ctrlPr>
                            <a:rPr lang="ru-BY" sz="2000" i="1">
                              <a:solidFill>
                                <a:srgbClr val="000000"/>
                              </a:solidFill>
                              <a:latin typeface="Cambria Math" panose="02040503050406030204" pitchFamily="18" charset="0"/>
                            </a:rPr>
                          </m:ctrlPr>
                        </m:fPr>
                        <m:num>
                          <m:r>
                            <a:rPr lang="ru-BY" sz="2000" i="1">
                              <a:solidFill>
                                <a:srgbClr val="000000"/>
                              </a:solidFill>
                              <a:latin typeface="Cambria Math" panose="02040503050406030204" pitchFamily="18" charset="0"/>
                            </a:rPr>
                            <m:t>1</m:t>
                          </m:r>
                        </m:num>
                        <m:den>
                          <m:r>
                            <a:rPr lang="ru-BY" sz="2000" i="1">
                              <a:solidFill>
                                <a:srgbClr val="000000"/>
                              </a:solidFill>
                              <a:latin typeface="Cambria Math" panose="02040503050406030204" pitchFamily="18" charset="0"/>
                            </a:rPr>
                            <m:t>𝑛</m:t>
                          </m:r>
                          <m:r>
                            <a:rPr lang="ru-BY" sz="2000" i="1">
                              <a:solidFill>
                                <a:srgbClr val="000000"/>
                              </a:solidFill>
                              <a:latin typeface="Cambria Math" panose="02040503050406030204" pitchFamily="18" charset="0"/>
                            </a:rPr>
                            <m:t>+1</m:t>
                          </m:r>
                        </m:den>
                      </m:f>
                      <m:d>
                        <m:dPr>
                          <m:ctrlPr>
                            <a:rPr lang="ru-BY" sz="2000" i="1">
                              <a:solidFill>
                                <a:srgbClr val="000000"/>
                              </a:solidFill>
                              <a:latin typeface="Cambria Math" panose="02040503050406030204" pitchFamily="18" charset="0"/>
                            </a:rPr>
                          </m:ctrlPr>
                        </m:dPr>
                        <m:e>
                          <m:r>
                            <a:rPr lang="ru-BY" sz="2000" i="1">
                              <a:solidFill>
                                <a:srgbClr val="000000"/>
                              </a:solidFill>
                              <a:latin typeface="Cambria Math" panose="02040503050406030204" pitchFamily="18" charset="0"/>
                            </a:rPr>
                            <m:t>1+2+...+</m:t>
                          </m:r>
                          <m:r>
                            <a:rPr lang="ru-BY" sz="2000" i="1">
                              <a:solidFill>
                                <a:srgbClr val="000000"/>
                              </a:solidFill>
                              <a:latin typeface="Cambria Math" panose="02040503050406030204" pitchFamily="18" charset="0"/>
                            </a:rPr>
                            <m:t>𝑛</m:t>
                          </m:r>
                          <m:r>
                            <a:rPr lang="ru-BY" sz="2000" i="1">
                              <a:solidFill>
                                <a:srgbClr val="000000"/>
                              </a:solidFill>
                              <a:latin typeface="Cambria Math" panose="02040503050406030204" pitchFamily="18" charset="0"/>
                            </a:rPr>
                            <m:t>+</m:t>
                          </m:r>
                          <m:r>
                            <a:rPr lang="ru-BY" sz="2000" i="1">
                              <a:solidFill>
                                <a:srgbClr val="000000"/>
                              </a:solidFill>
                              <a:latin typeface="Cambria Math" panose="02040503050406030204" pitchFamily="18" charset="0"/>
                            </a:rPr>
                            <m:t>𝑛</m:t>
                          </m:r>
                        </m:e>
                      </m:d>
                      <m:r>
                        <a:rPr lang="ru-BY" sz="2000" i="1">
                          <a:solidFill>
                            <a:srgbClr val="000000"/>
                          </a:solidFill>
                          <a:latin typeface="Cambria Math" panose="02040503050406030204" pitchFamily="18" charset="0"/>
                        </a:rPr>
                        <m:t>=</m:t>
                      </m:r>
                    </m:oMath>
                  </m:oMathPara>
                </a14:m>
                <a:br>
                  <a:rPr lang="ru-BY" sz="2000" i="1" dirty="0">
                    <a:solidFill>
                      <a:srgbClr val="000000"/>
                    </a:solidFill>
                    <a:latin typeface="Cambria Math" panose="02040503050406030204" pitchFamily="18" charset="0"/>
                  </a:rPr>
                </a:br>
                <a14:m>
                  <m:oMath xmlns:m="http://schemas.openxmlformats.org/officeDocument/2006/math">
                    <m:r>
                      <a:rPr lang="ru-BY" sz="2000" i="1">
                        <a:solidFill>
                          <a:srgbClr val="000000"/>
                        </a:solidFill>
                        <a:latin typeface="Cambria Math" panose="02040503050406030204" pitchFamily="18" charset="0"/>
                      </a:rPr>
                      <m:t>=</m:t>
                    </m:r>
                    <m:f>
                      <m:fPr>
                        <m:ctrlPr>
                          <a:rPr lang="ru-BY" sz="2000" i="1">
                            <a:solidFill>
                              <a:srgbClr val="000000"/>
                            </a:solidFill>
                            <a:latin typeface="Cambria Math" panose="02040503050406030204" pitchFamily="18" charset="0"/>
                          </a:rPr>
                        </m:ctrlPr>
                      </m:fPr>
                      <m:num>
                        <m:r>
                          <a:rPr lang="ru-BY" sz="2000" i="1">
                            <a:solidFill>
                              <a:srgbClr val="000000"/>
                            </a:solidFill>
                            <a:latin typeface="Cambria Math" panose="02040503050406030204" pitchFamily="18" charset="0"/>
                          </a:rPr>
                          <m:t>1</m:t>
                        </m:r>
                      </m:num>
                      <m:den>
                        <m:r>
                          <a:rPr lang="ru-BY" sz="2000" i="1">
                            <a:solidFill>
                              <a:srgbClr val="000000"/>
                            </a:solidFill>
                            <a:latin typeface="Cambria Math" panose="02040503050406030204" pitchFamily="18" charset="0"/>
                          </a:rPr>
                          <m:t>𝑛</m:t>
                        </m:r>
                        <m:r>
                          <a:rPr lang="ru-BY" sz="2000" i="1">
                            <a:solidFill>
                              <a:srgbClr val="000000"/>
                            </a:solidFill>
                            <a:latin typeface="Cambria Math" panose="02040503050406030204" pitchFamily="18" charset="0"/>
                          </a:rPr>
                          <m:t>+1</m:t>
                        </m:r>
                      </m:den>
                    </m:f>
                    <m:r>
                      <a:rPr lang="ru-BY" sz="2000" i="1" smtClean="0">
                        <a:solidFill>
                          <a:srgbClr val="000000"/>
                        </a:solidFill>
                        <a:latin typeface="Cambria Math" panose="02040503050406030204" pitchFamily="18" charset="0"/>
                        <a:ea typeface="Cambria Math" panose="02040503050406030204" pitchFamily="18" charset="0"/>
                      </a:rPr>
                      <m:t>⋅</m:t>
                    </m:r>
                    <m:d>
                      <m:dPr>
                        <m:ctrlPr>
                          <a:rPr lang="ru-BY" sz="2000" i="1">
                            <a:solidFill>
                              <a:srgbClr val="000000"/>
                            </a:solidFill>
                            <a:latin typeface="Cambria Math" panose="02040503050406030204" pitchFamily="18" charset="0"/>
                          </a:rPr>
                        </m:ctrlPr>
                      </m:dPr>
                      <m:e>
                        <m:f>
                          <m:fPr>
                            <m:ctrlPr>
                              <a:rPr lang="ru-BY" sz="2000" i="1">
                                <a:solidFill>
                                  <a:srgbClr val="000000"/>
                                </a:solidFill>
                                <a:latin typeface="Cambria Math" panose="02040503050406030204" pitchFamily="18" charset="0"/>
                              </a:rPr>
                            </m:ctrlPr>
                          </m:fPr>
                          <m:num>
                            <m:r>
                              <a:rPr lang="ru-BY" sz="2000" i="1">
                                <a:solidFill>
                                  <a:srgbClr val="000000"/>
                                </a:solidFill>
                                <a:latin typeface="Cambria Math" panose="02040503050406030204" pitchFamily="18" charset="0"/>
                              </a:rPr>
                              <m:t>1+</m:t>
                            </m:r>
                            <m:r>
                              <a:rPr lang="ru-BY" sz="2000" i="1">
                                <a:solidFill>
                                  <a:srgbClr val="000000"/>
                                </a:solidFill>
                                <a:latin typeface="Cambria Math" panose="02040503050406030204" pitchFamily="18" charset="0"/>
                              </a:rPr>
                              <m:t>𝑛</m:t>
                            </m:r>
                          </m:num>
                          <m:den>
                            <m:r>
                              <a:rPr lang="ru-BY" sz="2000" i="1">
                                <a:solidFill>
                                  <a:srgbClr val="000000"/>
                                </a:solidFill>
                                <a:latin typeface="Cambria Math" panose="02040503050406030204" pitchFamily="18" charset="0"/>
                              </a:rPr>
                              <m:t>2</m:t>
                            </m:r>
                          </m:den>
                        </m:f>
                        <m:r>
                          <a:rPr lang="ru-BY" sz="2000" i="1">
                            <a:solidFill>
                              <a:srgbClr val="000000"/>
                            </a:solidFill>
                            <a:latin typeface="Cambria Math" panose="02040503050406030204" pitchFamily="18" charset="0"/>
                          </a:rPr>
                          <m:t>⋅</m:t>
                        </m:r>
                        <m:r>
                          <a:rPr lang="ru-BY" sz="2000" i="1">
                            <a:solidFill>
                              <a:srgbClr val="000000"/>
                            </a:solidFill>
                            <a:latin typeface="Cambria Math" panose="02040503050406030204" pitchFamily="18" charset="0"/>
                          </a:rPr>
                          <m:t>𝑛</m:t>
                        </m:r>
                        <m:r>
                          <a:rPr lang="ru-BY" sz="2000" i="1">
                            <a:solidFill>
                              <a:srgbClr val="000000"/>
                            </a:solidFill>
                            <a:latin typeface="Cambria Math" panose="02040503050406030204" pitchFamily="18" charset="0"/>
                          </a:rPr>
                          <m:t>+</m:t>
                        </m:r>
                        <m:r>
                          <a:rPr lang="ru-BY" sz="2000" i="1">
                            <a:solidFill>
                              <a:srgbClr val="000000"/>
                            </a:solidFill>
                            <a:latin typeface="Cambria Math" panose="02040503050406030204" pitchFamily="18" charset="0"/>
                          </a:rPr>
                          <m:t>𝑛</m:t>
                        </m:r>
                      </m:e>
                    </m:d>
                    <m:r>
                      <a:rPr lang="ru-BY" sz="2000" i="1">
                        <a:solidFill>
                          <a:srgbClr val="000000"/>
                        </a:solidFill>
                        <a:latin typeface="Cambria Math" panose="02040503050406030204" pitchFamily="18" charset="0"/>
                      </a:rPr>
                      <m:t>=</m:t>
                    </m:r>
                    <m:f>
                      <m:fPr>
                        <m:ctrlPr>
                          <a:rPr lang="ru-BY" sz="2000" i="1">
                            <a:solidFill>
                              <a:srgbClr val="000000"/>
                            </a:solidFill>
                            <a:latin typeface="Cambria Math" panose="02040503050406030204" pitchFamily="18" charset="0"/>
                          </a:rPr>
                        </m:ctrlPr>
                      </m:fPr>
                      <m:num>
                        <m:r>
                          <a:rPr lang="ru-BY" sz="2000" i="1">
                            <a:solidFill>
                              <a:srgbClr val="000000"/>
                            </a:solidFill>
                            <a:latin typeface="Cambria Math" panose="02040503050406030204" pitchFamily="18" charset="0"/>
                          </a:rPr>
                          <m:t>𝑛</m:t>
                        </m:r>
                      </m:num>
                      <m:den>
                        <m:r>
                          <a:rPr lang="ru-BY" sz="2000" i="1">
                            <a:solidFill>
                              <a:srgbClr val="000000"/>
                            </a:solidFill>
                            <a:latin typeface="Cambria Math" panose="02040503050406030204" pitchFamily="18" charset="0"/>
                          </a:rPr>
                          <m:t>2</m:t>
                        </m:r>
                      </m:den>
                    </m:f>
                    <m:r>
                      <a:rPr lang="ru-BY" sz="2000" i="1">
                        <a:solidFill>
                          <a:srgbClr val="000000"/>
                        </a:solidFill>
                        <a:latin typeface="Cambria Math" panose="02040503050406030204" pitchFamily="18" charset="0"/>
                      </a:rPr>
                      <m:t>+</m:t>
                    </m:r>
                    <m:f>
                      <m:fPr>
                        <m:ctrlPr>
                          <a:rPr lang="ru-BY" sz="2000" i="1">
                            <a:solidFill>
                              <a:srgbClr val="000000"/>
                            </a:solidFill>
                            <a:latin typeface="Cambria Math" panose="02040503050406030204" pitchFamily="18" charset="0"/>
                          </a:rPr>
                        </m:ctrlPr>
                      </m:fPr>
                      <m:num>
                        <m:r>
                          <a:rPr lang="ru-BY" sz="2000" i="1">
                            <a:solidFill>
                              <a:srgbClr val="000000"/>
                            </a:solidFill>
                            <a:latin typeface="Cambria Math" panose="02040503050406030204" pitchFamily="18" charset="0"/>
                          </a:rPr>
                          <m:t>𝑛</m:t>
                        </m:r>
                      </m:num>
                      <m:den>
                        <m:r>
                          <a:rPr lang="ru-BY" sz="2000" i="1">
                            <a:solidFill>
                              <a:srgbClr val="000000"/>
                            </a:solidFill>
                            <a:latin typeface="Cambria Math" panose="02040503050406030204" pitchFamily="18" charset="0"/>
                          </a:rPr>
                          <m:t>𝑛</m:t>
                        </m:r>
                        <m:r>
                          <a:rPr lang="ru-BY" sz="2000" i="1">
                            <a:solidFill>
                              <a:srgbClr val="000000"/>
                            </a:solidFill>
                            <a:latin typeface="Cambria Math" panose="02040503050406030204" pitchFamily="18" charset="0"/>
                          </a:rPr>
                          <m:t>+1</m:t>
                        </m:r>
                      </m:den>
                    </m:f>
                    <m:r>
                      <a:rPr lang="ru-BY" sz="2000" i="1">
                        <a:solidFill>
                          <a:srgbClr val="000000"/>
                        </a:solidFill>
                        <a:latin typeface="Cambria Math" panose="02040503050406030204" pitchFamily="18" charset="0"/>
                      </a:rPr>
                      <m:t>=</m:t>
                    </m:r>
                    <m:f>
                      <m:fPr>
                        <m:ctrlPr>
                          <a:rPr lang="ru-BY" sz="2000" i="1">
                            <a:solidFill>
                              <a:srgbClr val="000000"/>
                            </a:solidFill>
                            <a:latin typeface="Cambria Math" panose="02040503050406030204" pitchFamily="18" charset="0"/>
                          </a:rPr>
                        </m:ctrlPr>
                      </m:fPr>
                      <m:num>
                        <m:r>
                          <a:rPr lang="ru-BY" sz="2000" i="1">
                            <a:solidFill>
                              <a:srgbClr val="000000"/>
                            </a:solidFill>
                            <a:latin typeface="Cambria Math" panose="02040503050406030204" pitchFamily="18" charset="0"/>
                          </a:rPr>
                          <m:t>𝑛</m:t>
                        </m:r>
                      </m:num>
                      <m:den>
                        <m:r>
                          <a:rPr lang="ru-BY" sz="2000" i="1">
                            <a:solidFill>
                              <a:srgbClr val="000000"/>
                            </a:solidFill>
                            <a:latin typeface="Cambria Math" panose="02040503050406030204" pitchFamily="18" charset="0"/>
                          </a:rPr>
                          <m:t>2</m:t>
                        </m:r>
                      </m:den>
                    </m:f>
                    <m:r>
                      <a:rPr lang="ru-BY" sz="2000" i="1">
                        <a:solidFill>
                          <a:srgbClr val="000000"/>
                        </a:solidFill>
                        <a:latin typeface="Cambria Math" panose="02040503050406030204" pitchFamily="18" charset="0"/>
                      </a:rPr>
                      <m:t>+1−</m:t>
                    </m:r>
                    <m:f>
                      <m:fPr>
                        <m:ctrlPr>
                          <a:rPr lang="ru-BY" sz="2000" i="1">
                            <a:solidFill>
                              <a:srgbClr val="000000"/>
                            </a:solidFill>
                            <a:latin typeface="Cambria Math" panose="02040503050406030204" pitchFamily="18" charset="0"/>
                          </a:rPr>
                        </m:ctrlPr>
                      </m:fPr>
                      <m:num>
                        <m:r>
                          <a:rPr lang="ru-BY" sz="2000" i="1">
                            <a:solidFill>
                              <a:srgbClr val="000000"/>
                            </a:solidFill>
                            <a:latin typeface="Cambria Math" panose="02040503050406030204" pitchFamily="18" charset="0"/>
                          </a:rPr>
                          <m:t>1</m:t>
                        </m:r>
                      </m:num>
                      <m:den>
                        <m:r>
                          <a:rPr lang="ru-BY" sz="2000" i="1">
                            <a:solidFill>
                              <a:srgbClr val="000000"/>
                            </a:solidFill>
                            <a:latin typeface="Cambria Math" panose="02040503050406030204" pitchFamily="18" charset="0"/>
                          </a:rPr>
                          <m:t>𝑛</m:t>
                        </m:r>
                        <m:r>
                          <a:rPr lang="ru-BY" sz="2000" i="1">
                            <a:solidFill>
                              <a:srgbClr val="000000"/>
                            </a:solidFill>
                            <a:latin typeface="Cambria Math" panose="02040503050406030204" pitchFamily="18" charset="0"/>
                          </a:rPr>
                          <m:t>+1</m:t>
                        </m:r>
                      </m:den>
                    </m:f>
                    <m:r>
                      <a:rPr lang="ru-BY" sz="2000" i="1">
                        <a:solidFill>
                          <a:srgbClr val="000000"/>
                        </a:solidFill>
                        <a:latin typeface="Cambria Math" panose="02040503050406030204" pitchFamily="18" charset="0"/>
                      </a:rPr>
                      <m:t>≈</m:t>
                    </m:r>
                    <m:f>
                      <m:fPr>
                        <m:ctrlPr>
                          <a:rPr lang="ru-BY" sz="2000" i="1">
                            <a:solidFill>
                              <a:srgbClr val="000000"/>
                            </a:solidFill>
                            <a:latin typeface="Cambria Math" panose="02040503050406030204" pitchFamily="18" charset="0"/>
                          </a:rPr>
                        </m:ctrlPr>
                      </m:fPr>
                      <m:num>
                        <m:r>
                          <a:rPr lang="ru-BY" sz="2000" i="1">
                            <a:solidFill>
                              <a:srgbClr val="000000"/>
                            </a:solidFill>
                            <a:latin typeface="Cambria Math" panose="02040503050406030204" pitchFamily="18" charset="0"/>
                          </a:rPr>
                          <m:t>𝑛</m:t>
                        </m:r>
                      </m:num>
                      <m:den>
                        <m:r>
                          <a:rPr lang="ru-BY" sz="2000" i="1">
                            <a:solidFill>
                              <a:srgbClr val="000000"/>
                            </a:solidFill>
                            <a:latin typeface="Cambria Math" panose="02040503050406030204" pitchFamily="18" charset="0"/>
                          </a:rPr>
                          <m:t>2</m:t>
                        </m:r>
                      </m:den>
                    </m:f>
                    <m:r>
                      <a:rPr lang="ru-BY" sz="2000" i="1">
                        <a:solidFill>
                          <a:srgbClr val="000000"/>
                        </a:solidFill>
                        <a:latin typeface="Cambria Math" panose="02040503050406030204" pitchFamily="18" charset="0"/>
                      </a:rPr>
                      <m:t>+1</m:t>
                    </m:r>
                  </m:oMath>
                </a14:m>
                <a:r>
                  <a:rPr lang="en-US" sz="2000" dirty="0"/>
                  <a:t>,     </a:t>
                </a:r>
                <a:r>
                  <a:rPr lang="ru-RU" sz="2000" dirty="0"/>
                  <a:t>при </a:t>
                </a:r>
                <a14:m>
                  <m:oMath xmlns:m="http://schemas.openxmlformats.org/officeDocument/2006/math">
                    <m:r>
                      <a:rPr lang="en-US" sz="2000" i="1">
                        <a:latin typeface="Cambria Math" panose="02040503050406030204" pitchFamily="18" charset="0"/>
                      </a:rPr>
                      <m:t>𝑛</m:t>
                    </m:r>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       </m:t>
                    </m:r>
                    <m:sSub>
                      <m:sSubPr>
                        <m:ctrlPr>
                          <a:rPr lang="en-US" sz="2000" b="0" i="1" smtClean="0">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𝐶</m:t>
                        </m:r>
                      </m:e>
                      <m:sub>
                        <m:r>
                          <a:rPr lang="en-US" sz="2000" b="0" i="1" smtClean="0">
                            <a:latin typeface="Cambria Math" panose="02040503050406030204" pitchFamily="18" charset="0"/>
                            <a:ea typeface="Cambria Math" panose="02040503050406030204" pitchFamily="18" charset="0"/>
                          </a:rPr>
                          <m:t>1</m:t>
                        </m:r>
                      </m:sub>
                    </m:sSub>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𝑛</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𝑙</m:t>
                    </m:r>
                    <m:r>
                      <a:rPr lang="en-US" sz="2000" b="0" i="1" smtClean="0">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𝐶</m:t>
                        </m:r>
                      </m:e>
                      <m:sub>
                        <m:r>
                          <a:rPr lang="en-US" sz="2000" b="0" i="1" smtClean="0">
                            <a:latin typeface="Cambria Math" panose="02040503050406030204" pitchFamily="18" charset="0"/>
                            <a:ea typeface="Cambria Math" panose="02040503050406030204" pitchFamily="18" charset="0"/>
                          </a:rPr>
                          <m:t>2</m:t>
                        </m:r>
                      </m:sub>
                    </m:sSub>
                    <m:r>
                      <a:rPr lang="en-US" sz="2000" i="1" smtClean="0">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𝑛</m:t>
                    </m:r>
                  </m:oMath>
                </a14:m>
                <a:endParaRPr lang="ru-BY" sz="2000" dirty="0"/>
              </a:p>
            </p:txBody>
          </p:sp>
        </mc:Choice>
        <mc:Fallback xmlns="">
          <p:sp>
            <p:nvSpPr>
              <p:cNvPr id="16" name="Объект 15"/>
              <p:cNvSpPr txBox="1">
                <a:spLocks noRot="1" noChangeAspect="1" noMove="1" noResize="1" noEditPoints="1" noAdjustHandles="1" noChangeArrowheads="1" noChangeShapeType="1" noTextEdit="1"/>
              </p:cNvSpPr>
              <p:nvPr/>
            </p:nvSpPr>
            <p:spPr bwMode="auto">
              <a:xfrm>
                <a:off x="490194" y="4494345"/>
                <a:ext cx="10442654" cy="1778000"/>
              </a:xfrm>
              <a:prstGeom prst="rect">
                <a:avLst/>
              </a:prstGeom>
              <a:blipFill>
                <a:blip r:embed="rId18"/>
                <a:stretch>
                  <a:fillRect/>
                </a:stretch>
              </a:blipFill>
            </p:spPr>
            <p:txBody>
              <a:bodyPr/>
              <a:lstStyle/>
              <a:p>
                <a:r>
                  <a:rPr lang="ru-BY">
                    <a:noFill/>
                  </a:rPr>
                  <a:t> </a:t>
                </a:r>
              </a:p>
            </p:txBody>
          </p:sp>
        </mc:Fallback>
      </mc:AlternateContent>
      <p:sp>
        <p:nvSpPr>
          <p:cNvPr id="17" name="TextBox 16"/>
          <p:cNvSpPr txBox="1"/>
          <p:nvPr/>
        </p:nvSpPr>
        <p:spPr>
          <a:xfrm>
            <a:off x="6196013" y="2887659"/>
            <a:ext cx="1241532" cy="374012"/>
          </a:xfrm>
          <a:prstGeom prst="rect">
            <a:avLst/>
          </a:prstGeom>
          <a:noFill/>
        </p:spPr>
        <p:txBody>
          <a:bodyPr wrap="square" rtlCol="0">
            <a:spAutoFit/>
          </a:bodyPr>
          <a:lstStyle/>
          <a:p>
            <a:r>
              <a:rPr lang="en-US" dirty="0"/>
              <a:t>…</a:t>
            </a:r>
            <a:endParaRPr lang="ru-RU" dirty="0"/>
          </a:p>
        </p:txBody>
      </p:sp>
      <p:sp>
        <p:nvSpPr>
          <p:cNvPr id="18" name="TextBox 17"/>
          <p:cNvSpPr txBox="1"/>
          <p:nvPr/>
        </p:nvSpPr>
        <p:spPr>
          <a:xfrm>
            <a:off x="11157995" y="6627034"/>
            <a:ext cx="1034005" cy="246221"/>
          </a:xfrm>
          <a:prstGeom prst="rect">
            <a:avLst/>
          </a:prstGeom>
          <a:noFill/>
        </p:spPr>
        <p:txBody>
          <a:bodyPr wrap="square" lIns="0" tIns="0" rIns="0" bIns="0" rtlCol="0">
            <a:spAutoFit/>
          </a:bodyPr>
          <a:lstStyle/>
          <a:p>
            <a:pPr algn="ctr"/>
            <a:r>
              <a:rPr lang="ru-RU" sz="1600" dirty="0">
                <a:solidFill>
                  <a:srgbClr val="144E9D"/>
                </a:solidFill>
              </a:rPr>
              <a:t>ФПМИ БГУ</a:t>
            </a:r>
          </a:p>
        </p:txBody>
      </p:sp>
      <p:pic>
        <p:nvPicPr>
          <p:cNvPr id="19" name="Рисунок 18" descr="png..png"/>
          <p:cNvPicPr>
            <a:picLocks noChangeAspect="1"/>
          </p:cNvPicPr>
          <p:nvPr/>
        </p:nvPicPr>
        <p:blipFill>
          <a:blip r:embed="rId19" cstate="print"/>
          <a:srcRect r="82957"/>
          <a:stretch>
            <a:fillRect/>
          </a:stretch>
        </p:blipFill>
        <p:spPr>
          <a:xfrm>
            <a:off x="10933610" y="6425188"/>
            <a:ext cx="259107" cy="386512"/>
          </a:xfrm>
          <a:prstGeom prst="rect">
            <a:avLst/>
          </a:prstGeom>
        </p:spPr>
      </p:pic>
    </p:spTree>
    <p:extLst>
      <p:ext uri="{BB962C8B-B14F-4D97-AF65-F5344CB8AC3E}">
        <p14:creationId xmlns:p14="http://schemas.microsoft.com/office/powerpoint/2010/main" val="3463053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5"/>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p:bldP spid="7" grpId="0"/>
      <p:bldP spid="8" grpId="0"/>
      <p:bldP spid="9" grpId="0"/>
      <p:bldP spid="10" grpId="0"/>
      <p:bldP spid="11" grpId="0"/>
      <p:bldP spid="12" grpId="0"/>
      <p:bldP spid="13" grpId="0"/>
      <p:bldP spid="14" grpId="0"/>
      <p:bldP spid="15" grpId="0"/>
      <p:bldP spid="16" grpId="0"/>
      <p:bldP spid="17"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1157995" y="6627034"/>
            <a:ext cx="1034005" cy="246221"/>
          </a:xfrm>
          <a:prstGeom prst="rect">
            <a:avLst/>
          </a:prstGeom>
          <a:noFill/>
        </p:spPr>
        <p:txBody>
          <a:bodyPr wrap="square" lIns="0" tIns="0" rIns="0" bIns="0" rtlCol="0">
            <a:spAutoFit/>
          </a:bodyPr>
          <a:lstStyle/>
          <a:p>
            <a:pPr algn="ctr"/>
            <a:r>
              <a:rPr lang="ru-RU" sz="1600" dirty="0">
                <a:solidFill>
                  <a:srgbClr val="144E9D"/>
                </a:solidFill>
              </a:rPr>
              <a:t>ФПМИ БГУ</a:t>
            </a:r>
          </a:p>
        </p:txBody>
      </p:sp>
      <p:pic>
        <p:nvPicPr>
          <p:cNvPr id="10" name="Рисунок 9" descr="png..png"/>
          <p:cNvPicPr>
            <a:picLocks noChangeAspect="1"/>
          </p:cNvPicPr>
          <p:nvPr/>
        </p:nvPicPr>
        <p:blipFill>
          <a:blip r:embed="rId2" cstate="print"/>
          <a:srcRect r="82957"/>
          <a:stretch>
            <a:fillRect/>
          </a:stretch>
        </p:blipFill>
        <p:spPr>
          <a:xfrm>
            <a:off x="10933610" y="6425188"/>
            <a:ext cx="259107" cy="386512"/>
          </a:xfrm>
          <a:prstGeom prst="rect">
            <a:avLst/>
          </a:prstGeom>
        </p:spPr>
      </p:pic>
      <p:sp>
        <p:nvSpPr>
          <p:cNvPr id="3" name="TextBox 2">
            <a:extLst>
              <a:ext uri="{FF2B5EF4-FFF2-40B4-BE49-F238E27FC236}">
                <a16:creationId xmlns:a16="http://schemas.microsoft.com/office/drawing/2014/main" id="{400CB253-4179-7F92-D0E1-E3BD04300F85}"/>
              </a:ext>
            </a:extLst>
          </p:cNvPr>
          <p:cNvSpPr txBox="1"/>
          <p:nvPr/>
        </p:nvSpPr>
        <p:spPr>
          <a:xfrm>
            <a:off x="1227552" y="2091847"/>
            <a:ext cx="10434180" cy="646331"/>
          </a:xfrm>
          <a:prstGeom prst="rect">
            <a:avLst/>
          </a:prstGeom>
          <a:noFill/>
        </p:spPr>
        <p:txBody>
          <a:bodyPr wrap="square" rtlCol="0">
            <a:spAutoFit/>
          </a:bodyPr>
          <a:lstStyle/>
          <a:p>
            <a:r>
              <a:rPr lang="ru-RU" sz="3600" dirty="0"/>
              <a:t>Модель абстрактного вычислительного устройства</a:t>
            </a:r>
            <a:endParaRPr lang="ru-BY" sz="3600" dirty="0"/>
          </a:p>
        </p:txBody>
      </p:sp>
    </p:spTree>
    <p:extLst>
      <p:ext uri="{BB962C8B-B14F-4D97-AF65-F5344CB8AC3E}">
        <p14:creationId xmlns:p14="http://schemas.microsoft.com/office/powerpoint/2010/main" val="114393378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1157995" y="6627034"/>
            <a:ext cx="1034005" cy="246221"/>
          </a:xfrm>
          <a:prstGeom prst="rect">
            <a:avLst/>
          </a:prstGeom>
          <a:noFill/>
        </p:spPr>
        <p:txBody>
          <a:bodyPr wrap="square" lIns="0" tIns="0" rIns="0" bIns="0" rtlCol="0">
            <a:spAutoFit/>
          </a:bodyPr>
          <a:lstStyle/>
          <a:p>
            <a:pPr algn="ctr"/>
            <a:r>
              <a:rPr lang="ru-RU" sz="1600" dirty="0">
                <a:solidFill>
                  <a:srgbClr val="144E9D"/>
                </a:solidFill>
              </a:rPr>
              <a:t>ФПМИ БГУ</a:t>
            </a:r>
          </a:p>
        </p:txBody>
      </p:sp>
      <p:pic>
        <p:nvPicPr>
          <p:cNvPr id="10" name="Рисунок 9" descr="png..png"/>
          <p:cNvPicPr>
            <a:picLocks noChangeAspect="1"/>
          </p:cNvPicPr>
          <p:nvPr/>
        </p:nvPicPr>
        <p:blipFill>
          <a:blip r:embed="rId2" cstate="print"/>
          <a:srcRect r="82957"/>
          <a:stretch>
            <a:fillRect/>
          </a:stretch>
        </p:blipFill>
        <p:spPr>
          <a:xfrm>
            <a:off x="10933610" y="6425188"/>
            <a:ext cx="259107" cy="386512"/>
          </a:xfrm>
          <a:prstGeom prst="rect">
            <a:avLst/>
          </a:prstGeom>
        </p:spPr>
      </p:pic>
      <p:sp>
        <p:nvSpPr>
          <p:cNvPr id="2" name="TextBox 1">
            <a:extLst>
              <a:ext uri="{FF2B5EF4-FFF2-40B4-BE49-F238E27FC236}">
                <a16:creationId xmlns:a16="http://schemas.microsoft.com/office/drawing/2014/main" id="{FEA2BE7F-772E-63F1-A4F3-8B1CF1B50C92}"/>
              </a:ext>
            </a:extLst>
          </p:cNvPr>
          <p:cNvSpPr txBox="1"/>
          <p:nvPr/>
        </p:nvSpPr>
        <p:spPr>
          <a:xfrm>
            <a:off x="790604" y="774076"/>
            <a:ext cx="10610792" cy="4832092"/>
          </a:xfrm>
          <a:prstGeom prst="rect">
            <a:avLst/>
          </a:prstGeom>
          <a:noFill/>
        </p:spPr>
        <p:txBody>
          <a:bodyPr wrap="square" rtlCol="0">
            <a:spAutoFit/>
          </a:bodyPr>
          <a:lstStyle/>
          <a:p>
            <a:pPr algn="just"/>
            <a:r>
              <a:rPr lang="ru-RU" sz="2800" dirty="0"/>
              <a:t>Предположим, что у нас есть некоторый алгоритм решения задачи и мы хотим на некотором устройстве реализовать его. </a:t>
            </a:r>
          </a:p>
          <a:p>
            <a:pPr algn="just"/>
            <a:endParaRPr lang="ru-RU" sz="2800" dirty="0"/>
          </a:p>
          <a:p>
            <a:pPr algn="just"/>
            <a:r>
              <a:rPr lang="ru-RU" sz="2800" dirty="0"/>
              <a:t>Как определить время выполнения и объём памяти программной реализации алгоритма на некотором </a:t>
            </a:r>
            <a:r>
              <a:rPr lang="ru-RU" sz="2800" b="1" dirty="0"/>
              <a:t>абстрактном вычислительном устройстве</a:t>
            </a:r>
            <a:r>
              <a:rPr lang="ru-RU" sz="2800" dirty="0"/>
              <a:t>? </a:t>
            </a:r>
          </a:p>
          <a:p>
            <a:pPr algn="just"/>
            <a:endParaRPr lang="ru-RU" sz="2800" dirty="0"/>
          </a:p>
          <a:p>
            <a:pPr algn="just"/>
            <a:r>
              <a:rPr lang="ru-RU" sz="2800" dirty="0"/>
              <a:t>В качестве модели такого вычислительного устройства возьмём  </a:t>
            </a:r>
            <a:r>
              <a:rPr lang="ru-RU" sz="2800" b="1" dirty="0"/>
              <a:t>РАМ</a:t>
            </a:r>
            <a:r>
              <a:rPr lang="ru-RU" sz="2800" dirty="0"/>
              <a:t> – одноадресную машину с произвольным доступом к памяти (англ. </a:t>
            </a:r>
            <a:r>
              <a:rPr lang="en-US" sz="2800" dirty="0"/>
              <a:t>Random-Access Machine – </a:t>
            </a:r>
            <a:r>
              <a:rPr lang="en-US" sz="2800" b="1" dirty="0"/>
              <a:t>RAM</a:t>
            </a:r>
            <a:r>
              <a:rPr lang="ru-RU" sz="2800" b="1" dirty="0"/>
              <a:t>).</a:t>
            </a:r>
            <a:endParaRPr lang="ru-RU" sz="2800" dirty="0"/>
          </a:p>
          <a:p>
            <a:pPr algn="just"/>
            <a:endParaRPr lang="ru-RU" sz="2800" dirty="0"/>
          </a:p>
        </p:txBody>
      </p:sp>
    </p:spTree>
    <p:extLst>
      <p:ext uri="{BB962C8B-B14F-4D97-AF65-F5344CB8AC3E}">
        <p14:creationId xmlns:p14="http://schemas.microsoft.com/office/powerpoint/2010/main" val="15537676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Прямоугольник 39">
            <a:extLst>
              <a:ext uri="{FF2B5EF4-FFF2-40B4-BE49-F238E27FC236}">
                <a16:creationId xmlns:a16="http://schemas.microsoft.com/office/drawing/2014/main" id="{380FB0D6-6410-AFCB-C32D-C5FBC6521501}"/>
              </a:ext>
            </a:extLst>
          </p:cNvPr>
          <p:cNvSpPr/>
          <p:nvPr/>
        </p:nvSpPr>
        <p:spPr>
          <a:xfrm>
            <a:off x="5386910" y="2001213"/>
            <a:ext cx="6524259" cy="2173745"/>
          </a:xfrm>
          <a:prstGeom prst="rect">
            <a:avLst/>
          </a:prstGeom>
          <a:ln>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x-none">
              <a:ln>
                <a:solidFill>
                  <a:schemeClr val="tx1"/>
                </a:solidFill>
                <a:prstDash val="sysDot"/>
              </a:ln>
              <a:noFill/>
            </a:endParaRPr>
          </a:p>
        </p:txBody>
      </p:sp>
      <p:sp>
        <p:nvSpPr>
          <p:cNvPr id="10" name="TextBox 9">
            <a:extLst>
              <a:ext uri="{FF2B5EF4-FFF2-40B4-BE49-F238E27FC236}">
                <a16:creationId xmlns:a16="http://schemas.microsoft.com/office/drawing/2014/main" id="{0E924B40-5FC6-437F-BDBC-416C8D44335E}"/>
              </a:ext>
            </a:extLst>
          </p:cNvPr>
          <p:cNvSpPr txBox="1"/>
          <p:nvPr/>
        </p:nvSpPr>
        <p:spPr>
          <a:xfrm>
            <a:off x="60692" y="-34931"/>
            <a:ext cx="5076445" cy="1384995"/>
          </a:xfrm>
          <a:prstGeom prst="rect">
            <a:avLst/>
          </a:prstGeom>
          <a:noFill/>
        </p:spPr>
        <p:txBody>
          <a:bodyPr wrap="square" rtlCol="0">
            <a:spAutoFit/>
          </a:bodyPr>
          <a:lstStyle/>
          <a:p>
            <a:pPr algn="just"/>
            <a:r>
              <a:rPr lang="ru-RU" sz="2400" b="1" dirty="0"/>
              <a:t>РАМ</a:t>
            </a:r>
            <a:r>
              <a:rPr lang="ru-RU" sz="2400" dirty="0"/>
              <a:t> - </a:t>
            </a:r>
            <a:r>
              <a:rPr lang="ru-RU" sz="2000" dirty="0"/>
              <a:t>универсальная математическая модель вычислений, которая является хорошим приближением к классу обычных вычислительных машин</a:t>
            </a:r>
            <a:r>
              <a:rPr lang="en-US" sz="2000" dirty="0"/>
              <a:t>;</a:t>
            </a:r>
            <a:r>
              <a:rPr lang="ru-RU" sz="2000" dirty="0"/>
              <a:t> </a:t>
            </a:r>
            <a:endParaRPr lang="x-none" sz="2000" dirty="0"/>
          </a:p>
        </p:txBody>
      </p:sp>
      <p:sp>
        <p:nvSpPr>
          <p:cNvPr id="2" name="Прямоугольник 1">
            <a:extLst>
              <a:ext uri="{FF2B5EF4-FFF2-40B4-BE49-F238E27FC236}">
                <a16:creationId xmlns:a16="http://schemas.microsoft.com/office/drawing/2014/main" id="{D4276986-B25A-43DB-E17F-F75DF2E1E9B3}"/>
              </a:ext>
            </a:extLst>
          </p:cNvPr>
          <p:cNvSpPr/>
          <p:nvPr/>
        </p:nvSpPr>
        <p:spPr>
          <a:xfrm>
            <a:off x="6986726" y="2217306"/>
            <a:ext cx="1940705" cy="178441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
        <p:nvSpPr>
          <p:cNvPr id="3" name="TextBox 2">
            <a:extLst>
              <a:ext uri="{FF2B5EF4-FFF2-40B4-BE49-F238E27FC236}">
                <a16:creationId xmlns:a16="http://schemas.microsoft.com/office/drawing/2014/main" id="{FCEE673D-0A03-9425-4CC4-1107805BD996}"/>
              </a:ext>
            </a:extLst>
          </p:cNvPr>
          <p:cNvSpPr txBox="1"/>
          <p:nvPr/>
        </p:nvSpPr>
        <p:spPr>
          <a:xfrm>
            <a:off x="7106647" y="2382225"/>
            <a:ext cx="1763243" cy="1169551"/>
          </a:xfrm>
          <a:prstGeom prst="rect">
            <a:avLst/>
          </a:prstGeom>
          <a:noFill/>
        </p:spPr>
        <p:txBody>
          <a:bodyPr wrap="square" rtlCol="0">
            <a:spAutoFit/>
          </a:bodyPr>
          <a:lstStyle/>
          <a:p>
            <a:pPr algn="ctr"/>
            <a:r>
              <a:rPr lang="ru-RU" sz="1400" dirty="0"/>
              <a:t>Память программы (содержит конечную </a:t>
            </a:r>
            <a:r>
              <a:rPr lang="ru-RU" sz="1400" dirty="0" err="1"/>
              <a:t>последовательностьодноадресных</a:t>
            </a:r>
            <a:r>
              <a:rPr lang="ru-RU" sz="1400" dirty="0"/>
              <a:t> «команд»  машины</a:t>
            </a:r>
            <a:endParaRPr lang="x-none" sz="1400" dirty="0"/>
          </a:p>
        </p:txBody>
      </p:sp>
      <mc:AlternateContent xmlns:mc="http://schemas.openxmlformats.org/markup-compatibility/2006" xmlns:a14="http://schemas.microsoft.com/office/drawing/2010/main">
        <mc:Choice Requires="a14">
          <p:graphicFrame>
            <p:nvGraphicFramePr>
              <p:cNvPr id="5" name="Таблица 7">
                <a:extLst>
                  <a:ext uri="{FF2B5EF4-FFF2-40B4-BE49-F238E27FC236}">
                    <a16:creationId xmlns:a16="http://schemas.microsoft.com/office/drawing/2014/main" id="{3EC6B5F0-9933-6EEE-3462-541D41754770}"/>
                  </a:ext>
                </a:extLst>
              </p:cNvPr>
              <p:cNvGraphicFramePr>
                <a:graphicFrameLocks noGrp="1"/>
              </p:cNvGraphicFramePr>
              <p:nvPr>
                <p:extLst>
                  <p:ext uri="{D42A27DB-BD31-4B8C-83A1-F6EECF244321}">
                    <p14:modId xmlns:p14="http://schemas.microsoft.com/office/powerpoint/2010/main" val="3157865569"/>
                  </p:ext>
                </p:extLst>
              </p:nvPr>
            </p:nvGraphicFramePr>
            <p:xfrm>
              <a:off x="7378892" y="1390028"/>
              <a:ext cx="2886226" cy="397609"/>
            </p:xfrm>
            <a:graphic>
              <a:graphicData uri="http://schemas.openxmlformats.org/drawingml/2006/table">
                <a:tbl>
                  <a:tblPr firstRow="1" bandRow="1">
                    <a:tableStyleId>{2D5ABB26-0587-4C30-8999-92F81FD0307C}</a:tableStyleId>
                  </a:tblPr>
                  <a:tblGrid>
                    <a:gridCol w="412318">
                      <a:extLst>
                        <a:ext uri="{9D8B030D-6E8A-4147-A177-3AD203B41FA5}">
                          <a16:colId xmlns:a16="http://schemas.microsoft.com/office/drawing/2014/main" val="1547245427"/>
                        </a:ext>
                      </a:extLst>
                    </a:gridCol>
                    <a:gridCol w="412318">
                      <a:extLst>
                        <a:ext uri="{9D8B030D-6E8A-4147-A177-3AD203B41FA5}">
                          <a16:colId xmlns:a16="http://schemas.microsoft.com/office/drawing/2014/main" val="3548257480"/>
                        </a:ext>
                      </a:extLst>
                    </a:gridCol>
                    <a:gridCol w="412318">
                      <a:extLst>
                        <a:ext uri="{9D8B030D-6E8A-4147-A177-3AD203B41FA5}">
                          <a16:colId xmlns:a16="http://schemas.microsoft.com/office/drawing/2014/main" val="344276442"/>
                        </a:ext>
                      </a:extLst>
                    </a:gridCol>
                    <a:gridCol w="412318">
                      <a:extLst>
                        <a:ext uri="{9D8B030D-6E8A-4147-A177-3AD203B41FA5}">
                          <a16:colId xmlns:a16="http://schemas.microsoft.com/office/drawing/2014/main" val="3697832331"/>
                        </a:ext>
                      </a:extLst>
                    </a:gridCol>
                    <a:gridCol w="412318">
                      <a:extLst>
                        <a:ext uri="{9D8B030D-6E8A-4147-A177-3AD203B41FA5}">
                          <a16:colId xmlns:a16="http://schemas.microsoft.com/office/drawing/2014/main" val="3760922413"/>
                        </a:ext>
                      </a:extLst>
                    </a:gridCol>
                    <a:gridCol w="412318">
                      <a:extLst>
                        <a:ext uri="{9D8B030D-6E8A-4147-A177-3AD203B41FA5}">
                          <a16:colId xmlns:a16="http://schemas.microsoft.com/office/drawing/2014/main" val="689865678"/>
                        </a:ext>
                      </a:extLst>
                    </a:gridCol>
                    <a:gridCol w="412318">
                      <a:extLst>
                        <a:ext uri="{9D8B030D-6E8A-4147-A177-3AD203B41FA5}">
                          <a16:colId xmlns:a16="http://schemas.microsoft.com/office/drawing/2014/main" val="878340172"/>
                        </a:ext>
                      </a:extLst>
                    </a:gridCol>
                  </a:tblGrid>
                  <a:tr h="397609">
                    <a:tc>
                      <a:txBody>
                        <a:bodyPr/>
                        <a:lstStyle/>
                        <a:p>
                          <a:pPr/>
                          <a14:m>
                            <m:oMathPara xmlns:m="http://schemas.openxmlformats.org/officeDocument/2006/math">
                              <m:oMathParaPr>
                                <m:jc m:val="centerGroup"/>
                              </m:oMathParaPr>
                              <m:oMath xmlns:m="http://schemas.openxmlformats.org/officeDocument/2006/math">
                                <m:sSub>
                                  <m:sSubPr>
                                    <m:ctrlPr>
                                      <a:rPr lang="ru-BY" i="1" smtClean="0">
                                        <a:latin typeface="Cambria Math" panose="02040503050406030204" pitchFamily="18" charset="0"/>
                                      </a:rPr>
                                    </m:ctrlPr>
                                  </m:sSubPr>
                                  <m:e>
                                    <m:r>
                                      <a:rPr lang="en-US" b="1" smtClean="0">
                                        <a:latin typeface="Cambria Math" panose="02040503050406030204" pitchFamily="18" charset="0"/>
                                      </a:rPr>
                                      <m:t>𝒙</m:t>
                                    </m:r>
                                  </m:e>
                                  <m:sub>
                                    <m:r>
                                      <a:rPr lang="en-US" b="1" smtClean="0">
                                        <a:latin typeface="Cambria Math" panose="02040503050406030204" pitchFamily="18" charset="0"/>
                                      </a:rPr>
                                      <m:t>𝟏</m:t>
                                    </m:r>
                                  </m:sub>
                                </m:sSub>
                              </m:oMath>
                            </m:oMathPara>
                          </a14:m>
                          <a:endParaRPr lang="ru-BY"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ru-BY" i="1" smtClean="0">
                                        <a:latin typeface="Cambria Math" panose="02040503050406030204" pitchFamily="18" charset="0"/>
                                      </a:rPr>
                                    </m:ctrlPr>
                                  </m:sSubPr>
                                  <m:e>
                                    <m:r>
                                      <a:rPr lang="en-US" b="1" smtClean="0">
                                        <a:latin typeface="Cambria Math" panose="02040503050406030204" pitchFamily="18" charset="0"/>
                                      </a:rPr>
                                      <m:t>𝒙</m:t>
                                    </m:r>
                                  </m:e>
                                  <m:sub>
                                    <m:r>
                                      <a:rPr lang="en-US" b="1" smtClean="0">
                                        <a:latin typeface="Cambria Math" panose="02040503050406030204" pitchFamily="18" charset="0"/>
                                      </a:rPr>
                                      <m:t>𝟐</m:t>
                                    </m:r>
                                  </m:sub>
                                </m:sSub>
                              </m:oMath>
                            </m:oMathPara>
                          </a14:m>
                          <a:endParaRPr lang="ru-BY"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kumimoji="0" lang="ru-BY"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800" b="1"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𝒙</m:t>
                                    </m:r>
                                  </m:e>
                                  <m:sub>
                                    <m:r>
                                      <a:rPr kumimoji="0" lang="ru-RU" sz="1800" b="1"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𝟑</m:t>
                                    </m:r>
                                  </m:sub>
                                </m:sSub>
                              </m:oMath>
                            </m:oMathPara>
                          </a14:m>
                          <a:endParaRPr lang="ru-BY"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kumimoji="0" lang="ru-BY"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800" b="1"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𝒙</m:t>
                                    </m:r>
                                  </m:e>
                                  <m:sub>
                                    <m:r>
                                      <a:rPr kumimoji="0" lang="ru-RU" sz="1800" b="1"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𝟒</m:t>
                                    </m:r>
                                  </m:sub>
                                </m:sSub>
                              </m:oMath>
                            </m:oMathPara>
                          </a14:m>
                          <a:endParaRPr lang="ru-BY"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kumimoji="0" lang="ru-BY"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800" b="1"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𝒙</m:t>
                                    </m:r>
                                  </m:e>
                                  <m:sub>
                                    <m:r>
                                      <a:rPr kumimoji="0" lang="ru-RU" sz="1800" b="1"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𝟓</m:t>
                                    </m:r>
                                  </m:sub>
                                </m:sSub>
                              </m:oMath>
                            </m:oMathPara>
                          </a14:m>
                          <a:endParaRPr lang="ru-BY"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endParaRPr lang="ru-BY"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endParaRPr lang="ru-BY"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4262939369"/>
                      </a:ext>
                    </a:extLst>
                  </a:tr>
                </a:tbl>
              </a:graphicData>
            </a:graphic>
          </p:graphicFrame>
        </mc:Choice>
        <mc:Fallback xmlns="">
          <p:graphicFrame>
            <p:nvGraphicFramePr>
              <p:cNvPr id="5" name="Таблица 7">
                <a:extLst>
                  <a:ext uri="{FF2B5EF4-FFF2-40B4-BE49-F238E27FC236}">
                    <a16:creationId xmlns="" xmlns:a16="http://schemas.microsoft.com/office/drawing/2014/main" id="{3EC6B5F0-9933-6EEE-3462-541D41754770}"/>
                  </a:ext>
                </a:extLst>
              </p:cNvPr>
              <p:cNvGraphicFramePr>
                <a:graphicFrameLocks noGrp="1"/>
              </p:cNvGraphicFramePr>
              <p:nvPr>
                <p:extLst>
                  <p:ext uri="{D42A27DB-BD31-4B8C-83A1-F6EECF244321}">
                    <p14:modId xmlns="" xmlns:p14="http://schemas.microsoft.com/office/powerpoint/2010/main" val="3157865569"/>
                  </p:ext>
                </p:extLst>
              </p:nvPr>
            </p:nvGraphicFramePr>
            <p:xfrm>
              <a:off x="7378892" y="1390028"/>
              <a:ext cx="2886226" cy="397609"/>
            </p:xfrm>
            <a:graphic>
              <a:graphicData uri="http://schemas.openxmlformats.org/drawingml/2006/table">
                <a:tbl>
                  <a:tblPr firstRow="1" bandRow="1">
                    <a:tableStyleId>{2D5ABB26-0587-4C30-8999-92F81FD0307C}</a:tableStyleId>
                  </a:tblPr>
                  <a:tblGrid>
                    <a:gridCol w="412318">
                      <a:extLst>
                        <a:ext uri="{9D8B030D-6E8A-4147-A177-3AD203B41FA5}">
                          <a16:colId xmlns="" xmlns:a16="http://schemas.microsoft.com/office/drawing/2014/main" val="1547245427"/>
                        </a:ext>
                      </a:extLst>
                    </a:gridCol>
                    <a:gridCol w="412318">
                      <a:extLst>
                        <a:ext uri="{9D8B030D-6E8A-4147-A177-3AD203B41FA5}">
                          <a16:colId xmlns="" xmlns:a16="http://schemas.microsoft.com/office/drawing/2014/main" val="3548257480"/>
                        </a:ext>
                      </a:extLst>
                    </a:gridCol>
                    <a:gridCol w="412318">
                      <a:extLst>
                        <a:ext uri="{9D8B030D-6E8A-4147-A177-3AD203B41FA5}">
                          <a16:colId xmlns="" xmlns:a16="http://schemas.microsoft.com/office/drawing/2014/main" val="344276442"/>
                        </a:ext>
                      </a:extLst>
                    </a:gridCol>
                    <a:gridCol w="412318">
                      <a:extLst>
                        <a:ext uri="{9D8B030D-6E8A-4147-A177-3AD203B41FA5}">
                          <a16:colId xmlns="" xmlns:a16="http://schemas.microsoft.com/office/drawing/2014/main" val="3697832331"/>
                        </a:ext>
                      </a:extLst>
                    </a:gridCol>
                    <a:gridCol w="412318">
                      <a:extLst>
                        <a:ext uri="{9D8B030D-6E8A-4147-A177-3AD203B41FA5}">
                          <a16:colId xmlns="" xmlns:a16="http://schemas.microsoft.com/office/drawing/2014/main" val="3760922413"/>
                        </a:ext>
                      </a:extLst>
                    </a:gridCol>
                    <a:gridCol w="412318">
                      <a:extLst>
                        <a:ext uri="{9D8B030D-6E8A-4147-A177-3AD203B41FA5}">
                          <a16:colId xmlns="" xmlns:a16="http://schemas.microsoft.com/office/drawing/2014/main" val="689865678"/>
                        </a:ext>
                      </a:extLst>
                    </a:gridCol>
                    <a:gridCol w="412318">
                      <a:extLst>
                        <a:ext uri="{9D8B030D-6E8A-4147-A177-3AD203B41FA5}">
                          <a16:colId xmlns="" xmlns:a16="http://schemas.microsoft.com/office/drawing/2014/main" val="878340172"/>
                        </a:ext>
                      </a:extLst>
                    </a:gridCol>
                  </a:tblGrid>
                  <a:tr h="397609">
                    <a:tc>
                      <a:txBody>
                        <a:bodyPr/>
                        <a:lstStyle/>
                        <a:p>
                          <a:endParaRPr lang="x-none"/>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1471" t="-3030" r="-600000" b="-3030"/>
                          </a:stretch>
                        </a:blipFill>
                      </a:tcPr>
                    </a:tc>
                    <a:tc>
                      <a:txBody>
                        <a:bodyPr/>
                        <a:lstStyle/>
                        <a:p>
                          <a:endParaRPr lang="x-none"/>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102985" t="-3030" r="-508955" b="-3030"/>
                          </a:stretch>
                        </a:blipFill>
                      </a:tcPr>
                    </a:tc>
                    <a:tc>
                      <a:txBody>
                        <a:bodyPr/>
                        <a:lstStyle/>
                        <a:p>
                          <a:endParaRPr lang="x-none"/>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200000" t="-3030" r="-401471" b="-3030"/>
                          </a:stretch>
                        </a:blipFill>
                      </a:tcPr>
                    </a:tc>
                    <a:tc>
                      <a:txBody>
                        <a:bodyPr/>
                        <a:lstStyle/>
                        <a:p>
                          <a:endParaRPr lang="x-none"/>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300000" t="-3030" r="-301471" b="-3030"/>
                          </a:stretch>
                        </a:blipFill>
                      </a:tcPr>
                    </a:tc>
                    <a:tc>
                      <a:txBody>
                        <a:bodyPr/>
                        <a:lstStyle/>
                        <a:p>
                          <a:endParaRPr lang="x-none"/>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400000" t="-3030" r="-201471" b="-3030"/>
                          </a:stretch>
                        </a:blipFill>
                      </a:tcPr>
                    </a:tc>
                    <a:tc>
                      <a:txBody>
                        <a:bodyPr/>
                        <a:lstStyle/>
                        <a:p>
                          <a:endParaRPr lang="x-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endParaRPr lang="x-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 xmlns:a16="http://schemas.microsoft.com/office/drawing/2014/main" val="4262939369"/>
                      </a:ext>
                    </a:extLst>
                  </a:tr>
                </a:tbl>
              </a:graphicData>
            </a:graphic>
          </p:graphicFrame>
        </mc:Fallback>
      </mc:AlternateContent>
      <p:cxnSp>
        <p:nvCxnSpPr>
          <p:cNvPr id="14" name="Прямая со стрелкой 13">
            <a:extLst>
              <a:ext uri="{FF2B5EF4-FFF2-40B4-BE49-F238E27FC236}">
                <a16:creationId xmlns:a16="http://schemas.microsoft.com/office/drawing/2014/main" id="{68C152BE-9F80-869E-C5D9-DE48B45F4B49}"/>
              </a:ext>
            </a:extLst>
          </p:cNvPr>
          <p:cNvCxnSpPr>
            <a:cxnSpLocks/>
            <a:stCxn id="2" idx="0"/>
          </p:cNvCxnSpPr>
          <p:nvPr/>
        </p:nvCxnSpPr>
        <p:spPr>
          <a:xfrm flipV="1">
            <a:off x="7957079" y="1862999"/>
            <a:ext cx="0" cy="35430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3" name="Прямая со стрелкой 22">
            <a:extLst>
              <a:ext uri="{FF2B5EF4-FFF2-40B4-BE49-F238E27FC236}">
                <a16:creationId xmlns:a16="http://schemas.microsoft.com/office/drawing/2014/main" id="{6B5B47E4-3A19-68BF-9EAC-B34BA0EAD09A}"/>
              </a:ext>
            </a:extLst>
          </p:cNvPr>
          <p:cNvCxnSpPr>
            <a:cxnSpLocks/>
            <a:stCxn id="2" idx="2"/>
          </p:cNvCxnSpPr>
          <p:nvPr/>
        </p:nvCxnSpPr>
        <p:spPr>
          <a:xfrm>
            <a:off x="7957079" y="4001718"/>
            <a:ext cx="0" cy="31145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graphicFrame>
            <p:nvGraphicFramePr>
              <p:cNvPr id="25" name="Таблица 7">
                <a:extLst>
                  <a:ext uri="{FF2B5EF4-FFF2-40B4-BE49-F238E27FC236}">
                    <a16:creationId xmlns:a16="http://schemas.microsoft.com/office/drawing/2014/main" id="{8178FDA1-89B2-3DC6-89CC-6878AD6AF3CD}"/>
                  </a:ext>
                </a:extLst>
              </p:cNvPr>
              <p:cNvGraphicFramePr>
                <a:graphicFrameLocks noGrp="1"/>
              </p:cNvGraphicFramePr>
              <p:nvPr>
                <p:extLst>
                  <p:ext uri="{D42A27DB-BD31-4B8C-83A1-F6EECF244321}">
                    <p14:modId xmlns:p14="http://schemas.microsoft.com/office/powerpoint/2010/main" val="2480655678"/>
                  </p:ext>
                </p:extLst>
              </p:nvPr>
            </p:nvGraphicFramePr>
            <p:xfrm>
              <a:off x="6986726" y="4325467"/>
              <a:ext cx="2886226" cy="428715"/>
            </p:xfrm>
            <a:graphic>
              <a:graphicData uri="http://schemas.openxmlformats.org/drawingml/2006/table">
                <a:tbl>
                  <a:tblPr firstRow="1" bandRow="1">
                    <a:tableStyleId>{2D5ABB26-0587-4C30-8999-92F81FD0307C}</a:tableStyleId>
                  </a:tblPr>
                  <a:tblGrid>
                    <a:gridCol w="412318">
                      <a:extLst>
                        <a:ext uri="{9D8B030D-6E8A-4147-A177-3AD203B41FA5}">
                          <a16:colId xmlns:a16="http://schemas.microsoft.com/office/drawing/2014/main" val="1547245427"/>
                        </a:ext>
                      </a:extLst>
                    </a:gridCol>
                    <a:gridCol w="412318">
                      <a:extLst>
                        <a:ext uri="{9D8B030D-6E8A-4147-A177-3AD203B41FA5}">
                          <a16:colId xmlns:a16="http://schemas.microsoft.com/office/drawing/2014/main" val="3548257480"/>
                        </a:ext>
                      </a:extLst>
                    </a:gridCol>
                    <a:gridCol w="412318">
                      <a:extLst>
                        <a:ext uri="{9D8B030D-6E8A-4147-A177-3AD203B41FA5}">
                          <a16:colId xmlns:a16="http://schemas.microsoft.com/office/drawing/2014/main" val="344276442"/>
                        </a:ext>
                      </a:extLst>
                    </a:gridCol>
                    <a:gridCol w="412318">
                      <a:extLst>
                        <a:ext uri="{9D8B030D-6E8A-4147-A177-3AD203B41FA5}">
                          <a16:colId xmlns:a16="http://schemas.microsoft.com/office/drawing/2014/main" val="3697832331"/>
                        </a:ext>
                      </a:extLst>
                    </a:gridCol>
                    <a:gridCol w="412318">
                      <a:extLst>
                        <a:ext uri="{9D8B030D-6E8A-4147-A177-3AD203B41FA5}">
                          <a16:colId xmlns:a16="http://schemas.microsoft.com/office/drawing/2014/main" val="3760922413"/>
                        </a:ext>
                      </a:extLst>
                    </a:gridCol>
                    <a:gridCol w="412318">
                      <a:extLst>
                        <a:ext uri="{9D8B030D-6E8A-4147-A177-3AD203B41FA5}">
                          <a16:colId xmlns:a16="http://schemas.microsoft.com/office/drawing/2014/main" val="689865678"/>
                        </a:ext>
                      </a:extLst>
                    </a:gridCol>
                    <a:gridCol w="412318">
                      <a:extLst>
                        <a:ext uri="{9D8B030D-6E8A-4147-A177-3AD203B41FA5}">
                          <a16:colId xmlns:a16="http://schemas.microsoft.com/office/drawing/2014/main" val="878340172"/>
                        </a:ext>
                      </a:extLst>
                    </a:gridCol>
                  </a:tblGrid>
                  <a:tr h="428715">
                    <a:tc>
                      <a:txBody>
                        <a:bodyPr/>
                        <a:lstStyle/>
                        <a:p>
                          <a:pPr/>
                          <a14:m>
                            <m:oMathPara xmlns:m="http://schemas.openxmlformats.org/officeDocument/2006/math">
                              <m:oMathParaPr>
                                <m:jc m:val="centerGroup"/>
                              </m:oMathParaPr>
                              <m:oMath xmlns:m="http://schemas.openxmlformats.org/officeDocument/2006/math">
                                <m:sSub>
                                  <m:sSubPr>
                                    <m:ctrlPr>
                                      <a:rPr lang="ru-BY" i="1" smtClean="0">
                                        <a:latin typeface="Cambria Math" panose="02040503050406030204" pitchFamily="18" charset="0"/>
                                      </a:rPr>
                                    </m:ctrlPr>
                                  </m:sSubPr>
                                  <m:e>
                                    <m:r>
                                      <a:rPr lang="en-US" b="1" smtClean="0">
                                        <a:latin typeface="Cambria Math" panose="02040503050406030204" pitchFamily="18" charset="0"/>
                                      </a:rPr>
                                      <m:t>𝐲</m:t>
                                    </m:r>
                                  </m:e>
                                  <m:sub>
                                    <m:r>
                                      <a:rPr lang="en-US" b="1" smtClean="0">
                                        <a:latin typeface="Cambria Math" panose="02040503050406030204" pitchFamily="18" charset="0"/>
                                      </a:rPr>
                                      <m:t>𝟏</m:t>
                                    </m:r>
                                  </m:sub>
                                </m:sSub>
                              </m:oMath>
                            </m:oMathPara>
                          </a14:m>
                          <a:endParaRPr lang="ru-BY"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ru-BY" i="1" smtClean="0">
                                        <a:latin typeface="Cambria Math" panose="02040503050406030204" pitchFamily="18" charset="0"/>
                                      </a:rPr>
                                    </m:ctrlPr>
                                  </m:sSubPr>
                                  <m:e>
                                    <m:r>
                                      <a:rPr lang="en-US" b="1" smtClean="0">
                                        <a:latin typeface="Cambria Math" panose="02040503050406030204" pitchFamily="18" charset="0"/>
                                      </a:rPr>
                                      <m:t>𝐲</m:t>
                                    </m:r>
                                  </m:e>
                                  <m:sub>
                                    <m:r>
                                      <a:rPr lang="en-US" b="1" smtClean="0">
                                        <a:latin typeface="Cambria Math" panose="02040503050406030204" pitchFamily="18" charset="0"/>
                                      </a:rPr>
                                      <m:t>𝟐</m:t>
                                    </m:r>
                                  </m:sub>
                                </m:sSub>
                              </m:oMath>
                            </m:oMathPara>
                          </a14:m>
                          <a:endParaRPr lang="ru-BY"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ru-BY" i="1" smtClean="0">
                                        <a:latin typeface="Cambria Math" panose="02040503050406030204" pitchFamily="18" charset="0"/>
                                      </a:rPr>
                                    </m:ctrlPr>
                                  </m:sSubPr>
                                  <m:e>
                                    <m:r>
                                      <a:rPr lang="en-US" b="1" smtClean="0">
                                        <a:latin typeface="Cambria Math" panose="02040503050406030204" pitchFamily="18" charset="0"/>
                                      </a:rPr>
                                      <m:t>𝐲</m:t>
                                    </m:r>
                                  </m:e>
                                  <m:sub>
                                    <m:r>
                                      <a:rPr lang="ru-RU" b="1" i="1" smtClean="0">
                                        <a:latin typeface="Cambria Math" panose="02040503050406030204" pitchFamily="18" charset="0"/>
                                      </a:rPr>
                                      <m:t>𝟑</m:t>
                                    </m:r>
                                  </m:sub>
                                </m:sSub>
                              </m:oMath>
                            </m:oMathPara>
                          </a14:m>
                          <a:endParaRPr lang="ru-BY"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ru-BY" i="1" smtClean="0">
                                        <a:latin typeface="Cambria Math" panose="02040503050406030204" pitchFamily="18" charset="0"/>
                                      </a:rPr>
                                    </m:ctrlPr>
                                  </m:sSubPr>
                                  <m:e>
                                    <m:r>
                                      <a:rPr lang="en-US" b="1" smtClean="0">
                                        <a:latin typeface="Cambria Math" panose="02040503050406030204" pitchFamily="18" charset="0"/>
                                      </a:rPr>
                                      <m:t>𝐲</m:t>
                                    </m:r>
                                  </m:e>
                                  <m:sub>
                                    <m:r>
                                      <a:rPr lang="ru-RU" b="1" i="0" smtClean="0">
                                        <a:latin typeface="Cambria Math" panose="02040503050406030204" pitchFamily="18" charset="0"/>
                                      </a:rPr>
                                      <m:t>𝟒</m:t>
                                    </m:r>
                                  </m:sub>
                                </m:sSub>
                              </m:oMath>
                            </m:oMathPara>
                          </a14:m>
                          <a:endParaRPr lang="ru-BY"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ru-BY" i="1" smtClean="0">
                                        <a:latin typeface="Cambria Math" panose="02040503050406030204" pitchFamily="18" charset="0"/>
                                      </a:rPr>
                                    </m:ctrlPr>
                                  </m:sSubPr>
                                  <m:e>
                                    <m:r>
                                      <a:rPr lang="en-US" b="1" smtClean="0">
                                        <a:latin typeface="Cambria Math" panose="02040503050406030204" pitchFamily="18" charset="0"/>
                                      </a:rPr>
                                      <m:t>𝐲</m:t>
                                    </m:r>
                                  </m:e>
                                  <m:sub>
                                    <m:r>
                                      <a:rPr lang="ru-RU" b="1" i="0" smtClean="0">
                                        <a:latin typeface="Cambria Math" panose="02040503050406030204" pitchFamily="18" charset="0"/>
                                      </a:rPr>
                                      <m:t>𝟓</m:t>
                                    </m:r>
                                  </m:sub>
                                </m:sSub>
                              </m:oMath>
                            </m:oMathPara>
                          </a14:m>
                          <a:endParaRPr lang="ru-BY"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endParaRPr lang="ru-BY"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endParaRPr lang="ru-BY"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4262939369"/>
                      </a:ext>
                    </a:extLst>
                  </a:tr>
                </a:tbl>
              </a:graphicData>
            </a:graphic>
          </p:graphicFrame>
        </mc:Choice>
        <mc:Fallback xmlns="">
          <p:graphicFrame>
            <p:nvGraphicFramePr>
              <p:cNvPr id="25" name="Таблица 7">
                <a:extLst>
                  <a:ext uri="{FF2B5EF4-FFF2-40B4-BE49-F238E27FC236}">
                    <a16:creationId xmlns="" xmlns:a16="http://schemas.microsoft.com/office/drawing/2014/main" id="{8178FDA1-89B2-3DC6-89CC-6878AD6AF3CD}"/>
                  </a:ext>
                </a:extLst>
              </p:cNvPr>
              <p:cNvGraphicFramePr>
                <a:graphicFrameLocks noGrp="1"/>
              </p:cNvGraphicFramePr>
              <p:nvPr>
                <p:extLst>
                  <p:ext uri="{D42A27DB-BD31-4B8C-83A1-F6EECF244321}">
                    <p14:modId xmlns="" xmlns:p14="http://schemas.microsoft.com/office/powerpoint/2010/main" val="2480655678"/>
                  </p:ext>
                </p:extLst>
              </p:nvPr>
            </p:nvGraphicFramePr>
            <p:xfrm>
              <a:off x="6986726" y="4325467"/>
              <a:ext cx="2886226" cy="428715"/>
            </p:xfrm>
            <a:graphic>
              <a:graphicData uri="http://schemas.openxmlformats.org/drawingml/2006/table">
                <a:tbl>
                  <a:tblPr firstRow="1" bandRow="1">
                    <a:tableStyleId>{2D5ABB26-0587-4C30-8999-92F81FD0307C}</a:tableStyleId>
                  </a:tblPr>
                  <a:tblGrid>
                    <a:gridCol w="412318">
                      <a:extLst>
                        <a:ext uri="{9D8B030D-6E8A-4147-A177-3AD203B41FA5}">
                          <a16:colId xmlns="" xmlns:a16="http://schemas.microsoft.com/office/drawing/2014/main" val="1547245427"/>
                        </a:ext>
                      </a:extLst>
                    </a:gridCol>
                    <a:gridCol w="412318">
                      <a:extLst>
                        <a:ext uri="{9D8B030D-6E8A-4147-A177-3AD203B41FA5}">
                          <a16:colId xmlns="" xmlns:a16="http://schemas.microsoft.com/office/drawing/2014/main" val="3548257480"/>
                        </a:ext>
                      </a:extLst>
                    </a:gridCol>
                    <a:gridCol w="412318">
                      <a:extLst>
                        <a:ext uri="{9D8B030D-6E8A-4147-A177-3AD203B41FA5}">
                          <a16:colId xmlns="" xmlns:a16="http://schemas.microsoft.com/office/drawing/2014/main" val="344276442"/>
                        </a:ext>
                      </a:extLst>
                    </a:gridCol>
                    <a:gridCol w="412318">
                      <a:extLst>
                        <a:ext uri="{9D8B030D-6E8A-4147-A177-3AD203B41FA5}">
                          <a16:colId xmlns="" xmlns:a16="http://schemas.microsoft.com/office/drawing/2014/main" val="3697832331"/>
                        </a:ext>
                      </a:extLst>
                    </a:gridCol>
                    <a:gridCol w="412318">
                      <a:extLst>
                        <a:ext uri="{9D8B030D-6E8A-4147-A177-3AD203B41FA5}">
                          <a16:colId xmlns="" xmlns:a16="http://schemas.microsoft.com/office/drawing/2014/main" val="3760922413"/>
                        </a:ext>
                      </a:extLst>
                    </a:gridCol>
                    <a:gridCol w="412318">
                      <a:extLst>
                        <a:ext uri="{9D8B030D-6E8A-4147-A177-3AD203B41FA5}">
                          <a16:colId xmlns="" xmlns:a16="http://schemas.microsoft.com/office/drawing/2014/main" val="689865678"/>
                        </a:ext>
                      </a:extLst>
                    </a:gridCol>
                    <a:gridCol w="412318">
                      <a:extLst>
                        <a:ext uri="{9D8B030D-6E8A-4147-A177-3AD203B41FA5}">
                          <a16:colId xmlns="" xmlns:a16="http://schemas.microsoft.com/office/drawing/2014/main" val="878340172"/>
                        </a:ext>
                      </a:extLst>
                    </a:gridCol>
                  </a:tblGrid>
                  <a:tr h="428715">
                    <a:tc>
                      <a:txBody>
                        <a:bodyPr/>
                        <a:lstStyle/>
                        <a:p>
                          <a:endParaRPr lang="x-none"/>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471" t="-1408" r="-600000" b="-2817"/>
                          </a:stretch>
                        </a:blipFill>
                      </a:tcPr>
                    </a:tc>
                    <a:tc>
                      <a:txBody>
                        <a:bodyPr/>
                        <a:lstStyle/>
                        <a:p>
                          <a:endParaRPr lang="x-none"/>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02985" t="-1408" r="-508955" b="-2817"/>
                          </a:stretch>
                        </a:blipFill>
                      </a:tcPr>
                    </a:tc>
                    <a:tc>
                      <a:txBody>
                        <a:bodyPr/>
                        <a:lstStyle/>
                        <a:p>
                          <a:endParaRPr lang="x-none"/>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200000" t="-1408" r="-401471" b="-2817"/>
                          </a:stretch>
                        </a:blipFill>
                      </a:tcPr>
                    </a:tc>
                    <a:tc>
                      <a:txBody>
                        <a:bodyPr/>
                        <a:lstStyle/>
                        <a:p>
                          <a:endParaRPr lang="x-none"/>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300000" t="-1408" r="-301471" b="-2817"/>
                          </a:stretch>
                        </a:blipFill>
                      </a:tcPr>
                    </a:tc>
                    <a:tc>
                      <a:txBody>
                        <a:bodyPr/>
                        <a:lstStyle/>
                        <a:p>
                          <a:endParaRPr lang="x-none"/>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400000" t="-1408" r="-201471" b="-2817"/>
                          </a:stretch>
                        </a:blipFill>
                      </a:tcPr>
                    </a:tc>
                    <a:tc>
                      <a:txBody>
                        <a:bodyPr/>
                        <a:lstStyle/>
                        <a:p>
                          <a:endParaRPr lang="x-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endParaRPr lang="x-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 xmlns:a16="http://schemas.microsoft.com/office/drawing/2014/main" val="4262939369"/>
                      </a:ext>
                    </a:extLst>
                  </a:tr>
                </a:tbl>
              </a:graphicData>
            </a:graphic>
          </p:graphicFrame>
        </mc:Fallback>
      </mc:AlternateContent>
      <p:graphicFrame>
        <p:nvGraphicFramePr>
          <p:cNvPr id="26" name="Таблица 26">
            <a:extLst>
              <a:ext uri="{FF2B5EF4-FFF2-40B4-BE49-F238E27FC236}">
                <a16:creationId xmlns:a16="http://schemas.microsoft.com/office/drawing/2014/main" id="{BDA5214A-35A4-03A8-7720-4141E8FABF4E}"/>
              </a:ext>
            </a:extLst>
          </p:cNvPr>
          <p:cNvGraphicFramePr>
            <a:graphicFrameLocks noGrp="1"/>
          </p:cNvGraphicFramePr>
          <p:nvPr>
            <p:extLst>
              <p:ext uri="{D42A27DB-BD31-4B8C-83A1-F6EECF244321}">
                <p14:modId xmlns:p14="http://schemas.microsoft.com/office/powerpoint/2010/main" val="850471747"/>
              </p:ext>
            </p:extLst>
          </p:nvPr>
        </p:nvGraphicFramePr>
        <p:xfrm>
          <a:off x="9395008" y="2217306"/>
          <a:ext cx="821183" cy="1828800"/>
        </p:xfrm>
        <a:graphic>
          <a:graphicData uri="http://schemas.openxmlformats.org/drawingml/2006/table">
            <a:tbl>
              <a:tblPr firstRow="1" bandRow="1">
                <a:tableStyleId>{2D5ABB26-0587-4C30-8999-92F81FD0307C}</a:tableStyleId>
              </a:tblPr>
              <a:tblGrid>
                <a:gridCol w="821183">
                  <a:extLst>
                    <a:ext uri="{9D8B030D-6E8A-4147-A177-3AD203B41FA5}">
                      <a16:colId xmlns:a16="http://schemas.microsoft.com/office/drawing/2014/main" val="144638932"/>
                    </a:ext>
                  </a:extLst>
                </a:gridCol>
              </a:tblGrid>
              <a:tr h="280493">
                <a:tc>
                  <a:txBody>
                    <a:bodyPr/>
                    <a:lstStyle/>
                    <a:p>
                      <a:pPr algn="ctr"/>
                      <a:r>
                        <a:rPr lang="ru-RU" dirty="0"/>
                        <a:t>…</a:t>
                      </a:r>
                      <a:endParaRPr lang="x-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34692441"/>
                  </a:ext>
                </a:extLst>
              </a:tr>
              <a:tr h="280493">
                <a:tc>
                  <a:txBody>
                    <a:bodyPr/>
                    <a:lstStyle/>
                    <a:p>
                      <a:endParaRPr lang="x-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881583611"/>
                  </a:ext>
                </a:extLst>
              </a:tr>
              <a:tr h="280493">
                <a:tc>
                  <a:txBody>
                    <a:bodyPr/>
                    <a:lstStyle/>
                    <a:p>
                      <a:endParaRPr lang="x-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515634239"/>
                  </a:ext>
                </a:extLst>
              </a:tr>
              <a:tr h="280493">
                <a:tc>
                  <a:txBody>
                    <a:bodyPr/>
                    <a:lstStyle/>
                    <a:p>
                      <a:endParaRPr lang="x-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272807415"/>
                  </a:ext>
                </a:extLst>
              </a:tr>
              <a:tr h="28049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ru-RU" dirty="0"/>
                        <a:t>…</a:t>
                      </a:r>
                      <a:endParaRPr lang="x-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508716118"/>
                  </a:ext>
                </a:extLst>
              </a:tr>
            </a:tbl>
          </a:graphicData>
        </a:graphic>
      </p:graphicFrame>
      <p:sp>
        <p:nvSpPr>
          <p:cNvPr id="27" name="TextBox 26">
            <a:extLst>
              <a:ext uri="{FF2B5EF4-FFF2-40B4-BE49-F238E27FC236}">
                <a16:creationId xmlns:a16="http://schemas.microsoft.com/office/drawing/2014/main" id="{2FD9209B-EA79-2A17-BAED-BD2A8269A669}"/>
              </a:ext>
            </a:extLst>
          </p:cNvPr>
          <p:cNvSpPr txBox="1"/>
          <p:nvPr/>
        </p:nvSpPr>
        <p:spPr>
          <a:xfrm>
            <a:off x="5525795" y="2905445"/>
            <a:ext cx="769057" cy="523220"/>
          </a:xfrm>
          <a:prstGeom prst="rect">
            <a:avLst/>
          </a:prstGeom>
          <a:noFill/>
          <a:ln>
            <a:solidFill>
              <a:schemeClr val="tx1"/>
            </a:solidFill>
          </a:ln>
        </p:spPr>
        <p:txBody>
          <a:bodyPr wrap="none" rtlCol="0">
            <a:spAutoFit/>
          </a:bodyPr>
          <a:lstStyle/>
          <a:p>
            <a:r>
              <a:rPr lang="ru-RU" sz="1400" dirty="0"/>
              <a:t>счётчик</a:t>
            </a:r>
          </a:p>
          <a:p>
            <a:r>
              <a:rPr lang="ru-RU" sz="1400" dirty="0"/>
              <a:t>команд</a:t>
            </a:r>
            <a:endParaRPr lang="x-none" sz="1400" dirty="0"/>
          </a:p>
        </p:txBody>
      </p:sp>
      <p:cxnSp>
        <p:nvCxnSpPr>
          <p:cNvPr id="30" name="Прямая со стрелкой 29">
            <a:extLst>
              <a:ext uri="{FF2B5EF4-FFF2-40B4-BE49-F238E27FC236}">
                <a16:creationId xmlns:a16="http://schemas.microsoft.com/office/drawing/2014/main" id="{812DA2DF-5827-BA7E-F270-ED53B249CD79}"/>
              </a:ext>
            </a:extLst>
          </p:cNvPr>
          <p:cNvCxnSpPr>
            <a:cxnSpLocks/>
            <a:stCxn id="27" idx="3"/>
          </p:cNvCxnSpPr>
          <p:nvPr/>
        </p:nvCxnSpPr>
        <p:spPr>
          <a:xfrm>
            <a:off x="6294852" y="3167055"/>
            <a:ext cx="723018" cy="4984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438D541A-3B4A-DF0A-836B-AED276E74ACC}"/>
                  </a:ext>
                </a:extLst>
              </p:cNvPr>
              <p:cNvSpPr txBox="1"/>
              <p:nvPr/>
            </p:nvSpPr>
            <p:spPr>
              <a:xfrm>
                <a:off x="9042587" y="2947040"/>
                <a:ext cx="45419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1" smtClean="0">
                          <a:latin typeface="Cambria Math" panose="02040503050406030204" pitchFamily="18" charset="0"/>
                        </a:rPr>
                        <m:t>𝒙</m:t>
                      </m:r>
                    </m:oMath>
                  </m:oMathPara>
                </a14:m>
                <a:endParaRPr lang="ru-BY" dirty="0"/>
              </a:p>
            </p:txBody>
          </p:sp>
        </mc:Choice>
        <mc:Fallback xmlns="">
          <p:sp>
            <p:nvSpPr>
              <p:cNvPr id="32" name="TextBox 31">
                <a:extLst>
                  <a:ext uri="{FF2B5EF4-FFF2-40B4-BE49-F238E27FC236}">
                    <a16:creationId xmlns:a14="http://schemas.microsoft.com/office/drawing/2010/main" xmlns="" xmlns:a16="http://schemas.microsoft.com/office/drawing/2014/main" id="{438D541A-3B4A-DF0A-836B-AED276E74ACC}"/>
                  </a:ext>
                </a:extLst>
              </p:cNvPr>
              <p:cNvSpPr txBox="1">
                <a:spLocks noRot="1" noChangeAspect="1" noMove="1" noResize="1" noEditPoints="1" noAdjustHandles="1" noChangeArrowheads="1" noChangeShapeType="1" noTextEdit="1"/>
              </p:cNvSpPr>
              <p:nvPr/>
            </p:nvSpPr>
            <p:spPr>
              <a:xfrm>
                <a:off x="9042587" y="2947040"/>
                <a:ext cx="454192" cy="369332"/>
              </a:xfrm>
              <a:prstGeom prst="rect">
                <a:avLst/>
              </a:prstGeom>
              <a:blipFill>
                <a:blip r:embed="rId4" cstate="print"/>
                <a:stretch>
                  <a:fillRect/>
                </a:stretch>
              </a:blipFill>
            </p:spPr>
            <p:txBody>
              <a:bodyPr/>
              <a:lstStyle/>
              <a:p>
                <a:r>
                  <a:rPr lang="x-none">
                    <a:noFill/>
                  </a:rPr>
                  <a:t> </a:t>
                </a:r>
              </a:p>
            </p:txBody>
          </p:sp>
        </mc:Fallback>
      </mc:AlternateContent>
      <p:sp>
        <p:nvSpPr>
          <p:cNvPr id="38" name="TextBox 37">
            <a:extLst>
              <a:ext uri="{FF2B5EF4-FFF2-40B4-BE49-F238E27FC236}">
                <a16:creationId xmlns:a16="http://schemas.microsoft.com/office/drawing/2014/main" id="{AC69275D-060E-FED2-1B1D-A0FA5AC9DC70}"/>
              </a:ext>
            </a:extLst>
          </p:cNvPr>
          <p:cNvSpPr txBox="1"/>
          <p:nvPr/>
        </p:nvSpPr>
        <p:spPr>
          <a:xfrm>
            <a:off x="5714981" y="1228106"/>
            <a:ext cx="1547283" cy="584775"/>
          </a:xfrm>
          <a:prstGeom prst="rect">
            <a:avLst/>
          </a:prstGeom>
          <a:noFill/>
        </p:spPr>
        <p:txBody>
          <a:bodyPr wrap="none" rtlCol="0">
            <a:spAutoFit/>
          </a:bodyPr>
          <a:lstStyle/>
          <a:p>
            <a:r>
              <a:rPr lang="ru-RU" sz="1600" dirty="0"/>
              <a:t>Входная лента </a:t>
            </a:r>
          </a:p>
          <a:p>
            <a:r>
              <a:rPr lang="ru-RU" sz="1600" dirty="0"/>
              <a:t> (только читать)</a:t>
            </a:r>
            <a:endParaRPr lang="x-none" sz="1600" dirty="0"/>
          </a:p>
        </p:txBody>
      </p:sp>
      <p:sp>
        <p:nvSpPr>
          <p:cNvPr id="39" name="TextBox 38">
            <a:extLst>
              <a:ext uri="{FF2B5EF4-FFF2-40B4-BE49-F238E27FC236}">
                <a16:creationId xmlns:a16="http://schemas.microsoft.com/office/drawing/2014/main" id="{BE6F86C7-99CA-9DBF-0C86-EC1693E8BF46}"/>
              </a:ext>
            </a:extLst>
          </p:cNvPr>
          <p:cNvSpPr txBox="1"/>
          <p:nvPr/>
        </p:nvSpPr>
        <p:spPr>
          <a:xfrm>
            <a:off x="5386910" y="4228806"/>
            <a:ext cx="1626471" cy="584775"/>
          </a:xfrm>
          <a:prstGeom prst="rect">
            <a:avLst/>
          </a:prstGeom>
          <a:noFill/>
        </p:spPr>
        <p:txBody>
          <a:bodyPr wrap="none" rtlCol="0">
            <a:spAutoFit/>
          </a:bodyPr>
          <a:lstStyle/>
          <a:p>
            <a:r>
              <a:rPr lang="ru-RU" sz="1600" dirty="0"/>
              <a:t>Выходная лента </a:t>
            </a:r>
          </a:p>
          <a:p>
            <a:r>
              <a:rPr lang="ru-RU" sz="1600" dirty="0"/>
              <a:t> (только писать)</a:t>
            </a:r>
            <a:endParaRPr lang="x-none" sz="1600" dirty="0"/>
          </a:p>
        </p:txBody>
      </p:sp>
      <p:sp>
        <p:nvSpPr>
          <p:cNvPr id="41" name="TextBox 40">
            <a:extLst>
              <a:ext uri="{FF2B5EF4-FFF2-40B4-BE49-F238E27FC236}">
                <a16:creationId xmlns:a16="http://schemas.microsoft.com/office/drawing/2014/main" id="{AF7F37A0-6D86-C223-8306-3B0ACCD5A492}"/>
              </a:ext>
            </a:extLst>
          </p:cNvPr>
          <p:cNvSpPr txBox="1"/>
          <p:nvPr/>
        </p:nvSpPr>
        <p:spPr>
          <a:xfrm>
            <a:off x="8391585" y="245307"/>
            <a:ext cx="3242106" cy="369332"/>
          </a:xfrm>
          <a:prstGeom prst="rect">
            <a:avLst/>
          </a:prstGeom>
          <a:noFill/>
        </p:spPr>
        <p:txBody>
          <a:bodyPr wrap="none" rtlCol="0">
            <a:spAutoFit/>
          </a:bodyPr>
          <a:lstStyle/>
          <a:p>
            <a:r>
              <a:rPr lang="ru-RU" dirty="0"/>
              <a:t>целые неотрицательные числа</a:t>
            </a:r>
            <a:endParaRPr lang="x-none" dirty="0"/>
          </a:p>
        </p:txBody>
      </p:sp>
      <p:cxnSp>
        <p:nvCxnSpPr>
          <p:cNvPr id="43" name="Прямая со стрелкой 42">
            <a:extLst>
              <a:ext uri="{FF2B5EF4-FFF2-40B4-BE49-F238E27FC236}">
                <a16:creationId xmlns:a16="http://schemas.microsoft.com/office/drawing/2014/main" id="{894E73FA-95DA-4AD1-F1D9-E89827362E75}"/>
              </a:ext>
            </a:extLst>
          </p:cNvPr>
          <p:cNvCxnSpPr/>
          <p:nvPr/>
        </p:nvCxnSpPr>
        <p:spPr>
          <a:xfrm flipH="1">
            <a:off x="8452997" y="783183"/>
            <a:ext cx="369008" cy="43360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4" name="TextBox 43">
            <a:extLst>
              <a:ext uri="{FF2B5EF4-FFF2-40B4-BE49-F238E27FC236}">
                <a16:creationId xmlns:a16="http://schemas.microsoft.com/office/drawing/2014/main" id="{75945678-1BB0-5386-D70A-4BDBA72CF04E}"/>
              </a:ext>
            </a:extLst>
          </p:cNvPr>
          <p:cNvSpPr txBox="1"/>
          <p:nvPr/>
        </p:nvSpPr>
        <p:spPr>
          <a:xfrm>
            <a:off x="10368369" y="2639263"/>
            <a:ext cx="1146597" cy="307777"/>
          </a:xfrm>
          <a:prstGeom prst="rect">
            <a:avLst/>
          </a:prstGeom>
          <a:solidFill>
            <a:schemeClr val="bg2"/>
          </a:solidFill>
          <a:ln>
            <a:solidFill>
              <a:schemeClr val="tx1"/>
            </a:solidFill>
          </a:ln>
        </p:spPr>
        <p:txBody>
          <a:bodyPr wrap="square" rtlCol="0">
            <a:spAutoFit/>
          </a:bodyPr>
          <a:lstStyle/>
          <a:p>
            <a:r>
              <a:rPr lang="ru-RU" sz="1400" dirty="0"/>
              <a:t>«сумматор»</a:t>
            </a:r>
          </a:p>
        </p:txBody>
      </p:sp>
      <p:cxnSp>
        <p:nvCxnSpPr>
          <p:cNvPr id="46" name="Прямая соединительная линия 45">
            <a:extLst>
              <a:ext uri="{FF2B5EF4-FFF2-40B4-BE49-F238E27FC236}">
                <a16:creationId xmlns:a16="http://schemas.microsoft.com/office/drawing/2014/main" id="{A807CFD0-A32F-ACE9-E702-3A18BB419590}"/>
              </a:ext>
            </a:extLst>
          </p:cNvPr>
          <p:cNvCxnSpPr>
            <a:cxnSpLocks/>
          </p:cNvCxnSpPr>
          <p:nvPr/>
        </p:nvCxnSpPr>
        <p:spPr>
          <a:xfrm>
            <a:off x="9091226" y="2001213"/>
            <a:ext cx="0" cy="2173745"/>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52" name="Прямая со стрелкой 51">
            <a:extLst>
              <a:ext uri="{FF2B5EF4-FFF2-40B4-BE49-F238E27FC236}">
                <a16:creationId xmlns:a16="http://schemas.microsoft.com/office/drawing/2014/main" id="{D209E945-5162-7E05-9077-2591430A9515}"/>
              </a:ext>
            </a:extLst>
          </p:cNvPr>
          <p:cNvCxnSpPr/>
          <p:nvPr/>
        </p:nvCxnSpPr>
        <p:spPr>
          <a:xfrm flipH="1" flipV="1">
            <a:off x="10712028" y="4046106"/>
            <a:ext cx="210393" cy="59071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3" name="TextBox 52">
            <a:extLst>
              <a:ext uri="{FF2B5EF4-FFF2-40B4-BE49-F238E27FC236}">
                <a16:creationId xmlns:a16="http://schemas.microsoft.com/office/drawing/2014/main" id="{8C57CB31-243D-EFC8-CC1E-34B450ABFC6A}"/>
              </a:ext>
            </a:extLst>
          </p:cNvPr>
          <p:cNvSpPr txBox="1"/>
          <p:nvPr/>
        </p:nvSpPr>
        <p:spPr>
          <a:xfrm>
            <a:off x="10542095" y="4636825"/>
            <a:ext cx="1472775" cy="646331"/>
          </a:xfrm>
          <a:prstGeom prst="rect">
            <a:avLst/>
          </a:prstGeom>
          <a:noFill/>
        </p:spPr>
        <p:txBody>
          <a:bodyPr wrap="none" rtlCol="0">
            <a:spAutoFit/>
          </a:bodyPr>
          <a:lstStyle/>
          <a:p>
            <a:r>
              <a:rPr lang="ru-RU" dirty="0"/>
              <a:t>оперативная</a:t>
            </a:r>
          </a:p>
          <a:p>
            <a:r>
              <a:rPr lang="ru-RU" dirty="0"/>
              <a:t>память</a:t>
            </a:r>
            <a:endParaRPr lang="x-none" dirty="0"/>
          </a:p>
        </p:txBody>
      </p:sp>
      <p:cxnSp>
        <p:nvCxnSpPr>
          <p:cNvPr id="55" name="Прямая соединительная линия 54">
            <a:extLst>
              <a:ext uri="{FF2B5EF4-FFF2-40B4-BE49-F238E27FC236}">
                <a16:creationId xmlns:a16="http://schemas.microsoft.com/office/drawing/2014/main" id="{9ED25ABA-E86B-8FA3-2E8B-201BC0926B2F}"/>
              </a:ext>
            </a:extLst>
          </p:cNvPr>
          <p:cNvCxnSpPr>
            <a:cxnSpLocks/>
          </p:cNvCxnSpPr>
          <p:nvPr/>
        </p:nvCxnSpPr>
        <p:spPr>
          <a:xfrm>
            <a:off x="5386910" y="2340"/>
            <a:ext cx="0" cy="6855660"/>
          </a:xfrm>
          <a:prstGeom prst="line">
            <a:avLst/>
          </a:prstGeom>
        </p:spPr>
        <p:style>
          <a:lnRef idx="1">
            <a:schemeClr val="dk1"/>
          </a:lnRef>
          <a:fillRef idx="0">
            <a:schemeClr val="dk1"/>
          </a:fillRef>
          <a:effectRef idx="0">
            <a:schemeClr val="dk1"/>
          </a:effectRef>
          <a:fontRef idx="minor">
            <a:schemeClr val="tx1"/>
          </a:fontRef>
        </p:style>
      </p:cxnSp>
      <p:sp>
        <p:nvSpPr>
          <p:cNvPr id="57" name="TextBox 56">
            <a:extLst>
              <a:ext uri="{FF2B5EF4-FFF2-40B4-BE49-F238E27FC236}">
                <a16:creationId xmlns:a16="http://schemas.microsoft.com/office/drawing/2014/main" id="{9F09E17E-448C-11F9-E50E-4284BC1BD63C}"/>
              </a:ext>
            </a:extLst>
          </p:cNvPr>
          <p:cNvSpPr txBox="1"/>
          <p:nvPr/>
        </p:nvSpPr>
        <p:spPr>
          <a:xfrm>
            <a:off x="144591" y="1390028"/>
            <a:ext cx="4970920" cy="5355312"/>
          </a:xfrm>
          <a:prstGeom prst="rect">
            <a:avLst/>
          </a:prstGeom>
          <a:noFill/>
        </p:spPr>
        <p:txBody>
          <a:bodyPr wrap="square">
            <a:spAutoFit/>
          </a:bodyPr>
          <a:lstStyle/>
          <a:p>
            <a:pPr algn="just"/>
            <a:r>
              <a:rPr lang="ru-RU" dirty="0"/>
              <a:t>РАМ - вычислительная машина с одним сумматором, в котором команды программы не могут изменять сами себя, состоит из:</a:t>
            </a:r>
          </a:p>
          <a:p>
            <a:pPr marL="285750" indent="-285750" algn="just">
              <a:buFont typeface="Wingdings" panose="05000000000000000000" pitchFamily="2" charset="2"/>
              <a:buChar char="ü"/>
            </a:pPr>
            <a:r>
              <a:rPr lang="ru-RU" b="1" dirty="0"/>
              <a:t>процессора с набором команд</a:t>
            </a:r>
            <a:r>
              <a:rPr lang="ru-RU" dirty="0"/>
              <a:t>, все команды – одноадресные</a:t>
            </a:r>
            <a:r>
              <a:rPr lang="en-US" dirty="0"/>
              <a:t>;</a:t>
            </a:r>
          </a:p>
          <a:p>
            <a:pPr marL="285750" indent="-285750" algn="just">
              <a:buFont typeface="Wingdings" panose="05000000000000000000" pitchFamily="2" charset="2"/>
              <a:buChar char="ü"/>
            </a:pPr>
            <a:r>
              <a:rPr lang="ru-RU" b="1" dirty="0"/>
              <a:t>входной ленты</a:t>
            </a:r>
            <a:r>
              <a:rPr lang="ru-RU" dirty="0"/>
              <a:t>, с которой она может считывать данные в соответствии с их упорядоченностью (последовательный доступ)</a:t>
            </a:r>
            <a:r>
              <a:rPr lang="en-US" dirty="0"/>
              <a:t>;</a:t>
            </a:r>
          </a:p>
          <a:p>
            <a:pPr marL="285750" indent="-285750" algn="just">
              <a:buFont typeface="Wingdings" panose="05000000000000000000" pitchFamily="2" charset="2"/>
              <a:buChar char="ü"/>
            </a:pPr>
            <a:r>
              <a:rPr lang="ru-RU" b="1" dirty="0"/>
              <a:t>выходной ленты</a:t>
            </a:r>
            <a:r>
              <a:rPr lang="ru-RU" dirty="0"/>
              <a:t>, на которую она может записывать (в первую свободную клетку)</a:t>
            </a:r>
            <a:r>
              <a:rPr lang="en-US" dirty="0"/>
              <a:t>;</a:t>
            </a:r>
          </a:p>
          <a:p>
            <a:pPr marL="285750" indent="-285750" algn="just">
              <a:buFont typeface="Wingdings" panose="05000000000000000000" pitchFamily="2" charset="2"/>
              <a:buChar char="ü"/>
            </a:pPr>
            <a:r>
              <a:rPr lang="ru-RU" b="1" dirty="0"/>
              <a:t>оперативной памяти</a:t>
            </a:r>
            <a:r>
              <a:rPr lang="ru-RU" dirty="0"/>
              <a:t>, которая состоит из потенциально бесконечного числа ячеек, в каждой из которых может быть записано  произвольное целое число, индексы ячеек  могут быть и отрицательными, все ячейки равнодоступны</a:t>
            </a:r>
            <a:r>
              <a:rPr lang="en-US" dirty="0"/>
              <a:t>; </a:t>
            </a:r>
            <a:r>
              <a:rPr lang="ru-RU" b="1" dirty="0"/>
              <a:t>сумматор</a:t>
            </a:r>
            <a:r>
              <a:rPr lang="ru-RU" dirty="0"/>
              <a:t> – это специальный выделенная тип памяти, в котором выполняются все вычисления. </a:t>
            </a:r>
            <a:endParaRPr lang="x-none" dirty="0"/>
          </a:p>
        </p:txBody>
      </p:sp>
    </p:spTree>
    <p:extLst>
      <p:ext uri="{BB962C8B-B14F-4D97-AF65-F5344CB8AC3E}">
        <p14:creationId xmlns:p14="http://schemas.microsoft.com/office/powerpoint/2010/main" val="1484161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6CDB7C28-CF29-FB66-6354-DBF9707934FC}"/>
              </a:ext>
            </a:extLst>
          </p:cNvPr>
          <p:cNvSpPr txBox="1"/>
          <p:nvPr/>
        </p:nvSpPr>
        <p:spPr>
          <a:xfrm>
            <a:off x="204281" y="408561"/>
            <a:ext cx="9046723" cy="3416320"/>
          </a:xfrm>
          <a:prstGeom prst="rect">
            <a:avLst/>
          </a:prstGeom>
          <a:noFill/>
        </p:spPr>
        <p:txBody>
          <a:bodyPr wrap="square" rtlCol="0">
            <a:spAutoFit/>
          </a:bodyPr>
          <a:lstStyle/>
          <a:p>
            <a:pPr algn="just"/>
            <a:r>
              <a:rPr lang="ru-RU" sz="2400" b="1" dirty="0"/>
              <a:t>РАМ</a:t>
            </a:r>
            <a:r>
              <a:rPr lang="ru-RU" sz="2400" dirty="0"/>
              <a:t> существенно отличается  от другой известной абстрактной модели вычислений – </a:t>
            </a:r>
            <a:r>
              <a:rPr lang="ru-RU" sz="2400" b="1" dirty="0"/>
              <a:t>машины Тьюринга </a:t>
            </a:r>
            <a:r>
              <a:rPr lang="ru-RU" sz="2400" dirty="0"/>
              <a:t>(МТ) (предложена в качестве абстрактной модели вычислений А. Тьюрингом в 1936 г.) </a:t>
            </a:r>
          </a:p>
          <a:p>
            <a:endParaRPr lang="ru-RU" sz="2400" dirty="0"/>
          </a:p>
          <a:p>
            <a:endParaRPr lang="ru-RU" sz="2400" dirty="0"/>
          </a:p>
          <a:p>
            <a:r>
              <a:rPr lang="ru-RU" sz="2400" dirty="0"/>
              <a:t> </a:t>
            </a:r>
          </a:p>
          <a:p>
            <a:pPr algn="just"/>
            <a:r>
              <a:rPr lang="ru-RU" sz="2400" dirty="0"/>
              <a:t>Для МТ время перехода между ячейками ленты зависит от расстояния между ячейками, а одна ячейка ленты содержит один символ  фиксированного конечного алфавита.</a:t>
            </a:r>
            <a:endParaRPr lang="x-none" sz="2400" dirty="0"/>
          </a:p>
        </p:txBody>
      </p:sp>
      <p:pic>
        <p:nvPicPr>
          <p:cNvPr id="1026" name="Picture 2" descr="Алан Тьюринг | Outlast вики | Fandom">
            <a:extLst>
              <a:ext uri="{FF2B5EF4-FFF2-40B4-BE49-F238E27FC236}">
                <a16:creationId xmlns:a16="http://schemas.microsoft.com/office/drawing/2014/main" id="{25736D4B-9CA6-122B-B0A4-AFE89934016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694620" y="144633"/>
            <a:ext cx="1980183" cy="2763938"/>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8" name="Таблица 7">
            <a:extLst>
              <a:ext uri="{FF2B5EF4-FFF2-40B4-BE49-F238E27FC236}">
                <a16:creationId xmlns:a16="http://schemas.microsoft.com/office/drawing/2014/main" id="{69E8B73A-7089-9BB8-3733-F1DBF06A55EB}"/>
              </a:ext>
            </a:extLst>
          </p:cNvPr>
          <p:cNvGraphicFramePr>
            <a:graphicFrameLocks noGrp="1"/>
          </p:cNvGraphicFramePr>
          <p:nvPr>
            <p:extLst>
              <p:ext uri="{D42A27DB-BD31-4B8C-83A1-F6EECF244321}">
                <p14:modId xmlns:p14="http://schemas.microsoft.com/office/powerpoint/2010/main" val="2792940463"/>
              </p:ext>
            </p:extLst>
          </p:nvPr>
        </p:nvGraphicFramePr>
        <p:xfrm>
          <a:off x="9694620" y="3107319"/>
          <a:ext cx="2169269" cy="914400"/>
        </p:xfrm>
        <a:graphic>
          <a:graphicData uri="http://schemas.openxmlformats.org/drawingml/2006/table">
            <a:tbl>
              <a:tblPr/>
              <a:tblGrid>
                <a:gridCol w="2169269">
                  <a:extLst>
                    <a:ext uri="{9D8B030D-6E8A-4147-A177-3AD203B41FA5}">
                      <a16:colId xmlns:a16="http://schemas.microsoft.com/office/drawing/2014/main" val="3056914509"/>
                    </a:ext>
                  </a:extLst>
                </a:gridCol>
              </a:tblGrid>
              <a:tr h="283434">
                <a:tc>
                  <a:txBody>
                    <a:bodyPr/>
                    <a:lstStyle/>
                    <a:p>
                      <a:pPr algn="ctr" fontAlgn="t"/>
                      <a:r>
                        <a:rPr lang="ru-RU" sz="1600" dirty="0">
                          <a:effectLst/>
                        </a:rPr>
                        <a:t>Алан Тьюринг</a:t>
                      </a:r>
                    </a:p>
                  </a:txBody>
                  <a:tcP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extLst>
                  <a:ext uri="{0D108BD9-81ED-4DB2-BD59-A6C34878D82A}">
                    <a16:rowId xmlns:a16="http://schemas.microsoft.com/office/drawing/2014/main" val="281702102"/>
                  </a:ext>
                </a:extLst>
              </a:tr>
              <a:tr h="283434">
                <a:tc>
                  <a:txBody>
                    <a:bodyPr/>
                    <a:lstStyle/>
                    <a:p>
                      <a:pPr algn="ctr" fontAlgn="t"/>
                      <a:r>
                        <a:rPr lang="en-US" sz="1600" i="1" dirty="0">
                          <a:effectLst/>
                        </a:rPr>
                        <a:t>Alan Mathison Turing</a:t>
                      </a:r>
                      <a:endParaRPr lang="ru-RU" sz="1600" i="1" dirty="0">
                        <a:effectLst/>
                      </a:endParaRPr>
                    </a:p>
                    <a:p>
                      <a:pPr algn="ctr" fontAlgn="t"/>
                      <a:r>
                        <a:rPr lang="ru-RU" sz="1600" i="1" dirty="0">
                          <a:effectLst/>
                        </a:rPr>
                        <a:t>(1912-1954)</a:t>
                      </a:r>
                      <a:endParaRPr lang="en-US" sz="1600" dirty="0">
                        <a:effectLst/>
                      </a:endParaRPr>
                    </a:p>
                  </a:txBody>
                  <a:tcP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3794932194"/>
                  </a:ext>
                </a:extLst>
              </a:tr>
            </a:tbl>
          </a:graphicData>
        </a:graphic>
      </p:graphicFrame>
    </p:spTree>
    <p:extLst>
      <p:ext uri="{BB962C8B-B14F-4D97-AF65-F5344CB8AC3E}">
        <p14:creationId xmlns:p14="http://schemas.microsoft.com/office/powerpoint/2010/main" val="40861333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5D2E73D4-44E5-2EFF-008D-6F84067FF18F}"/>
              </a:ext>
            </a:extLst>
          </p:cNvPr>
          <p:cNvSpPr txBox="1"/>
          <p:nvPr/>
        </p:nvSpPr>
        <p:spPr>
          <a:xfrm>
            <a:off x="622649" y="627228"/>
            <a:ext cx="11232681" cy="4031873"/>
          </a:xfrm>
          <a:prstGeom prst="rect">
            <a:avLst/>
          </a:prstGeom>
          <a:noFill/>
        </p:spPr>
        <p:txBody>
          <a:bodyPr wrap="square" rtlCol="0">
            <a:spAutoFit/>
          </a:bodyPr>
          <a:lstStyle/>
          <a:p>
            <a:pPr algn="just"/>
            <a:r>
              <a:rPr lang="ru-RU" sz="3200" dirty="0"/>
              <a:t>Все вычислительные задачи, которые мы будем решать в рамках нашей учебной дисциплины, </a:t>
            </a:r>
            <a:r>
              <a:rPr lang="ru-RU" sz="3200" b="1" dirty="0"/>
              <a:t>разрешимы</a:t>
            </a:r>
            <a:r>
              <a:rPr lang="ru-RU" sz="3200" dirty="0"/>
              <a:t> – существует алгоритм, который решает любой частный случай этой задачи. </a:t>
            </a:r>
          </a:p>
          <a:p>
            <a:pPr algn="just"/>
            <a:endParaRPr lang="ru-RU" sz="3200" dirty="0"/>
          </a:p>
          <a:p>
            <a:pPr algn="just"/>
            <a:r>
              <a:rPr lang="ru-RU" sz="3200" dirty="0"/>
              <a:t>Однако, этого не всегда достаточно, поскольку алгоритму может потребоваться так много времени, что  он становится абсолютно бесполезным для практического применения.</a:t>
            </a:r>
            <a:endParaRPr lang="en-US" sz="3200" dirty="0"/>
          </a:p>
          <a:p>
            <a:pPr algn="just"/>
            <a:endParaRPr lang="en-US" sz="3200" dirty="0"/>
          </a:p>
        </p:txBody>
      </p:sp>
      <p:sp>
        <p:nvSpPr>
          <p:cNvPr id="2" name="TextBox 1">
            <a:extLst>
              <a:ext uri="{FF2B5EF4-FFF2-40B4-BE49-F238E27FC236}">
                <a16:creationId xmlns:a16="http://schemas.microsoft.com/office/drawing/2014/main" id="{007B73B4-2506-8857-AA8B-D47F1AE7563E}"/>
              </a:ext>
            </a:extLst>
          </p:cNvPr>
          <p:cNvSpPr txBox="1"/>
          <p:nvPr/>
        </p:nvSpPr>
        <p:spPr>
          <a:xfrm>
            <a:off x="11076490" y="6585788"/>
            <a:ext cx="1034005" cy="246221"/>
          </a:xfrm>
          <a:prstGeom prst="rect">
            <a:avLst/>
          </a:prstGeom>
          <a:noFill/>
        </p:spPr>
        <p:txBody>
          <a:bodyPr wrap="square" lIns="0" tIns="0" rIns="0" bIns="0" rtlCol="0">
            <a:spAutoFit/>
          </a:bodyPr>
          <a:lstStyle/>
          <a:p>
            <a:pPr algn="ctr"/>
            <a:r>
              <a:rPr lang="ru-RU" sz="1600" dirty="0">
                <a:solidFill>
                  <a:srgbClr val="144E9D"/>
                </a:solidFill>
              </a:rPr>
              <a:t>ФПМИ БГУ</a:t>
            </a:r>
          </a:p>
        </p:txBody>
      </p:sp>
      <p:pic>
        <p:nvPicPr>
          <p:cNvPr id="3" name="Рисунок 2" descr="png..png">
            <a:extLst>
              <a:ext uri="{FF2B5EF4-FFF2-40B4-BE49-F238E27FC236}">
                <a16:creationId xmlns:a16="http://schemas.microsoft.com/office/drawing/2014/main" id="{5104D125-623C-C629-7613-1EBE39EDEEB4}"/>
              </a:ext>
            </a:extLst>
          </p:cNvPr>
          <p:cNvPicPr>
            <a:picLocks noChangeAspect="1"/>
          </p:cNvPicPr>
          <p:nvPr/>
        </p:nvPicPr>
        <p:blipFill>
          <a:blip r:embed="rId2" cstate="print"/>
          <a:srcRect r="82957"/>
          <a:stretch>
            <a:fillRect/>
          </a:stretch>
        </p:blipFill>
        <p:spPr>
          <a:xfrm>
            <a:off x="10773840" y="6471488"/>
            <a:ext cx="259107" cy="386512"/>
          </a:xfrm>
          <a:prstGeom prst="rect">
            <a:avLst/>
          </a:prstGeom>
        </p:spPr>
      </p:pic>
    </p:spTree>
    <p:extLst>
      <p:ext uri="{BB962C8B-B14F-4D97-AF65-F5344CB8AC3E}">
        <p14:creationId xmlns:p14="http://schemas.microsoft.com/office/powerpoint/2010/main" val="307577027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45AB256C-874A-49FE-8509-9A464D28E907}"/>
              </a:ext>
            </a:extLst>
          </p:cNvPr>
          <p:cNvSpPr txBox="1"/>
          <p:nvPr/>
        </p:nvSpPr>
        <p:spPr>
          <a:xfrm>
            <a:off x="333394" y="150921"/>
            <a:ext cx="11170747" cy="4555093"/>
          </a:xfrm>
          <a:prstGeom prst="rect">
            <a:avLst/>
          </a:prstGeom>
          <a:noFill/>
        </p:spPr>
        <p:txBody>
          <a:bodyPr wrap="square">
            <a:spAutoFit/>
          </a:bodyPr>
          <a:lstStyle/>
          <a:p>
            <a:pPr algn="just"/>
            <a:r>
              <a:rPr lang="ru-RU" sz="2400" b="1" dirty="0"/>
              <a:t>Программа для РАМ</a:t>
            </a:r>
            <a:endParaRPr lang="ru-RU" sz="2400" dirty="0"/>
          </a:p>
          <a:p>
            <a:pPr algn="just"/>
            <a:endParaRPr lang="ru-RU" sz="2400" dirty="0"/>
          </a:p>
          <a:p>
            <a:pPr marL="342900" indent="-342900" algn="just">
              <a:spcAft>
                <a:spcPts val="1200"/>
              </a:spcAft>
              <a:buFont typeface="Wingdings" panose="05000000000000000000" pitchFamily="2" charset="2"/>
              <a:buChar char="ü"/>
            </a:pPr>
            <a:r>
              <a:rPr lang="ru-RU" sz="2400" dirty="0"/>
              <a:t>конечная последовательность одноадресных команд, которая изменяет ячейки памяти (команды программы занумерованы числами 1,2, ...)</a:t>
            </a:r>
            <a:r>
              <a:rPr lang="en-US" sz="2400" dirty="0"/>
              <a:t>;</a:t>
            </a:r>
          </a:p>
          <a:p>
            <a:pPr marL="342900" indent="-342900" algn="just">
              <a:spcAft>
                <a:spcPts val="1200"/>
              </a:spcAft>
              <a:buFont typeface="Wingdings" panose="05000000000000000000" pitchFamily="2" charset="2"/>
              <a:buChar char="ü"/>
            </a:pPr>
            <a:r>
              <a:rPr lang="ru-RU" sz="2400" dirty="0"/>
              <a:t>есть счетчик команд</a:t>
            </a:r>
            <a:r>
              <a:rPr lang="en-US" sz="2400" dirty="0"/>
              <a:t> – </a:t>
            </a:r>
            <a:r>
              <a:rPr lang="ru-RU" sz="2400" dirty="0"/>
              <a:t>целое число</a:t>
            </a:r>
            <a:r>
              <a:rPr lang="en-US" sz="2400" dirty="0"/>
              <a:t>;</a:t>
            </a:r>
            <a:r>
              <a:rPr lang="ru-RU" sz="2400" dirty="0"/>
              <a:t> </a:t>
            </a:r>
            <a:endParaRPr lang="en-US" sz="2400" dirty="0"/>
          </a:p>
          <a:p>
            <a:pPr marL="342900" indent="-342900" algn="just">
              <a:spcAft>
                <a:spcPts val="1200"/>
              </a:spcAft>
              <a:buFont typeface="Wingdings" panose="05000000000000000000" pitchFamily="2" charset="2"/>
              <a:buChar char="ü"/>
            </a:pPr>
            <a:r>
              <a:rPr lang="ru-RU" sz="2400" dirty="0"/>
              <a:t>программа не записывается в память (т. е. не может менять саму себя)</a:t>
            </a:r>
            <a:r>
              <a:rPr lang="en-US" sz="2400" dirty="0"/>
              <a:t>;</a:t>
            </a:r>
          </a:p>
          <a:p>
            <a:pPr marL="342900" indent="-342900" algn="just">
              <a:spcAft>
                <a:spcPts val="1200"/>
              </a:spcAft>
              <a:buFont typeface="Wingdings" panose="05000000000000000000" pitchFamily="2" charset="2"/>
              <a:buChar char="ü"/>
            </a:pPr>
            <a:r>
              <a:rPr lang="ru-RU" sz="2400" dirty="0"/>
              <a:t>команды процессора выполняются последовательно, одновременно выполняемые команды отсутствуют (однопроцессорная машина)</a:t>
            </a:r>
            <a:r>
              <a:rPr lang="en-US" sz="2400" dirty="0"/>
              <a:t>;</a:t>
            </a:r>
          </a:p>
          <a:p>
            <a:pPr marL="342900" indent="-342900" algn="just">
              <a:spcAft>
                <a:spcPts val="1200"/>
              </a:spcAft>
              <a:buFont typeface="Wingdings" panose="05000000000000000000" pitchFamily="2" charset="2"/>
              <a:buChar char="ü"/>
            </a:pPr>
            <a:r>
              <a:rPr lang="ru-RU" sz="2400" dirty="0"/>
              <a:t>результат работы программы -   набор чисел на выходной ленте.</a:t>
            </a:r>
          </a:p>
          <a:p>
            <a:pPr algn="just">
              <a:spcAft>
                <a:spcPts val="1200"/>
              </a:spcAft>
            </a:pPr>
            <a:endParaRPr lang="ru-RU" sz="2400" dirty="0"/>
          </a:p>
        </p:txBody>
      </p:sp>
      <p:sp>
        <p:nvSpPr>
          <p:cNvPr id="3" name="TextBox 2">
            <a:extLst>
              <a:ext uri="{FF2B5EF4-FFF2-40B4-BE49-F238E27FC236}">
                <a16:creationId xmlns:a16="http://schemas.microsoft.com/office/drawing/2014/main" id="{D11512F4-D13E-18D6-6B05-C6B2754F47E6}"/>
              </a:ext>
            </a:extLst>
          </p:cNvPr>
          <p:cNvSpPr txBox="1"/>
          <p:nvPr/>
        </p:nvSpPr>
        <p:spPr>
          <a:xfrm>
            <a:off x="432487" y="4813642"/>
            <a:ext cx="11071654" cy="461665"/>
          </a:xfrm>
          <a:prstGeom prst="rect">
            <a:avLst/>
          </a:prstGeom>
          <a:noFill/>
        </p:spPr>
        <p:txBody>
          <a:bodyPr wrap="square">
            <a:spAutoFit/>
          </a:bodyPr>
          <a:lstStyle/>
          <a:p>
            <a:pPr algn="just">
              <a:spcAft>
                <a:spcPts val="1200"/>
              </a:spcAft>
            </a:pPr>
            <a:r>
              <a:rPr lang="ru-RU" sz="2400" dirty="0"/>
              <a:t>Формально – любое число вмещается в любую ячейку.</a:t>
            </a:r>
            <a:endParaRPr lang="x-none" sz="2400" dirty="0"/>
          </a:p>
        </p:txBody>
      </p:sp>
    </p:spTree>
    <p:extLst>
      <p:ext uri="{BB962C8B-B14F-4D97-AF65-F5344CB8AC3E}">
        <p14:creationId xmlns:p14="http://schemas.microsoft.com/office/powerpoint/2010/main" val="229262678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8" name="Таблица 9">
                <a:extLst>
                  <a:ext uri="{FF2B5EF4-FFF2-40B4-BE49-F238E27FC236}">
                    <a16:creationId xmlns:a16="http://schemas.microsoft.com/office/drawing/2014/main" id="{67DBBAE3-3137-B6A7-C352-A11BB9193A61}"/>
                  </a:ext>
                </a:extLst>
              </p:cNvPr>
              <p:cNvGraphicFramePr>
                <a:graphicFrameLocks noGrp="1"/>
              </p:cNvGraphicFramePr>
              <p:nvPr>
                <p:extLst>
                  <p:ext uri="{D42A27DB-BD31-4B8C-83A1-F6EECF244321}">
                    <p14:modId xmlns:p14="http://schemas.microsoft.com/office/powerpoint/2010/main" val="1077234403"/>
                  </p:ext>
                </p:extLst>
              </p:nvPr>
            </p:nvGraphicFramePr>
            <p:xfrm>
              <a:off x="302114" y="647776"/>
              <a:ext cx="10381186" cy="4206240"/>
            </p:xfrm>
            <a:graphic>
              <a:graphicData uri="http://schemas.openxmlformats.org/drawingml/2006/table">
                <a:tbl>
                  <a:tblPr firstRow="1" bandRow="1">
                    <a:tableStyleId>{2D5ABB26-0587-4C30-8999-92F81FD0307C}</a:tableStyleId>
                  </a:tblPr>
                  <a:tblGrid>
                    <a:gridCol w="1743380">
                      <a:extLst>
                        <a:ext uri="{9D8B030D-6E8A-4147-A177-3AD203B41FA5}">
                          <a16:colId xmlns:a16="http://schemas.microsoft.com/office/drawing/2014/main" val="4158732946"/>
                        </a:ext>
                      </a:extLst>
                    </a:gridCol>
                    <a:gridCol w="8637806">
                      <a:extLst>
                        <a:ext uri="{9D8B030D-6E8A-4147-A177-3AD203B41FA5}">
                          <a16:colId xmlns:a16="http://schemas.microsoft.com/office/drawing/2014/main" val="3334907363"/>
                        </a:ext>
                      </a:extLst>
                    </a:gridCol>
                  </a:tblGrid>
                  <a:tr h="355477">
                    <a:tc>
                      <a:txBody>
                        <a:bodyPr/>
                        <a:lstStyle/>
                        <a:p>
                          <a:r>
                            <a:rPr lang="en-US" sz="1800" b="1" dirty="0"/>
                            <a:t>READ</a:t>
                          </a:r>
                          <a:r>
                            <a:rPr lang="ru-RU" sz="1800" b="1" dirty="0"/>
                            <a:t>  </a:t>
                          </a:r>
                          <a14:m>
                            <m:oMath xmlns:m="http://schemas.openxmlformats.org/officeDocument/2006/math">
                              <m:r>
                                <a:rPr lang="en-US" sz="1800" b="1" i="1" smtClean="0">
                                  <a:latin typeface="Cambria Math" panose="02040503050406030204" pitchFamily="18" charset="0"/>
                                </a:rPr>
                                <m:t>𝒙</m:t>
                              </m:r>
                            </m:oMath>
                          </a14:m>
                          <a:endParaRPr lang="en-US" sz="18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r>
                            <a:rPr lang="ru-RU" sz="1800" b="1" dirty="0"/>
                            <a:t>считывает</a:t>
                          </a:r>
                          <a:r>
                            <a:rPr lang="ru-RU" sz="1800" dirty="0"/>
                            <a:t> в ячейку </a:t>
                          </a:r>
                          <a:r>
                            <a:rPr lang="en-US" sz="1800" baseline="0" dirty="0"/>
                            <a:t> </a:t>
                          </a:r>
                          <a14:m>
                            <m:oMath xmlns:m="http://schemas.openxmlformats.org/officeDocument/2006/math">
                              <m:r>
                                <a:rPr lang="en-US" sz="1800" b="1" i="1" smtClean="0">
                                  <a:latin typeface="Cambria Math" panose="02040503050406030204" pitchFamily="18" charset="0"/>
                                </a:rPr>
                                <m:t>𝒙</m:t>
                              </m:r>
                            </m:oMath>
                          </a14:m>
                          <a:r>
                            <a:rPr lang="en-US" sz="1800" baseline="0" dirty="0"/>
                            <a:t> </a:t>
                          </a:r>
                          <a:r>
                            <a:rPr lang="ru-RU" sz="1800" baseline="0" dirty="0"/>
                            <a:t>очередной символ </a:t>
                          </a:r>
                          <a:r>
                            <a:rPr lang="ru-RU" sz="1800" dirty="0"/>
                            <a:t>из входной </a:t>
                          </a:r>
                          <a:r>
                            <a:rPr lang="ru-RU" sz="1800" b="0" dirty="0"/>
                            <a:t>ленты</a:t>
                          </a:r>
                          <a:endParaRPr lang="x-none" sz="1800" b="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98326264"/>
                      </a:ext>
                    </a:extLst>
                  </a:tr>
                  <a:tr h="355477">
                    <a:tc>
                      <a:txBody>
                        <a:bodyPr/>
                        <a:lstStyle/>
                        <a:p>
                          <a:r>
                            <a:rPr lang="en-US" sz="1800" b="1" dirty="0"/>
                            <a:t>WRITE</a:t>
                          </a:r>
                          <a:r>
                            <a:rPr lang="ru-RU" sz="1800" b="1" dirty="0"/>
                            <a:t> </a:t>
                          </a:r>
                          <a14:m>
                            <m:oMath xmlns:m="http://schemas.openxmlformats.org/officeDocument/2006/math">
                              <m:r>
                                <a:rPr lang="en-US" sz="1800" b="1" i="1" smtClean="0">
                                  <a:latin typeface="Cambria Math" panose="02040503050406030204" pitchFamily="18" charset="0"/>
                                </a:rPr>
                                <m:t>𝒙</m:t>
                              </m:r>
                            </m:oMath>
                          </a14:m>
                          <a:endParaRPr lang="en-US" sz="18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r>
                            <a:rPr lang="ru-RU" sz="1800" b="1" dirty="0"/>
                            <a:t>запис</a:t>
                          </a:r>
                          <a:r>
                            <a:rPr lang="ru-RU" sz="1800" dirty="0"/>
                            <a:t>ь содержимого</a:t>
                          </a:r>
                          <a:r>
                            <a:rPr lang="ru-RU" sz="1800" baseline="0" dirty="0"/>
                            <a:t> </a:t>
                          </a:r>
                          <a:r>
                            <a:rPr lang="ru-RU" sz="1800" dirty="0"/>
                            <a:t> ячейки </a:t>
                          </a:r>
                          <a14:m>
                            <m:oMath xmlns:m="http://schemas.openxmlformats.org/officeDocument/2006/math">
                              <m:r>
                                <a:rPr lang="en-US" sz="1800" b="1" i="1" smtClean="0">
                                  <a:latin typeface="Cambria Math" panose="02040503050406030204" pitchFamily="18" charset="0"/>
                                </a:rPr>
                                <m:t>𝒙</m:t>
                              </m:r>
                            </m:oMath>
                          </a14:m>
                          <a:r>
                            <a:rPr lang="ru-RU" sz="1800" baseline="0" dirty="0"/>
                            <a:t>  на </a:t>
                          </a:r>
                          <a:r>
                            <a:rPr lang="ru-RU" sz="1800" dirty="0"/>
                            <a:t>выходную ленту</a:t>
                          </a:r>
                          <a:endParaRPr lang="x-none"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12078039"/>
                      </a:ext>
                    </a:extLst>
                  </a:tr>
                  <a:tr h="355477">
                    <a:tc>
                      <a:txBody>
                        <a:bodyPr/>
                        <a:lstStyle/>
                        <a:p>
                          <a:r>
                            <a:rPr lang="en-US" sz="1800" b="1" dirty="0"/>
                            <a:t>LOAD</a:t>
                          </a:r>
                          <a:r>
                            <a:rPr lang="en-US" sz="1800" dirty="0"/>
                            <a:t> </a:t>
                          </a:r>
                          <a:r>
                            <a:rPr lang="ru-RU" sz="1800" dirty="0"/>
                            <a:t> </a:t>
                          </a:r>
                          <a14:m>
                            <m:oMath xmlns:m="http://schemas.openxmlformats.org/officeDocument/2006/math">
                              <m:r>
                                <a:rPr lang="en-US" sz="1800" b="1" i="1" smtClean="0">
                                  <a:latin typeface="Cambria Math" panose="02040503050406030204" pitchFamily="18" charset="0"/>
                                </a:rPr>
                                <m:t>𝒙</m:t>
                              </m:r>
                            </m:oMath>
                          </a14:m>
                          <a:endParaRPr lang="x-none"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r>
                            <a:rPr lang="ru-RU" sz="1800" b="1" dirty="0"/>
                            <a:t>загрузит</a:t>
                          </a:r>
                          <a:r>
                            <a:rPr lang="ru-RU" sz="1800" dirty="0"/>
                            <a:t>ь операнд </a:t>
                          </a:r>
                          <a:r>
                            <a:rPr lang="ru-RU" sz="1800" b="1" dirty="0"/>
                            <a:t>из</a:t>
                          </a:r>
                          <a:r>
                            <a:rPr lang="ru-RU" sz="1800" dirty="0"/>
                            <a:t> ячейки </a:t>
                          </a:r>
                          <a14:m>
                            <m:oMath xmlns:m="http://schemas.openxmlformats.org/officeDocument/2006/math">
                              <m:r>
                                <a:rPr lang="en-US" sz="1800" b="1" i="1" smtClean="0">
                                  <a:latin typeface="Cambria Math" panose="02040503050406030204" pitchFamily="18" charset="0"/>
                                </a:rPr>
                                <m:t>𝒙</m:t>
                              </m:r>
                            </m:oMath>
                          </a14:m>
                          <a:r>
                            <a:rPr lang="ru-RU" sz="1800" b="1" baseline="0" dirty="0"/>
                            <a:t>  </a:t>
                          </a:r>
                          <a:r>
                            <a:rPr lang="ru-RU" sz="1800" b="0" baseline="0" dirty="0"/>
                            <a:t>памяти </a:t>
                          </a:r>
                          <a:r>
                            <a:rPr lang="ru-RU" sz="1800" b="1" baseline="0" dirty="0"/>
                            <a:t>в сумматор</a:t>
                          </a:r>
                          <a:endParaRPr lang="x-none" sz="18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26414495"/>
                      </a:ext>
                    </a:extLst>
                  </a:tr>
                  <a:tr h="35547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t>STORE</a:t>
                          </a:r>
                          <a:r>
                            <a:rPr lang="en-US" sz="1800" dirty="0"/>
                            <a:t> </a:t>
                          </a:r>
                          <a:r>
                            <a:rPr lang="ru-RU" sz="1800" dirty="0"/>
                            <a:t> </a:t>
                          </a:r>
                          <a14:m>
                            <m:oMath xmlns:m="http://schemas.openxmlformats.org/officeDocument/2006/math">
                              <m:r>
                                <a:rPr lang="en-US" sz="1800" b="1" i="1" smtClean="0">
                                  <a:latin typeface="Cambria Math" panose="02040503050406030204" pitchFamily="18" charset="0"/>
                                </a:rPr>
                                <m:t>𝒙</m:t>
                              </m:r>
                            </m:oMath>
                          </a14:m>
                          <a:endParaRPr lang="x-none"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r>
                            <a:rPr lang="ru-RU" sz="1800" b="1" dirty="0"/>
                            <a:t>отослать</a:t>
                          </a:r>
                          <a:r>
                            <a:rPr lang="ru-RU" sz="1800" baseline="0" dirty="0"/>
                            <a:t> содержимое </a:t>
                          </a:r>
                          <a:r>
                            <a:rPr lang="ru-RU" sz="1800" b="1" baseline="0" dirty="0"/>
                            <a:t>из</a:t>
                          </a:r>
                          <a:r>
                            <a:rPr lang="ru-RU" sz="1800" baseline="0" dirty="0"/>
                            <a:t> </a:t>
                          </a:r>
                          <a:r>
                            <a:rPr lang="ru-RU" sz="1800" b="1" baseline="0" dirty="0"/>
                            <a:t>сумматора</a:t>
                          </a:r>
                          <a:r>
                            <a:rPr lang="ru-RU" sz="1800" b="0" dirty="0"/>
                            <a:t> в </a:t>
                          </a:r>
                          <a:r>
                            <a:rPr lang="ru-RU" sz="1800" dirty="0"/>
                            <a:t>указанную ячейку </a:t>
                          </a:r>
                          <a14:m>
                            <m:oMath xmlns:m="http://schemas.openxmlformats.org/officeDocument/2006/math">
                              <m:r>
                                <a:rPr lang="en-US" sz="1800" b="1" i="1" smtClean="0">
                                  <a:latin typeface="Cambria Math" panose="02040503050406030204" pitchFamily="18" charset="0"/>
                                </a:rPr>
                                <m:t>𝒙</m:t>
                              </m:r>
                            </m:oMath>
                          </a14:m>
                          <a:r>
                            <a:rPr lang="ru-RU" sz="1800" b="1" baseline="0" dirty="0"/>
                            <a:t>  </a:t>
                          </a:r>
                          <a:r>
                            <a:rPr lang="ru-RU" sz="1800" b="0" baseline="0" dirty="0"/>
                            <a:t>памяти </a:t>
                          </a:r>
                          <a:endParaRPr lang="x-none"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81468801"/>
                      </a:ext>
                    </a:extLst>
                  </a:tr>
                  <a:tr h="35547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t>ADD</a:t>
                          </a:r>
                          <a:r>
                            <a:rPr lang="en-US" sz="1800" dirty="0"/>
                            <a:t> </a:t>
                          </a:r>
                          <a:r>
                            <a:rPr lang="ru-RU" sz="1800" dirty="0"/>
                            <a:t> </a:t>
                          </a:r>
                          <a14:m>
                            <m:oMath xmlns:m="http://schemas.openxmlformats.org/officeDocument/2006/math">
                              <m:r>
                                <a:rPr lang="en-US" sz="1800" b="1" i="1" smtClean="0">
                                  <a:latin typeface="Cambria Math" panose="02040503050406030204" pitchFamily="18" charset="0"/>
                                </a:rPr>
                                <m:t>𝒙</m:t>
                              </m:r>
                            </m:oMath>
                          </a14:m>
                          <a:endParaRPr lang="ru-RU" sz="1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t>SUB</a:t>
                          </a:r>
                          <a:r>
                            <a:rPr lang="en-US" sz="1800" dirty="0"/>
                            <a:t> </a:t>
                          </a:r>
                          <a:r>
                            <a:rPr lang="ru-RU" sz="1800" dirty="0"/>
                            <a:t> </a:t>
                          </a:r>
                          <a14:m>
                            <m:oMath xmlns:m="http://schemas.openxmlformats.org/officeDocument/2006/math">
                              <m:r>
                                <a:rPr lang="en-US" sz="1800" b="1" i="1" smtClean="0">
                                  <a:latin typeface="Cambria Math" panose="02040503050406030204" pitchFamily="18" charset="0"/>
                                </a:rPr>
                                <m:t>𝒙</m:t>
                              </m:r>
                            </m:oMath>
                          </a14:m>
                          <a:endParaRPr lang="x-none"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r>
                            <a:rPr lang="ru-RU" sz="1800" b="1" dirty="0"/>
                            <a:t>сложит</a:t>
                          </a:r>
                          <a:r>
                            <a:rPr lang="ru-RU" sz="1800" dirty="0"/>
                            <a:t>ь  содержимое ячейки </a:t>
                          </a:r>
                          <a14:m>
                            <m:oMath xmlns:m="http://schemas.openxmlformats.org/officeDocument/2006/math">
                              <m:r>
                                <a:rPr lang="en-US" sz="1800" b="1" i="1" smtClean="0">
                                  <a:latin typeface="Cambria Math" panose="02040503050406030204" pitchFamily="18" charset="0"/>
                                </a:rPr>
                                <m:t>𝒙</m:t>
                              </m:r>
                            </m:oMath>
                          </a14:m>
                          <a:r>
                            <a:rPr lang="ru-RU" sz="1800" b="1" baseline="0" dirty="0"/>
                            <a:t> </a:t>
                          </a:r>
                          <a:r>
                            <a:rPr lang="ru-RU" sz="1800" b="0" baseline="0" dirty="0"/>
                            <a:t>и</a:t>
                          </a:r>
                          <a:r>
                            <a:rPr lang="ru-RU" sz="1800" b="1" baseline="0" dirty="0"/>
                            <a:t> </a:t>
                          </a:r>
                          <a:r>
                            <a:rPr lang="ru-RU" sz="1800" b="1" dirty="0"/>
                            <a:t>сумматора </a:t>
                          </a:r>
                          <a:endParaRPr lang="en-US" sz="1800" b="1" dirty="0"/>
                        </a:p>
                        <a:p>
                          <a:pPr marL="0" marR="0" indent="0" algn="l" defTabSz="914400" rtl="0" eaLnBrk="1" fontAlgn="auto" latinLnBrk="0" hangingPunct="1">
                            <a:lnSpc>
                              <a:spcPct val="100000"/>
                            </a:lnSpc>
                            <a:spcBef>
                              <a:spcPts val="0"/>
                            </a:spcBef>
                            <a:spcAft>
                              <a:spcPts val="0"/>
                            </a:spcAft>
                            <a:buClrTx/>
                            <a:buSzTx/>
                            <a:buFontTx/>
                            <a:buNone/>
                            <a:tabLst/>
                            <a:defRPr/>
                          </a:pPr>
                          <a:r>
                            <a:rPr lang="ru-RU" sz="1800" b="1" dirty="0"/>
                            <a:t>вычесть</a:t>
                          </a:r>
                          <a:r>
                            <a:rPr lang="ru-RU" sz="1800" b="0" baseline="0" dirty="0"/>
                            <a:t> </a:t>
                          </a:r>
                          <a:r>
                            <a:rPr lang="ru-RU" sz="1800" dirty="0"/>
                            <a:t>содержимое ячейки </a:t>
                          </a:r>
                          <a14:m>
                            <m:oMath xmlns:m="http://schemas.openxmlformats.org/officeDocument/2006/math">
                              <m:r>
                                <a:rPr lang="en-US" sz="1800" b="1" i="1" smtClean="0">
                                  <a:latin typeface="Cambria Math" panose="02040503050406030204" pitchFamily="18" charset="0"/>
                                </a:rPr>
                                <m:t>𝒙</m:t>
                              </m:r>
                            </m:oMath>
                          </a14:m>
                          <a:r>
                            <a:rPr lang="ru-RU" sz="1800" b="1" baseline="0" dirty="0"/>
                            <a:t> </a:t>
                          </a:r>
                          <a:r>
                            <a:rPr lang="ru-RU" sz="1800" b="0" baseline="0" dirty="0"/>
                            <a:t>из </a:t>
                          </a:r>
                          <a:r>
                            <a:rPr lang="ru-RU" sz="1800" b="1" dirty="0"/>
                            <a:t>сумматора </a:t>
                          </a:r>
                          <a:endParaRPr lang="x-none"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35547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t>MUL</a:t>
                          </a:r>
                          <a:r>
                            <a:rPr lang="en-US" sz="1800" dirty="0"/>
                            <a:t> </a:t>
                          </a:r>
                          <a:r>
                            <a:rPr lang="ru-RU" sz="1800" dirty="0"/>
                            <a:t> </a:t>
                          </a:r>
                          <a14:m>
                            <m:oMath xmlns:m="http://schemas.openxmlformats.org/officeDocument/2006/math">
                              <m:r>
                                <a:rPr lang="en-US" sz="1800" b="1" i="1" smtClean="0">
                                  <a:latin typeface="Cambria Math" panose="02040503050406030204" pitchFamily="18" charset="0"/>
                                </a:rPr>
                                <m:t>𝒙</m:t>
                              </m:r>
                            </m:oMath>
                          </a14:m>
                          <a:endParaRPr lang="ru-RU" sz="1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t>DIV </a:t>
                          </a:r>
                          <a14:m>
                            <m:oMath xmlns:m="http://schemas.openxmlformats.org/officeDocument/2006/math">
                              <m:r>
                                <a:rPr lang="en-US" sz="1800" b="1" i="1" smtClean="0">
                                  <a:latin typeface="Cambria Math" panose="02040503050406030204" pitchFamily="18" charset="0"/>
                                </a:rPr>
                                <m:t>𝒙</m:t>
                              </m:r>
                            </m:oMath>
                          </a14:m>
                          <a:endParaRPr lang="ru-RU"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ru-RU" sz="1800" b="1" dirty="0"/>
                            <a:t>умножит</a:t>
                          </a:r>
                          <a:r>
                            <a:rPr lang="ru-RU" sz="1800" dirty="0"/>
                            <a:t>ь</a:t>
                          </a:r>
                          <a:r>
                            <a:rPr lang="ru-RU" sz="1800" baseline="0" dirty="0"/>
                            <a:t> </a:t>
                          </a:r>
                          <a:r>
                            <a:rPr lang="ru-RU" sz="1800" b="0" baseline="0" dirty="0"/>
                            <a:t>содержимое </a:t>
                          </a:r>
                          <a:r>
                            <a:rPr lang="ru-RU" sz="1800" b="1" dirty="0"/>
                            <a:t>сумматора</a:t>
                          </a:r>
                          <a:r>
                            <a:rPr lang="ru-RU" sz="1800" b="0" dirty="0"/>
                            <a:t> </a:t>
                          </a:r>
                          <a:r>
                            <a:rPr lang="ru-RU" sz="1800" b="1" dirty="0"/>
                            <a:t>и</a:t>
                          </a:r>
                          <a:r>
                            <a:rPr lang="ru-RU" sz="1800" b="0" dirty="0"/>
                            <a:t> </a:t>
                          </a:r>
                          <a:r>
                            <a:rPr lang="ru-RU" sz="1800" dirty="0"/>
                            <a:t>ячейки </a:t>
                          </a:r>
                          <a14:m>
                            <m:oMath xmlns:m="http://schemas.openxmlformats.org/officeDocument/2006/math">
                              <m:r>
                                <a:rPr lang="en-US" sz="1800" b="1" i="1" smtClean="0">
                                  <a:latin typeface="Cambria Math" panose="02040503050406030204" pitchFamily="18" charset="0"/>
                                </a:rPr>
                                <m:t>𝒙</m:t>
                              </m:r>
                            </m:oMath>
                          </a14:m>
                          <a:r>
                            <a:rPr lang="ru-RU" sz="1800" b="1" baseline="0" dirty="0"/>
                            <a:t> </a:t>
                          </a:r>
                          <a:endParaRPr lang="x-none" sz="1800" dirty="0"/>
                        </a:p>
                        <a:p>
                          <a:r>
                            <a:rPr lang="ru-RU" sz="1800" b="1" baseline="0" dirty="0"/>
                            <a:t>разделить</a:t>
                          </a:r>
                          <a:r>
                            <a:rPr lang="ru-RU" sz="1800" baseline="0" dirty="0"/>
                            <a:t> число </a:t>
                          </a:r>
                          <a:r>
                            <a:rPr lang="ru-RU" sz="1800" b="1" dirty="0"/>
                            <a:t>из сумматора </a:t>
                          </a:r>
                          <a:r>
                            <a:rPr lang="ru-RU" sz="1800" dirty="0"/>
                            <a:t>на содержимое ячейки </a:t>
                          </a:r>
                          <a14:m>
                            <m:oMath xmlns:m="http://schemas.openxmlformats.org/officeDocument/2006/math">
                              <m:r>
                                <a:rPr lang="en-US" sz="1800" b="1" i="1" smtClean="0">
                                  <a:latin typeface="Cambria Math" panose="02040503050406030204" pitchFamily="18" charset="0"/>
                                </a:rPr>
                                <m:t>𝒙</m:t>
                              </m:r>
                            </m:oMath>
                          </a14:m>
                          <a:r>
                            <a:rPr lang="ru-RU" sz="1800" b="1" baseline="0" dirty="0"/>
                            <a:t> </a:t>
                          </a:r>
                          <a:endParaRPr lang="x-none"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00974618"/>
                      </a:ext>
                    </a:extLst>
                  </a:tr>
                  <a:tr h="35547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t>JGTZ</a:t>
                          </a:r>
                          <a:r>
                            <a:rPr lang="en-US" sz="1800" dirty="0"/>
                            <a:t>  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t>JZERO</a:t>
                          </a:r>
                          <a:r>
                            <a:rPr lang="en-US" sz="1800" dirty="0"/>
                            <a:t>  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t>JUMP</a:t>
                          </a:r>
                          <a:r>
                            <a:rPr lang="en-US" sz="1800" dirty="0"/>
                            <a:t> 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t>HALT</a:t>
                          </a:r>
                          <a:endParaRPr lang="ru-RU" sz="1800"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t>WAIT</a:t>
                          </a:r>
                          <a:endParaRPr lang="x-none" sz="18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r>
                            <a:rPr lang="ru-RU" sz="1800" b="1" dirty="0"/>
                            <a:t>перехо</a:t>
                          </a:r>
                          <a:r>
                            <a:rPr lang="ru-RU" sz="1800" dirty="0"/>
                            <a:t>д на команду</a:t>
                          </a:r>
                          <a:r>
                            <a:rPr lang="ru-RU" sz="1800" baseline="0" dirty="0"/>
                            <a:t> с </a:t>
                          </a:r>
                          <a:r>
                            <a:rPr lang="en-US" sz="1800" dirty="0"/>
                            <a:t> </a:t>
                          </a:r>
                          <a:r>
                            <a:rPr lang="ru-RU" sz="1800" dirty="0"/>
                            <a:t>меткой</a:t>
                          </a:r>
                          <a:r>
                            <a:rPr lang="ru-RU" sz="1800" baseline="0" dirty="0"/>
                            <a:t> </a:t>
                          </a:r>
                          <a:r>
                            <a:rPr lang="en-US" sz="1800" b="1" baseline="0" dirty="0"/>
                            <a:t>M</a:t>
                          </a:r>
                          <a:r>
                            <a:rPr lang="ru-RU" sz="1800" dirty="0"/>
                            <a:t> , </a:t>
                          </a:r>
                          <a:r>
                            <a:rPr lang="ru-RU" sz="1800" b="0" dirty="0"/>
                            <a:t>если число в </a:t>
                          </a:r>
                          <a:r>
                            <a:rPr lang="ru-RU" sz="1800" b="1" dirty="0"/>
                            <a:t>сумматоре </a:t>
                          </a:r>
                          <a:r>
                            <a:rPr lang="en-US" sz="1800" b="1" dirty="0"/>
                            <a:t>&gt;</a:t>
                          </a:r>
                          <a:r>
                            <a:rPr lang="ru-RU" sz="1800" b="1" dirty="0"/>
                            <a:t>0</a:t>
                          </a:r>
                          <a:r>
                            <a:rPr lang="ru-RU" sz="1800" dirty="0"/>
                            <a:t>  </a:t>
                          </a:r>
                          <a:endParaRPr lang="en-US" sz="1800" dirty="0"/>
                        </a:p>
                        <a:p>
                          <a:r>
                            <a:rPr lang="ru-RU" sz="1800" b="1" dirty="0"/>
                            <a:t>переход </a:t>
                          </a:r>
                          <a:r>
                            <a:rPr lang="ru-RU" sz="1800" dirty="0"/>
                            <a:t>на команду</a:t>
                          </a:r>
                          <a:r>
                            <a:rPr lang="ru-RU" sz="1800" baseline="0" dirty="0"/>
                            <a:t> с </a:t>
                          </a:r>
                          <a:r>
                            <a:rPr lang="en-US" sz="1800" dirty="0"/>
                            <a:t> </a:t>
                          </a:r>
                          <a:r>
                            <a:rPr lang="ru-RU" sz="1800" dirty="0"/>
                            <a:t>меткой</a:t>
                          </a:r>
                          <a:r>
                            <a:rPr lang="ru-RU" sz="1800" baseline="0" dirty="0"/>
                            <a:t> </a:t>
                          </a:r>
                          <a:r>
                            <a:rPr lang="en-US" sz="1800" b="1" baseline="0" dirty="0"/>
                            <a:t>M</a:t>
                          </a:r>
                          <a:r>
                            <a:rPr lang="ru-RU" sz="1800" dirty="0"/>
                            <a:t> , если число в </a:t>
                          </a:r>
                          <a:r>
                            <a:rPr lang="ru-RU" sz="1800" b="1" dirty="0"/>
                            <a:t>сумматоре </a:t>
                          </a:r>
                          <a:r>
                            <a:rPr lang="en-US" sz="1800" b="1" dirty="0"/>
                            <a:t>=0</a:t>
                          </a:r>
                        </a:p>
                        <a:p>
                          <a:r>
                            <a:rPr lang="ru-RU" sz="1800" b="1" dirty="0"/>
                            <a:t>безусловный переход</a:t>
                          </a:r>
                          <a:r>
                            <a:rPr lang="ru-RU" sz="1800" dirty="0"/>
                            <a:t> на команду</a:t>
                          </a:r>
                          <a:r>
                            <a:rPr lang="en-US" sz="1800" dirty="0"/>
                            <a:t> c </a:t>
                          </a:r>
                          <a:r>
                            <a:rPr lang="ru-RU" sz="1800" dirty="0"/>
                            <a:t>меткой</a:t>
                          </a:r>
                          <a:r>
                            <a:rPr lang="ru-RU" sz="1800" b="1" baseline="0" dirty="0"/>
                            <a:t> </a:t>
                          </a:r>
                          <a:r>
                            <a:rPr lang="en-US" sz="1800" b="1" baseline="0" dirty="0"/>
                            <a:t>M</a:t>
                          </a:r>
                          <a:endParaRPr lang="ru-RU" sz="1800" b="1" dirty="0"/>
                        </a:p>
                        <a:p>
                          <a:r>
                            <a:rPr lang="ru-RU" sz="1800" b="1" dirty="0"/>
                            <a:t>останов (завершение работы программы)</a:t>
                          </a:r>
                        </a:p>
                        <a:p>
                          <a:r>
                            <a:rPr lang="ru-RU" sz="1800" b="1" dirty="0"/>
                            <a:t>ожидание</a:t>
                          </a:r>
                          <a:endParaRPr lang="x-none" sz="18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40849805"/>
                      </a:ext>
                    </a:extLst>
                  </a:tr>
                </a:tbl>
              </a:graphicData>
            </a:graphic>
          </p:graphicFrame>
        </mc:Choice>
        <mc:Fallback xmlns="">
          <p:graphicFrame>
            <p:nvGraphicFramePr>
              <p:cNvPr id="8" name="Таблица 9">
                <a:extLst>
                  <a:ext uri="{FF2B5EF4-FFF2-40B4-BE49-F238E27FC236}">
                    <a16:creationId xmlns="" xmlns:a16="http://schemas.microsoft.com/office/drawing/2014/main" id="{67DBBAE3-3137-B6A7-C352-A11BB9193A61}"/>
                  </a:ext>
                </a:extLst>
              </p:cNvPr>
              <p:cNvGraphicFramePr>
                <a:graphicFrameLocks noGrp="1"/>
              </p:cNvGraphicFramePr>
              <p:nvPr>
                <p:extLst>
                  <p:ext uri="{D42A27DB-BD31-4B8C-83A1-F6EECF244321}">
                    <p14:modId xmlns="" xmlns:p14="http://schemas.microsoft.com/office/powerpoint/2010/main" val="1077234403"/>
                  </p:ext>
                </p:extLst>
              </p:nvPr>
            </p:nvGraphicFramePr>
            <p:xfrm>
              <a:off x="302114" y="647776"/>
              <a:ext cx="10381186" cy="4206240"/>
            </p:xfrm>
            <a:graphic>
              <a:graphicData uri="http://schemas.openxmlformats.org/drawingml/2006/table">
                <a:tbl>
                  <a:tblPr firstRow="1" bandRow="1">
                    <a:tableStyleId>{2D5ABB26-0587-4C30-8999-92F81FD0307C}</a:tableStyleId>
                  </a:tblPr>
                  <a:tblGrid>
                    <a:gridCol w="1743380">
                      <a:extLst>
                        <a:ext uri="{9D8B030D-6E8A-4147-A177-3AD203B41FA5}">
                          <a16:colId xmlns="" xmlns:a16="http://schemas.microsoft.com/office/drawing/2014/main" val="4158732946"/>
                        </a:ext>
                      </a:extLst>
                    </a:gridCol>
                    <a:gridCol w="8637806">
                      <a:extLst>
                        <a:ext uri="{9D8B030D-6E8A-4147-A177-3AD203B41FA5}">
                          <a16:colId xmlns="" xmlns:a16="http://schemas.microsoft.com/office/drawing/2014/main" val="3334907363"/>
                        </a:ext>
                      </a:extLst>
                    </a:gridCol>
                  </a:tblGrid>
                  <a:tr h="365760">
                    <a:tc>
                      <a:txBody>
                        <a:bodyPr/>
                        <a:lstStyle/>
                        <a:p>
                          <a:endParaRPr lang="x-none"/>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350" t="-8333" r="-496503" b="-1076667"/>
                          </a:stretch>
                        </a:blipFill>
                      </a:tcPr>
                    </a:tc>
                    <a:tc>
                      <a:txBody>
                        <a:bodyPr/>
                        <a:lstStyle/>
                        <a:p>
                          <a:endParaRPr lang="x-none"/>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20240" t="-8333" r="-141" b="-1076667"/>
                          </a:stretch>
                        </a:blipFill>
                      </a:tcPr>
                    </a:tc>
                    <a:extLst>
                      <a:ext uri="{0D108BD9-81ED-4DB2-BD59-A6C34878D82A}">
                        <a16:rowId xmlns="" xmlns:a16="http://schemas.microsoft.com/office/drawing/2014/main" val="3598326264"/>
                      </a:ext>
                    </a:extLst>
                  </a:tr>
                  <a:tr h="365760">
                    <a:tc>
                      <a:txBody>
                        <a:bodyPr/>
                        <a:lstStyle/>
                        <a:p>
                          <a:endParaRPr lang="x-none"/>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350" t="-108333" r="-496503" b="-976667"/>
                          </a:stretch>
                        </a:blipFill>
                      </a:tcPr>
                    </a:tc>
                    <a:tc>
                      <a:txBody>
                        <a:bodyPr/>
                        <a:lstStyle/>
                        <a:p>
                          <a:endParaRPr lang="x-none"/>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20240" t="-108333" r="-141" b="-976667"/>
                          </a:stretch>
                        </a:blipFill>
                      </a:tcPr>
                    </a:tc>
                    <a:extLst>
                      <a:ext uri="{0D108BD9-81ED-4DB2-BD59-A6C34878D82A}">
                        <a16:rowId xmlns="" xmlns:a16="http://schemas.microsoft.com/office/drawing/2014/main" val="1212078039"/>
                      </a:ext>
                    </a:extLst>
                  </a:tr>
                  <a:tr h="365760">
                    <a:tc>
                      <a:txBody>
                        <a:bodyPr/>
                        <a:lstStyle/>
                        <a:p>
                          <a:endParaRPr lang="x-none"/>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350" t="-208333" r="-496503" b="-876667"/>
                          </a:stretch>
                        </a:blipFill>
                      </a:tcPr>
                    </a:tc>
                    <a:tc>
                      <a:txBody>
                        <a:bodyPr/>
                        <a:lstStyle/>
                        <a:p>
                          <a:endParaRPr lang="x-none"/>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20240" t="-208333" r="-141" b="-876667"/>
                          </a:stretch>
                        </a:blipFill>
                      </a:tcPr>
                    </a:tc>
                    <a:extLst>
                      <a:ext uri="{0D108BD9-81ED-4DB2-BD59-A6C34878D82A}">
                        <a16:rowId xmlns="" xmlns:a16="http://schemas.microsoft.com/office/drawing/2014/main" val="3126414495"/>
                      </a:ext>
                    </a:extLst>
                  </a:tr>
                  <a:tr h="365760">
                    <a:tc>
                      <a:txBody>
                        <a:bodyPr/>
                        <a:lstStyle/>
                        <a:p>
                          <a:endParaRPr lang="x-none"/>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350" t="-308333" r="-496503" b="-776667"/>
                          </a:stretch>
                        </a:blipFill>
                      </a:tcPr>
                    </a:tc>
                    <a:tc>
                      <a:txBody>
                        <a:bodyPr/>
                        <a:lstStyle/>
                        <a:p>
                          <a:endParaRPr lang="x-none"/>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20240" t="-308333" r="-141" b="-776667"/>
                          </a:stretch>
                        </a:blipFill>
                      </a:tcPr>
                    </a:tc>
                    <a:extLst>
                      <a:ext uri="{0D108BD9-81ED-4DB2-BD59-A6C34878D82A}">
                        <a16:rowId xmlns="" xmlns:a16="http://schemas.microsoft.com/office/drawing/2014/main" val="2481468801"/>
                      </a:ext>
                    </a:extLst>
                  </a:tr>
                  <a:tr h="640080">
                    <a:tc>
                      <a:txBody>
                        <a:bodyPr/>
                        <a:lstStyle/>
                        <a:p>
                          <a:endParaRPr lang="x-none"/>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350" t="-231132" r="-496503" b="-339623"/>
                          </a:stretch>
                        </a:blipFill>
                      </a:tcPr>
                    </a:tc>
                    <a:tc>
                      <a:txBody>
                        <a:bodyPr/>
                        <a:lstStyle/>
                        <a:p>
                          <a:endParaRPr lang="x-none"/>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20240" t="-231132" r="-141" b="-339623"/>
                          </a:stretch>
                        </a:blipFill>
                      </a:tcPr>
                    </a:tc>
                    <a:extLst>
                      <a:ext uri="{0D108BD9-81ED-4DB2-BD59-A6C34878D82A}">
                        <a16:rowId xmlns="" xmlns:a16="http://schemas.microsoft.com/office/drawing/2014/main" val="10004"/>
                      </a:ext>
                    </a:extLst>
                  </a:tr>
                  <a:tr h="640080">
                    <a:tc>
                      <a:txBody>
                        <a:bodyPr/>
                        <a:lstStyle/>
                        <a:p>
                          <a:endParaRPr lang="x-none"/>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350" t="-334286" r="-496503" b="-242857"/>
                          </a:stretch>
                        </a:blipFill>
                      </a:tcPr>
                    </a:tc>
                    <a:tc>
                      <a:txBody>
                        <a:bodyPr/>
                        <a:lstStyle/>
                        <a:p>
                          <a:endParaRPr lang="x-none"/>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20240" t="-334286" r="-141" b="-242857"/>
                          </a:stretch>
                        </a:blipFill>
                      </a:tcPr>
                    </a:tc>
                    <a:extLst>
                      <a:ext uri="{0D108BD9-81ED-4DB2-BD59-A6C34878D82A}">
                        <a16:rowId xmlns="" xmlns:a16="http://schemas.microsoft.com/office/drawing/2014/main" val="2700974618"/>
                      </a:ext>
                    </a:extLst>
                  </a:tr>
                  <a:tr h="14630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t>JGTZ</a:t>
                          </a:r>
                          <a:r>
                            <a:rPr lang="en-US" sz="1800" dirty="0"/>
                            <a:t>  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t>JZERO</a:t>
                          </a:r>
                          <a:r>
                            <a:rPr lang="en-US" sz="1800" dirty="0"/>
                            <a:t>  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t>JUMP</a:t>
                          </a:r>
                          <a:r>
                            <a:rPr lang="en-US" sz="1800" dirty="0"/>
                            <a:t> 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t>HALT</a:t>
                          </a:r>
                          <a:endParaRPr lang="ru-RU" sz="1800"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t>WAIT</a:t>
                          </a:r>
                          <a:endParaRPr lang="x-none" sz="18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r>
                            <a:rPr lang="ru-RU" sz="1800" b="1" dirty="0"/>
                            <a:t>перехо</a:t>
                          </a:r>
                          <a:r>
                            <a:rPr lang="ru-RU" sz="1800" dirty="0"/>
                            <a:t>д на команду</a:t>
                          </a:r>
                          <a:r>
                            <a:rPr lang="ru-RU" sz="1800" baseline="0" dirty="0"/>
                            <a:t> с </a:t>
                          </a:r>
                          <a:r>
                            <a:rPr lang="en-US" sz="1800" dirty="0"/>
                            <a:t> </a:t>
                          </a:r>
                          <a:r>
                            <a:rPr lang="ru-RU" sz="1800" dirty="0"/>
                            <a:t>меткой</a:t>
                          </a:r>
                          <a:r>
                            <a:rPr lang="ru-RU" sz="1800" baseline="0" dirty="0"/>
                            <a:t> </a:t>
                          </a:r>
                          <a:r>
                            <a:rPr lang="en-US" sz="1800" b="1" baseline="0" dirty="0"/>
                            <a:t>M</a:t>
                          </a:r>
                          <a:r>
                            <a:rPr lang="ru-RU" sz="1800" dirty="0"/>
                            <a:t> , </a:t>
                          </a:r>
                          <a:r>
                            <a:rPr lang="ru-RU" sz="1800" b="0" dirty="0"/>
                            <a:t>если число в </a:t>
                          </a:r>
                          <a:r>
                            <a:rPr lang="ru-RU" sz="1800" b="1" dirty="0"/>
                            <a:t>сумматоре </a:t>
                          </a:r>
                          <a:r>
                            <a:rPr lang="en-US" sz="1800" b="1" dirty="0"/>
                            <a:t>&gt;</a:t>
                          </a:r>
                          <a:r>
                            <a:rPr lang="ru-RU" sz="1800" b="1" dirty="0"/>
                            <a:t>0</a:t>
                          </a:r>
                          <a:r>
                            <a:rPr lang="ru-RU" sz="1800" dirty="0"/>
                            <a:t>  </a:t>
                          </a:r>
                          <a:endParaRPr lang="en-US" sz="1800" dirty="0"/>
                        </a:p>
                        <a:p>
                          <a:r>
                            <a:rPr lang="ru-RU" sz="1800" b="1" dirty="0"/>
                            <a:t>переход </a:t>
                          </a:r>
                          <a:r>
                            <a:rPr lang="ru-RU" sz="1800" dirty="0"/>
                            <a:t>на команду</a:t>
                          </a:r>
                          <a:r>
                            <a:rPr lang="ru-RU" sz="1800" baseline="0" dirty="0"/>
                            <a:t> с </a:t>
                          </a:r>
                          <a:r>
                            <a:rPr lang="en-US" sz="1800" dirty="0"/>
                            <a:t> </a:t>
                          </a:r>
                          <a:r>
                            <a:rPr lang="ru-RU" sz="1800" dirty="0"/>
                            <a:t>меткой</a:t>
                          </a:r>
                          <a:r>
                            <a:rPr lang="ru-RU" sz="1800" baseline="0" dirty="0"/>
                            <a:t> </a:t>
                          </a:r>
                          <a:r>
                            <a:rPr lang="en-US" sz="1800" b="1" baseline="0" dirty="0"/>
                            <a:t>M</a:t>
                          </a:r>
                          <a:r>
                            <a:rPr lang="ru-RU" sz="1800" dirty="0"/>
                            <a:t> , если число в </a:t>
                          </a:r>
                          <a:r>
                            <a:rPr lang="ru-RU" sz="1800" b="1" dirty="0"/>
                            <a:t>сумматоре </a:t>
                          </a:r>
                          <a:r>
                            <a:rPr lang="en-US" sz="1800" b="1" dirty="0"/>
                            <a:t>=0</a:t>
                          </a:r>
                        </a:p>
                        <a:p>
                          <a:r>
                            <a:rPr lang="ru-RU" sz="1800" b="1" dirty="0"/>
                            <a:t>безусловный переход</a:t>
                          </a:r>
                          <a:r>
                            <a:rPr lang="ru-RU" sz="1800" dirty="0"/>
                            <a:t> на команду</a:t>
                          </a:r>
                          <a:r>
                            <a:rPr lang="en-US" sz="1800" dirty="0"/>
                            <a:t> c </a:t>
                          </a:r>
                          <a:r>
                            <a:rPr lang="ru-RU" sz="1800" dirty="0"/>
                            <a:t>меткой</a:t>
                          </a:r>
                          <a:r>
                            <a:rPr lang="ru-RU" sz="1800" b="1" baseline="0" dirty="0"/>
                            <a:t> </a:t>
                          </a:r>
                          <a:r>
                            <a:rPr lang="en-US" sz="1800" b="1" baseline="0" dirty="0"/>
                            <a:t>M</a:t>
                          </a:r>
                          <a:endParaRPr lang="ru-RU" sz="1800" b="1" dirty="0"/>
                        </a:p>
                        <a:p>
                          <a:r>
                            <a:rPr lang="ru-RU" sz="1800" b="1" dirty="0"/>
                            <a:t>останов (завершение работы программы)</a:t>
                          </a:r>
                        </a:p>
                        <a:p>
                          <a:r>
                            <a:rPr lang="ru-RU" sz="1800" b="1" dirty="0"/>
                            <a:t>ожидание</a:t>
                          </a:r>
                          <a:endParaRPr lang="x-none" sz="18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3940849805"/>
                      </a:ext>
                    </a:extLst>
                  </a:tr>
                </a:tbl>
              </a:graphicData>
            </a:graphic>
          </p:graphicFrame>
        </mc:Fallback>
      </mc:AlternateContent>
      <mc:AlternateContent xmlns:mc="http://schemas.openxmlformats.org/markup-compatibility/2006" xmlns:a14="http://schemas.microsoft.com/office/drawing/2010/main">
        <mc:Choice Requires="a14">
          <p:sp>
            <p:nvSpPr>
              <p:cNvPr id="6" name="TextBox 5"/>
              <p:cNvSpPr txBox="1"/>
              <p:nvPr/>
            </p:nvSpPr>
            <p:spPr>
              <a:xfrm>
                <a:off x="407421" y="5009895"/>
                <a:ext cx="9269012" cy="1200329"/>
              </a:xfrm>
              <a:prstGeom prst="rect">
                <a:avLst/>
              </a:prstGeom>
              <a:noFill/>
            </p:spPr>
            <p:txBody>
              <a:bodyPr wrap="none" rtlCol="0">
                <a:spAutoFit/>
              </a:bodyPr>
              <a:lstStyle/>
              <a:p>
                <a:r>
                  <a:rPr lang="ru-RU" u="sng" dirty="0"/>
                  <a:t>Операнды могут быть одного из следующих типов:</a:t>
                </a:r>
              </a:p>
              <a:p>
                <a:r>
                  <a:rPr lang="ru-RU" dirty="0"/>
                  <a:t>=</a:t>
                </a:r>
                <a14:m>
                  <m:oMath xmlns:m="http://schemas.openxmlformats.org/officeDocument/2006/math">
                    <m:r>
                      <a:rPr lang="en-US" i="1" dirty="0" smtClean="0">
                        <a:latin typeface="Cambria Math" panose="02040503050406030204" pitchFamily="18" charset="0"/>
                      </a:rPr>
                      <m:t>𝑥</m:t>
                    </m:r>
                  </m:oMath>
                </a14:m>
                <a:r>
                  <a:rPr lang="en-US" dirty="0"/>
                  <a:t> </a:t>
                </a:r>
                <a:r>
                  <a:rPr lang="ru-RU" dirty="0"/>
                  <a:t> –  число</a:t>
                </a:r>
              </a:p>
              <a:p>
                <a14:m>
                  <m:oMath xmlns:m="http://schemas.openxmlformats.org/officeDocument/2006/math">
                    <m:r>
                      <a:rPr lang="ru-RU" b="0" i="1" dirty="0" smtClean="0">
                        <a:latin typeface="Cambria Math" panose="02040503050406030204" pitchFamily="18" charset="0"/>
                      </a:rPr>
                      <m:t>  </m:t>
                    </m:r>
                    <m:r>
                      <a:rPr lang="en-US" i="1" dirty="0" smtClean="0">
                        <a:latin typeface="Cambria Math" panose="02040503050406030204" pitchFamily="18" charset="0"/>
                      </a:rPr>
                      <m:t>𝑖</m:t>
                    </m:r>
                  </m:oMath>
                </a14:m>
                <a:r>
                  <a:rPr lang="ru-RU" dirty="0"/>
                  <a:t>   </a:t>
                </a:r>
                <a:r>
                  <a:rPr lang="en-US" dirty="0"/>
                  <a:t>– </a:t>
                </a:r>
                <a:r>
                  <a:rPr lang="ru-RU" dirty="0"/>
                  <a:t>содержимое </a:t>
                </a:r>
                <a:r>
                  <a:rPr lang="en-US" dirty="0"/>
                  <a:t> </a:t>
                </a:r>
                <a14:m>
                  <m:oMath xmlns:m="http://schemas.openxmlformats.org/officeDocument/2006/math">
                    <m:r>
                      <a:rPr lang="en-US" i="1" dirty="0" smtClean="0">
                        <a:latin typeface="Cambria Math" panose="02040503050406030204" pitchFamily="18" charset="0"/>
                      </a:rPr>
                      <m:t>𝑖</m:t>
                    </m:r>
                  </m:oMath>
                </a14:m>
                <a:r>
                  <a:rPr lang="en-US" dirty="0"/>
                  <a:t>-</a:t>
                </a:r>
                <a:r>
                  <a:rPr lang="ru-RU" dirty="0"/>
                  <a:t>ой ячейки памяти</a:t>
                </a:r>
              </a:p>
              <a:p>
                <a:r>
                  <a:rPr lang="ru-RU" dirty="0"/>
                  <a:t>*</a:t>
                </a:r>
                <a14:m>
                  <m:oMath xmlns:m="http://schemas.openxmlformats.org/officeDocument/2006/math">
                    <m:r>
                      <a:rPr lang="en-US" i="1" dirty="0" smtClean="0">
                        <a:latin typeface="Cambria Math" panose="02040503050406030204" pitchFamily="18" charset="0"/>
                      </a:rPr>
                      <m:t>𝑖</m:t>
                    </m:r>
                  </m:oMath>
                </a14:m>
                <a:r>
                  <a:rPr lang="en-US" dirty="0"/>
                  <a:t> </a:t>
                </a:r>
                <a:r>
                  <a:rPr lang="ru-RU" dirty="0"/>
                  <a:t>  </a:t>
                </a:r>
                <a:r>
                  <a:rPr lang="en-US" dirty="0"/>
                  <a:t>–  </a:t>
                </a:r>
                <a:r>
                  <a:rPr lang="ru-RU" dirty="0"/>
                  <a:t>содержимое ячейки памяти, номер которой записан в ячейке</a:t>
                </a:r>
                <a14:m>
                  <m:oMath xmlns:m="http://schemas.openxmlformats.org/officeDocument/2006/math">
                    <m:r>
                      <a:rPr lang="ru-RU" i="1" dirty="0" smtClean="0">
                        <a:latin typeface="Cambria Math" panose="02040503050406030204" pitchFamily="18" charset="0"/>
                      </a:rPr>
                      <m:t> </m:t>
                    </m:r>
                    <m:r>
                      <a:rPr lang="en-US" i="1" dirty="0" err="1" smtClean="0">
                        <a:latin typeface="Cambria Math" panose="02040503050406030204" pitchFamily="18" charset="0"/>
                      </a:rPr>
                      <m:t>𝑖</m:t>
                    </m:r>
                    <m:r>
                      <a:rPr lang="ru-RU" i="1" dirty="0" smtClean="0">
                        <a:latin typeface="Cambria Math" panose="02040503050406030204" pitchFamily="18" charset="0"/>
                      </a:rPr>
                      <m:t> </m:t>
                    </m:r>
                  </m:oMath>
                </a14:m>
                <a:r>
                  <a:rPr lang="ru-RU" dirty="0"/>
                  <a:t>(косвенная адресация) </a:t>
                </a:r>
              </a:p>
            </p:txBody>
          </p:sp>
        </mc:Choice>
        <mc:Fallback xmlns="">
          <p:sp>
            <p:nvSpPr>
              <p:cNvPr id="6" name="TextBox 5"/>
              <p:cNvSpPr txBox="1">
                <a:spLocks noRot="1" noChangeAspect="1" noMove="1" noResize="1" noEditPoints="1" noAdjustHandles="1" noChangeArrowheads="1" noChangeShapeType="1" noTextEdit="1"/>
              </p:cNvSpPr>
              <p:nvPr/>
            </p:nvSpPr>
            <p:spPr>
              <a:xfrm>
                <a:off x="407421" y="5009895"/>
                <a:ext cx="9269012" cy="1200329"/>
              </a:xfrm>
              <a:prstGeom prst="rect">
                <a:avLst/>
              </a:prstGeom>
              <a:blipFill>
                <a:blip r:embed="rId3" cstate="print"/>
                <a:stretch>
                  <a:fillRect l="-592" t="-3046" r="-395" b="-7107"/>
                </a:stretch>
              </a:blipFill>
            </p:spPr>
            <p:txBody>
              <a:bodyPr/>
              <a:lstStyle/>
              <a:p>
                <a:r>
                  <a:rPr lang="x-none">
                    <a:noFill/>
                  </a:rPr>
                  <a:t> </a:t>
                </a:r>
              </a:p>
            </p:txBody>
          </p:sp>
        </mc:Fallback>
      </mc:AlternateContent>
      <p:sp>
        <p:nvSpPr>
          <p:cNvPr id="2" name="TextBox 1">
            <a:extLst>
              <a:ext uri="{FF2B5EF4-FFF2-40B4-BE49-F238E27FC236}">
                <a16:creationId xmlns:a16="http://schemas.microsoft.com/office/drawing/2014/main" id="{F36F6AF1-2C54-A5AF-5253-4DB9F98C96BB}"/>
              </a:ext>
            </a:extLst>
          </p:cNvPr>
          <p:cNvSpPr txBox="1"/>
          <p:nvPr/>
        </p:nvSpPr>
        <p:spPr>
          <a:xfrm>
            <a:off x="3496962" y="186"/>
            <a:ext cx="5198026" cy="523220"/>
          </a:xfrm>
          <a:prstGeom prst="rect">
            <a:avLst/>
          </a:prstGeom>
          <a:noFill/>
        </p:spPr>
        <p:txBody>
          <a:bodyPr wrap="none" rtlCol="0">
            <a:spAutoFit/>
          </a:bodyPr>
          <a:lstStyle/>
          <a:p>
            <a:r>
              <a:rPr lang="ru-RU" sz="2800" dirty="0"/>
              <a:t>Набор команд для РАМ-машины</a:t>
            </a:r>
            <a:endParaRPr lang="x-none" sz="2800" dirty="0"/>
          </a:p>
        </p:txBody>
      </p:sp>
    </p:spTree>
    <p:extLst>
      <p:ext uri="{BB962C8B-B14F-4D97-AF65-F5344CB8AC3E}">
        <p14:creationId xmlns:p14="http://schemas.microsoft.com/office/powerpoint/2010/main" val="372724617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85635" y="30897"/>
            <a:ext cx="11867552" cy="2739211"/>
          </a:xfrm>
          <a:prstGeom prst="rect">
            <a:avLst/>
          </a:prstGeom>
          <a:noFill/>
        </p:spPr>
        <p:txBody>
          <a:bodyPr wrap="square" rtlCol="0">
            <a:spAutoFit/>
          </a:bodyPr>
          <a:lstStyle/>
          <a:p>
            <a:pPr algn="just"/>
            <a:r>
              <a:rPr lang="ru-RU" sz="3200" b="1" dirty="0"/>
              <a:t>Равномерная</a:t>
            </a:r>
            <a:r>
              <a:rPr lang="ru-RU" sz="3200" dirty="0"/>
              <a:t> </a:t>
            </a:r>
            <a:r>
              <a:rPr lang="ru-RU" sz="3200" b="1" dirty="0"/>
              <a:t>мера сложности</a:t>
            </a:r>
            <a:r>
              <a:rPr lang="ru-RU" sz="3200" dirty="0"/>
              <a:t>. </a:t>
            </a:r>
          </a:p>
          <a:p>
            <a:pPr lvl="1" algn="just"/>
            <a:r>
              <a:rPr lang="ru-RU" sz="2800" dirty="0"/>
              <a:t>При равномерной мере сложности время выполнения каждой команды  и размер каждой ячейки для РАМ-машины полагается равным единице.</a:t>
            </a:r>
          </a:p>
          <a:p>
            <a:pPr lvl="1" algn="just"/>
            <a:r>
              <a:rPr lang="ru-RU" sz="2800" dirty="0"/>
              <a:t>Теперь </a:t>
            </a:r>
          </a:p>
          <a:p>
            <a:pPr lvl="2" algn="just"/>
            <a:r>
              <a:rPr lang="ru-RU" sz="2800" b="1" dirty="0"/>
              <a:t>время работы программы </a:t>
            </a:r>
            <a:r>
              <a:rPr lang="ru-RU" sz="2800" dirty="0"/>
              <a:t>= общему числу выполненных команд</a:t>
            </a:r>
            <a:r>
              <a:rPr lang="en-US" sz="2800" dirty="0"/>
              <a:t>;</a:t>
            </a:r>
            <a:r>
              <a:rPr lang="ru-RU" sz="2800" dirty="0"/>
              <a:t> </a:t>
            </a:r>
          </a:p>
          <a:p>
            <a:pPr lvl="2" algn="just"/>
            <a:r>
              <a:rPr lang="ru-RU" sz="2800" b="1" dirty="0"/>
              <a:t>объем памяти </a:t>
            </a:r>
            <a:r>
              <a:rPr lang="ru-RU" sz="2800" dirty="0"/>
              <a:t>= числу ячеек, к которым было обращение</a:t>
            </a:r>
            <a:r>
              <a:rPr lang="en-US" sz="2800" dirty="0"/>
              <a:t>.</a:t>
            </a:r>
          </a:p>
        </p:txBody>
      </p:sp>
      <p:sp>
        <p:nvSpPr>
          <p:cNvPr id="8" name="TextBox 7"/>
          <p:cNvSpPr txBox="1"/>
          <p:nvPr/>
        </p:nvSpPr>
        <p:spPr>
          <a:xfrm>
            <a:off x="2609765" y="4475288"/>
            <a:ext cx="184731" cy="369332"/>
          </a:xfrm>
          <a:prstGeom prst="rect">
            <a:avLst/>
          </a:prstGeom>
          <a:noFill/>
        </p:spPr>
        <p:txBody>
          <a:bodyPr wrap="none" rtlCol="0">
            <a:spAutoFit/>
          </a:bodyPr>
          <a:lstStyle/>
          <a:p>
            <a:endParaRPr lang="ru-RU"/>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B057B9B4-315E-C664-B196-24380D23FB95}"/>
                  </a:ext>
                </a:extLst>
              </p:cNvPr>
              <p:cNvSpPr txBox="1"/>
              <p:nvPr/>
            </p:nvSpPr>
            <p:spPr>
              <a:xfrm>
                <a:off x="1100794" y="3831385"/>
                <a:ext cx="1485900" cy="1754326"/>
              </a:xfrm>
              <a:prstGeom prst="rect">
                <a:avLst/>
              </a:prstGeom>
              <a:noFill/>
            </p:spPr>
            <p:txBody>
              <a:bodyPr wrap="square">
                <a:spAutoFit/>
              </a:bodyPr>
              <a:lstStyle/>
              <a:p>
                <a:r>
                  <a:rPr lang="en-US" sz="1800" b="1" dirty="0"/>
                  <a:t>READ</a:t>
                </a:r>
                <a:r>
                  <a:rPr lang="ru-RU" sz="1800" b="1" dirty="0"/>
                  <a:t>  </a:t>
                </a:r>
                <a14:m>
                  <m:oMath xmlns:m="http://schemas.openxmlformats.org/officeDocument/2006/math">
                    <m:r>
                      <a:rPr lang="ru-RU" sz="1800" b="1" i="1" smtClean="0">
                        <a:latin typeface="Cambria Math" panose="02040503050406030204" pitchFamily="18" charset="0"/>
                      </a:rPr>
                      <m:t>𝟏</m:t>
                    </m:r>
                  </m:oMath>
                </a14:m>
                <a:endParaRPr lang="ru-RU" sz="1800" b="1" dirty="0"/>
              </a:p>
              <a:p>
                <a:r>
                  <a:rPr lang="en-US" b="1" dirty="0"/>
                  <a:t>LOAD</a:t>
                </a:r>
                <a:r>
                  <a:rPr lang="ru-RU" sz="1800" b="1" dirty="0"/>
                  <a:t>  </a:t>
                </a:r>
                <a14:m>
                  <m:oMath xmlns:m="http://schemas.openxmlformats.org/officeDocument/2006/math">
                    <m:r>
                      <a:rPr lang="en-US" sz="1800" b="1" i="1" smtClean="0">
                        <a:latin typeface="Cambria Math" panose="02040503050406030204" pitchFamily="18" charset="0"/>
                      </a:rPr>
                      <m:t>𝟏</m:t>
                    </m:r>
                  </m:oMath>
                </a14:m>
                <a:endParaRPr lang="en-US" sz="1800" b="1" dirty="0"/>
              </a:p>
              <a:p>
                <a:r>
                  <a:rPr lang="en-US" sz="1800" b="1" dirty="0"/>
                  <a:t>READ</a:t>
                </a:r>
                <a:r>
                  <a:rPr lang="ru-RU" sz="1800" b="1" dirty="0"/>
                  <a:t>  </a:t>
                </a:r>
                <a14:m>
                  <m:oMath xmlns:m="http://schemas.openxmlformats.org/officeDocument/2006/math">
                    <m:r>
                      <a:rPr lang="en-US" sz="1800" b="1" i="1" smtClean="0">
                        <a:latin typeface="Cambria Math" panose="02040503050406030204" pitchFamily="18" charset="0"/>
                      </a:rPr>
                      <m:t>𝟐</m:t>
                    </m:r>
                  </m:oMath>
                </a14:m>
                <a:endParaRPr lang="ru-RU" sz="1800" b="1" dirty="0"/>
              </a:p>
              <a:p>
                <a:r>
                  <a:rPr lang="en-US" sz="1800" b="1" dirty="0"/>
                  <a:t>ADD</a:t>
                </a:r>
                <a:r>
                  <a:rPr lang="ru-RU" sz="1800" b="1" dirty="0"/>
                  <a:t>  </a:t>
                </a:r>
                <a14:m>
                  <m:oMath xmlns:m="http://schemas.openxmlformats.org/officeDocument/2006/math">
                    <m:r>
                      <a:rPr lang="en-US" sz="1800" b="1" i="1" smtClean="0">
                        <a:latin typeface="Cambria Math" panose="02040503050406030204" pitchFamily="18" charset="0"/>
                      </a:rPr>
                      <m:t>𝟐</m:t>
                    </m:r>
                  </m:oMath>
                </a14:m>
                <a:endParaRPr lang="en-US" sz="1800" b="1" dirty="0"/>
              </a:p>
              <a:p>
                <a:r>
                  <a:rPr lang="en-US" sz="1800" b="1" dirty="0"/>
                  <a:t>STORE</a:t>
                </a:r>
                <a:r>
                  <a:rPr lang="ru-RU" sz="1800" b="1" dirty="0"/>
                  <a:t>  </a:t>
                </a:r>
                <a14:m>
                  <m:oMath xmlns:m="http://schemas.openxmlformats.org/officeDocument/2006/math">
                    <m:r>
                      <a:rPr lang="en-US" sz="1800" b="1" i="1" smtClean="0">
                        <a:latin typeface="Cambria Math" panose="02040503050406030204" pitchFamily="18" charset="0"/>
                      </a:rPr>
                      <m:t>𝟑</m:t>
                    </m:r>
                  </m:oMath>
                </a14:m>
                <a:endParaRPr lang="en-US" sz="1800" b="1" dirty="0"/>
              </a:p>
              <a:p>
                <a:r>
                  <a:rPr lang="en-US" sz="1800" b="1" dirty="0"/>
                  <a:t>WRITE</a:t>
                </a:r>
                <a:r>
                  <a:rPr lang="ru-RU" sz="1800" b="1" dirty="0"/>
                  <a:t>  </a:t>
                </a:r>
                <a14:m>
                  <m:oMath xmlns:m="http://schemas.openxmlformats.org/officeDocument/2006/math">
                    <m:r>
                      <a:rPr lang="en-US" sz="1800" b="1" i="1" smtClean="0">
                        <a:latin typeface="Cambria Math" panose="02040503050406030204" pitchFamily="18" charset="0"/>
                      </a:rPr>
                      <m:t>𝟑</m:t>
                    </m:r>
                  </m:oMath>
                </a14:m>
                <a:endParaRPr lang="en-US" sz="1800" b="1" dirty="0"/>
              </a:p>
            </p:txBody>
          </p:sp>
        </mc:Choice>
        <mc:Fallback xmlns="">
          <p:sp>
            <p:nvSpPr>
              <p:cNvPr id="2" name="TextBox 1">
                <a:extLst>
                  <a:ext uri="{FF2B5EF4-FFF2-40B4-BE49-F238E27FC236}">
                    <a16:creationId xmlns:a16="http://schemas.microsoft.com/office/drawing/2014/main" id="{B057B9B4-315E-C664-B196-24380D23FB95}"/>
                  </a:ext>
                </a:extLst>
              </p:cNvPr>
              <p:cNvSpPr txBox="1">
                <a:spLocks noRot="1" noChangeAspect="1" noMove="1" noResize="1" noEditPoints="1" noAdjustHandles="1" noChangeArrowheads="1" noChangeShapeType="1" noTextEdit="1"/>
              </p:cNvSpPr>
              <p:nvPr/>
            </p:nvSpPr>
            <p:spPr>
              <a:xfrm>
                <a:off x="1100794" y="3831385"/>
                <a:ext cx="1485900" cy="1754326"/>
              </a:xfrm>
              <a:prstGeom prst="rect">
                <a:avLst/>
              </a:prstGeom>
              <a:blipFill>
                <a:blip r:embed="rId2"/>
                <a:stretch>
                  <a:fillRect l="-3704" t="-2091" b="-4878"/>
                </a:stretch>
              </a:blipFill>
            </p:spPr>
            <p:txBody>
              <a:bodyPr/>
              <a:lstStyle/>
              <a:p>
                <a:r>
                  <a:rPr lang="ru-BY">
                    <a:noFill/>
                  </a:rPr>
                  <a:t> </a:t>
                </a:r>
              </a:p>
            </p:txBody>
          </p:sp>
        </mc:Fallback>
      </mc:AlternateContent>
      <mc:AlternateContent xmlns:mc="http://schemas.openxmlformats.org/markup-compatibility/2006" xmlns:a14="http://schemas.microsoft.com/office/drawing/2010/main">
        <mc:Choice Requires="a14">
          <p:graphicFrame>
            <p:nvGraphicFramePr>
              <p:cNvPr id="3" name="Таблица 7">
                <a:extLst>
                  <a:ext uri="{FF2B5EF4-FFF2-40B4-BE49-F238E27FC236}">
                    <a16:creationId xmlns:a16="http://schemas.microsoft.com/office/drawing/2014/main" id="{C3CBC791-62EF-8338-6D5E-7A779A7460E4}"/>
                  </a:ext>
                </a:extLst>
              </p:cNvPr>
              <p:cNvGraphicFramePr>
                <a:graphicFrameLocks noGrp="1"/>
              </p:cNvGraphicFramePr>
              <p:nvPr>
                <p:extLst>
                  <p:ext uri="{D42A27DB-BD31-4B8C-83A1-F6EECF244321}">
                    <p14:modId xmlns:p14="http://schemas.microsoft.com/office/powerpoint/2010/main" val="927657569"/>
                  </p:ext>
                </p:extLst>
              </p:nvPr>
            </p:nvGraphicFramePr>
            <p:xfrm>
              <a:off x="1188891" y="3223571"/>
              <a:ext cx="3835594" cy="369333"/>
            </p:xfrm>
            <a:graphic>
              <a:graphicData uri="http://schemas.openxmlformats.org/drawingml/2006/table">
                <a:tbl>
                  <a:tblPr firstRow="1" bandRow="1">
                    <a:tableStyleId>{2D5ABB26-0587-4C30-8999-92F81FD0307C}</a:tableStyleId>
                  </a:tblPr>
                  <a:tblGrid>
                    <a:gridCol w="547942">
                      <a:extLst>
                        <a:ext uri="{9D8B030D-6E8A-4147-A177-3AD203B41FA5}">
                          <a16:colId xmlns:a16="http://schemas.microsoft.com/office/drawing/2014/main" val="1547245427"/>
                        </a:ext>
                      </a:extLst>
                    </a:gridCol>
                    <a:gridCol w="547942">
                      <a:extLst>
                        <a:ext uri="{9D8B030D-6E8A-4147-A177-3AD203B41FA5}">
                          <a16:colId xmlns:a16="http://schemas.microsoft.com/office/drawing/2014/main" val="3548257480"/>
                        </a:ext>
                      </a:extLst>
                    </a:gridCol>
                    <a:gridCol w="547942">
                      <a:extLst>
                        <a:ext uri="{9D8B030D-6E8A-4147-A177-3AD203B41FA5}">
                          <a16:colId xmlns:a16="http://schemas.microsoft.com/office/drawing/2014/main" val="344276442"/>
                        </a:ext>
                      </a:extLst>
                    </a:gridCol>
                    <a:gridCol w="547942">
                      <a:extLst>
                        <a:ext uri="{9D8B030D-6E8A-4147-A177-3AD203B41FA5}">
                          <a16:colId xmlns:a16="http://schemas.microsoft.com/office/drawing/2014/main" val="3697832331"/>
                        </a:ext>
                      </a:extLst>
                    </a:gridCol>
                    <a:gridCol w="547942">
                      <a:extLst>
                        <a:ext uri="{9D8B030D-6E8A-4147-A177-3AD203B41FA5}">
                          <a16:colId xmlns:a16="http://schemas.microsoft.com/office/drawing/2014/main" val="3760922413"/>
                        </a:ext>
                      </a:extLst>
                    </a:gridCol>
                    <a:gridCol w="547942">
                      <a:extLst>
                        <a:ext uri="{9D8B030D-6E8A-4147-A177-3AD203B41FA5}">
                          <a16:colId xmlns:a16="http://schemas.microsoft.com/office/drawing/2014/main" val="689865678"/>
                        </a:ext>
                      </a:extLst>
                    </a:gridCol>
                    <a:gridCol w="547942">
                      <a:extLst>
                        <a:ext uri="{9D8B030D-6E8A-4147-A177-3AD203B41FA5}">
                          <a16:colId xmlns:a16="http://schemas.microsoft.com/office/drawing/2014/main" val="878340172"/>
                        </a:ext>
                      </a:extLst>
                    </a:gridCol>
                  </a:tblGrid>
                  <a:tr h="369333">
                    <a:tc>
                      <a:txBody>
                        <a:bodyPr/>
                        <a:lstStyle/>
                        <a:p>
                          <a:pPr/>
                          <a14:m>
                            <m:oMathPara xmlns:m="http://schemas.openxmlformats.org/officeDocument/2006/math">
                              <m:oMathParaPr>
                                <m:jc m:val="center"/>
                              </m:oMathParaPr>
                              <m:oMath xmlns:m="http://schemas.openxmlformats.org/officeDocument/2006/math">
                                <m:sSup>
                                  <m:sSupPr>
                                    <m:ctrlPr>
                                      <a:rPr lang="ru-BY" i="1" smtClean="0">
                                        <a:latin typeface="Cambria Math" panose="02040503050406030204" pitchFamily="18" charset="0"/>
                                      </a:rPr>
                                    </m:ctrlPr>
                                  </m:sSupPr>
                                  <m:e>
                                    <m:r>
                                      <a:rPr lang="ru-RU" b="0" i="1" smtClean="0">
                                        <a:latin typeface="Cambria Math" panose="02040503050406030204" pitchFamily="18" charset="0"/>
                                      </a:rPr>
                                      <m:t>2</m:t>
                                    </m:r>
                                  </m:e>
                                  <m:sup>
                                    <m:r>
                                      <a:rPr lang="ru-RU" b="0" i="1" smtClean="0">
                                        <a:latin typeface="Cambria Math" panose="02040503050406030204" pitchFamily="18" charset="0"/>
                                      </a:rPr>
                                      <m:t>100</m:t>
                                    </m:r>
                                  </m:sup>
                                </m:sSup>
                              </m:oMath>
                            </m:oMathPara>
                          </a14:m>
                          <a:endParaRPr lang="ru-BY"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14:m>
                            <m:oMathPara xmlns:m="http://schemas.openxmlformats.org/officeDocument/2006/math">
                              <m:oMathParaPr>
                                <m:jc m:val="centerGroup"/>
                              </m:oMathParaPr>
                              <m:oMath xmlns:m="http://schemas.openxmlformats.org/officeDocument/2006/math">
                                <m:sSup>
                                  <m:sSupPr>
                                    <m:ctrlPr>
                                      <a:rPr lang="ru-BY" i="1" smtClean="0">
                                        <a:latin typeface="Cambria Math" panose="02040503050406030204" pitchFamily="18" charset="0"/>
                                      </a:rPr>
                                    </m:ctrlPr>
                                  </m:sSupPr>
                                  <m:e>
                                    <m:r>
                                      <a:rPr lang="ru-RU" b="0" i="1" smtClean="0">
                                        <a:latin typeface="Cambria Math" panose="02040503050406030204" pitchFamily="18" charset="0"/>
                                      </a:rPr>
                                      <m:t>2</m:t>
                                    </m:r>
                                  </m:e>
                                  <m:sup>
                                    <m:r>
                                      <a:rPr lang="ru-RU" b="0" i="1" smtClean="0">
                                        <a:latin typeface="Cambria Math" panose="02040503050406030204" pitchFamily="18" charset="0"/>
                                      </a:rPr>
                                      <m:t>10</m:t>
                                    </m:r>
                                  </m:sup>
                                </m:sSup>
                              </m:oMath>
                            </m:oMathPara>
                          </a14:m>
                          <a:endParaRPr lang="ru-BY"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ru-BY"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ru-BY"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ru-BY"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ru-BY"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ru-BY"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62939369"/>
                      </a:ext>
                    </a:extLst>
                  </a:tr>
                </a:tbl>
              </a:graphicData>
            </a:graphic>
          </p:graphicFrame>
        </mc:Choice>
        <mc:Fallback xmlns="">
          <p:graphicFrame>
            <p:nvGraphicFramePr>
              <p:cNvPr id="3" name="Таблица 7">
                <a:extLst>
                  <a:ext uri="{FF2B5EF4-FFF2-40B4-BE49-F238E27FC236}">
                    <a16:creationId xmlns:a16="http://schemas.microsoft.com/office/drawing/2014/main" id="{C3CBC791-62EF-8338-6D5E-7A779A7460E4}"/>
                  </a:ext>
                </a:extLst>
              </p:cNvPr>
              <p:cNvGraphicFramePr>
                <a:graphicFrameLocks noGrp="1"/>
              </p:cNvGraphicFramePr>
              <p:nvPr>
                <p:extLst>
                  <p:ext uri="{D42A27DB-BD31-4B8C-83A1-F6EECF244321}">
                    <p14:modId xmlns:p14="http://schemas.microsoft.com/office/powerpoint/2010/main" val="927657569"/>
                  </p:ext>
                </p:extLst>
              </p:nvPr>
            </p:nvGraphicFramePr>
            <p:xfrm>
              <a:off x="1188891" y="3223571"/>
              <a:ext cx="3835594" cy="369333"/>
            </p:xfrm>
            <a:graphic>
              <a:graphicData uri="http://schemas.openxmlformats.org/drawingml/2006/table">
                <a:tbl>
                  <a:tblPr firstRow="1" bandRow="1">
                    <a:tableStyleId>{2D5ABB26-0587-4C30-8999-92F81FD0307C}</a:tableStyleId>
                  </a:tblPr>
                  <a:tblGrid>
                    <a:gridCol w="547942">
                      <a:extLst>
                        <a:ext uri="{9D8B030D-6E8A-4147-A177-3AD203B41FA5}">
                          <a16:colId xmlns:a16="http://schemas.microsoft.com/office/drawing/2014/main" val="1547245427"/>
                        </a:ext>
                      </a:extLst>
                    </a:gridCol>
                    <a:gridCol w="547942">
                      <a:extLst>
                        <a:ext uri="{9D8B030D-6E8A-4147-A177-3AD203B41FA5}">
                          <a16:colId xmlns:a16="http://schemas.microsoft.com/office/drawing/2014/main" val="3548257480"/>
                        </a:ext>
                      </a:extLst>
                    </a:gridCol>
                    <a:gridCol w="547942">
                      <a:extLst>
                        <a:ext uri="{9D8B030D-6E8A-4147-A177-3AD203B41FA5}">
                          <a16:colId xmlns:a16="http://schemas.microsoft.com/office/drawing/2014/main" val="344276442"/>
                        </a:ext>
                      </a:extLst>
                    </a:gridCol>
                    <a:gridCol w="547942">
                      <a:extLst>
                        <a:ext uri="{9D8B030D-6E8A-4147-A177-3AD203B41FA5}">
                          <a16:colId xmlns:a16="http://schemas.microsoft.com/office/drawing/2014/main" val="3697832331"/>
                        </a:ext>
                      </a:extLst>
                    </a:gridCol>
                    <a:gridCol w="547942">
                      <a:extLst>
                        <a:ext uri="{9D8B030D-6E8A-4147-A177-3AD203B41FA5}">
                          <a16:colId xmlns:a16="http://schemas.microsoft.com/office/drawing/2014/main" val="3760922413"/>
                        </a:ext>
                      </a:extLst>
                    </a:gridCol>
                    <a:gridCol w="547942">
                      <a:extLst>
                        <a:ext uri="{9D8B030D-6E8A-4147-A177-3AD203B41FA5}">
                          <a16:colId xmlns:a16="http://schemas.microsoft.com/office/drawing/2014/main" val="689865678"/>
                        </a:ext>
                      </a:extLst>
                    </a:gridCol>
                    <a:gridCol w="547942">
                      <a:extLst>
                        <a:ext uri="{9D8B030D-6E8A-4147-A177-3AD203B41FA5}">
                          <a16:colId xmlns:a16="http://schemas.microsoft.com/office/drawing/2014/main" val="878340172"/>
                        </a:ext>
                      </a:extLst>
                    </a:gridCol>
                  </a:tblGrid>
                  <a:tr h="369333">
                    <a:tc>
                      <a:txBody>
                        <a:bodyPr/>
                        <a:lstStyle/>
                        <a:p>
                          <a:endParaRPr lang="ru-BY"/>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2222" t="-1613" r="-602222" b="-3226"/>
                          </a:stretch>
                        </a:blipFill>
                      </a:tcPr>
                    </a:tc>
                    <a:tc>
                      <a:txBody>
                        <a:bodyPr/>
                        <a:lstStyle/>
                        <a:p>
                          <a:endParaRPr lang="ru-BY"/>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02222" t="-1613" r="-502222" b="-3226"/>
                          </a:stretch>
                        </a:blipFill>
                      </a:tcPr>
                    </a:tc>
                    <a:tc>
                      <a:txBody>
                        <a:bodyPr/>
                        <a:lstStyle/>
                        <a:p>
                          <a:endParaRPr lang="ru-BY"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ru-BY"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ru-BY"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ru-BY"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ru-BY"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62939369"/>
                      </a:ext>
                    </a:extLst>
                  </a:tr>
                </a:tbl>
              </a:graphicData>
            </a:graphic>
          </p:graphicFrame>
        </mc:Fallback>
      </mc:AlternateContent>
      <p:sp>
        <p:nvSpPr>
          <p:cNvPr id="4" name="TextBox 3">
            <a:extLst>
              <a:ext uri="{FF2B5EF4-FFF2-40B4-BE49-F238E27FC236}">
                <a16:creationId xmlns:a16="http://schemas.microsoft.com/office/drawing/2014/main" id="{511F343C-0E07-CE62-708C-E1A3EB5E42FF}"/>
              </a:ext>
            </a:extLst>
          </p:cNvPr>
          <p:cNvSpPr txBox="1"/>
          <p:nvPr/>
        </p:nvSpPr>
        <p:spPr>
          <a:xfrm>
            <a:off x="1100794" y="2795349"/>
            <a:ext cx="1601336" cy="369332"/>
          </a:xfrm>
          <a:prstGeom prst="rect">
            <a:avLst/>
          </a:prstGeom>
          <a:noFill/>
        </p:spPr>
        <p:txBody>
          <a:bodyPr wrap="none" rtlCol="0">
            <a:spAutoFit/>
          </a:bodyPr>
          <a:lstStyle/>
          <a:p>
            <a:r>
              <a:rPr lang="ru-RU" dirty="0"/>
              <a:t>входная лента</a:t>
            </a:r>
            <a:endParaRPr lang="x-none" dirty="0"/>
          </a:p>
        </p:txBody>
      </p:sp>
      <p:sp>
        <p:nvSpPr>
          <p:cNvPr id="9" name="TextBox 8">
            <a:extLst>
              <a:ext uri="{FF2B5EF4-FFF2-40B4-BE49-F238E27FC236}">
                <a16:creationId xmlns:a16="http://schemas.microsoft.com/office/drawing/2014/main" id="{BED68173-03F9-86D8-A1E2-FBC1EDD3B2B6}"/>
              </a:ext>
            </a:extLst>
          </p:cNvPr>
          <p:cNvSpPr txBox="1"/>
          <p:nvPr/>
        </p:nvSpPr>
        <p:spPr>
          <a:xfrm>
            <a:off x="2500460" y="3798731"/>
            <a:ext cx="8590746" cy="923330"/>
          </a:xfrm>
          <a:prstGeom prst="rect">
            <a:avLst/>
          </a:prstGeom>
          <a:noFill/>
        </p:spPr>
        <p:txBody>
          <a:bodyPr wrap="square">
            <a:spAutoFit/>
          </a:bodyPr>
          <a:lstStyle/>
          <a:p>
            <a:r>
              <a:rPr lang="ru-RU" b="1" dirty="0"/>
              <a:t>сумма двух </a:t>
            </a:r>
            <a:r>
              <a:rPr lang="ru-RU" dirty="0"/>
              <a:t>чисел (равномерная  мера сложности)</a:t>
            </a:r>
          </a:p>
          <a:p>
            <a:pPr lvl="2"/>
            <a:r>
              <a:rPr lang="ru-RU" dirty="0"/>
              <a:t>время работы программы равно 6 (в программе шесть команд)</a:t>
            </a:r>
            <a:r>
              <a:rPr lang="en-US" dirty="0"/>
              <a:t>;</a:t>
            </a:r>
            <a:endParaRPr lang="ru-RU" dirty="0"/>
          </a:p>
          <a:p>
            <a:pPr lvl="2"/>
            <a:r>
              <a:rPr lang="ru-RU" dirty="0"/>
              <a:t>объем памяти    равен 3 (к трем ячейкам памяти шло обращение)</a:t>
            </a:r>
            <a:r>
              <a:rPr lang="en-US" dirty="0"/>
              <a:t>;</a:t>
            </a:r>
            <a:r>
              <a:rPr lang="ru-RU" dirty="0"/>
              <a:t> </a:t>
            </a:r>
          </a:p>
        </p:txBody>
      </p:sp>
      <p:sp>
        <p:nvSpPr>
          <p:cNvPr id="11" name="TextBox 10">
            <a:extLst>
              <a:ext uri="{FF2B5EF4-FFF2-40B4-BE49-F238E27FC236}">
                <a16:creationId xmlns:a16="http://schemas.microsoft.com/office/drawing/2014/main" id="{DDE0E5DE-4D48-0716-2D71-3FA698FD6606}"/>
              </a:ext>
            </a:extLst>
          </p:cNvPr>
          <p:cNvSpPr txBox="1"/>
          <p:nvPr/>
        </p:nvSpPr>
        <p:spPr>
          <a:xfrm>
            <a:off x="372360" y="5846769"/>
            <a:ext cx="11081208" cy="830997"/>
          </a:xfrm>
          <a:prstGeom prst="rect">
            <a:avLst/>
          </a:prstGeom>
          <a:noFill/>
        </p:spPr>
        <p:txBody>
          <a:bodyPr wrap="square">
            <a:spAutoFit/>
          </a:bodyPr>
          <a:lstStyle/>
          <a:p>
            <a:pPr algn="just"/>
            <a:r>
              <a:rPr lang="ru-RU" sz="2400" dirty="0"/>
              <a:t>Если не оговорено специально, то в дальнейшем будем использовать эту меру сложности.</a:t>
            </a:r>
          </a:p>
        </p:txBody>
      </p:sp>
    </p:spTree>
    <p:extLst>
      <p:ext uri="{BB962C8B-B14F-4D97-AF65-F5344CB8AC3E}">
        <p14:creationId xmlns:p14="http://schemas.microsoft.com/office/powerpoint/2010/main" val="69918756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42196" y="117693"/>
            <a:ext cx="6625043" cy="5755422"/>
          </a:xfrm>
          <a:prstGeom prst="rect">
            <a:avLst/>
          </a:prstGeom>
          <a:noFill/>
        </p:spPr>
        <p:txBody>
          <a:bodyPr wrap="square" rtlCol="0">
            <a:spAutoFit/>
          </a:bodyPr>
          <a:lstStyle/>
          <a:p>
            <a:r>
              <a:rPr lang="ru-RU" sz="3200" b="1" dirty="0"/>
              <a:t>Логарифмическая </a:t>
            </a:r>
            <a:r>
              <a:rPr lang="ru-RU" sz="3200" dirty="0"/>
              <a:t> </a:t>
            </a:r>
            <a:r>
              <a:rPr lang="ru-RU" sz="3200" b="1" dirty="0"/>
              <a:t>мера сложности </a:t>
            </a:r>
            <a:endParaRPr lang="ru-RU" sz="3200" dirty="0"/>
          </a:p>
          <a:p>
            <a:pPr lvl="1" algn="just"/>
            <a:endParaRPr lang="ru-RU" sz="2400" dirty="0"/>
          </a:p>
          <a:p>
            <a:pPr lvl="1" algn="just"/>
            <a:r>
              <a:rPr lang="ru-RU" sz="2400" dirty="0"/>
              <a:t>При логарифмической мере сложности время выполнения каждой команды для РАМ-машины полагается по порядку равным логарифму величины максимального операнда плюс 1, а общее время равно сумме времен выполнения всех выполненных команд. </a:t>
            </a:r>
          </a:p>
          <a:p>
            <a:pPr lvl="1" algn="just"/>
            <a:endParaRPr lang="ru-RU" sz="2400" dirty="0"/>
          </a:p>
          <a:p>
            <a:pPr lvl="1" algn="just"/>
            <a:r>
              <a:rPr lang="ru-RU" sz="2400" dirty="0"/>
              <a:t>Объем памяти равен сумме максимальных разрядностей числа в каждой используемой ячейке оперативной памяти плюс максимальная разрядность числа в сумматоре.  </a:t>
            </a:r>
          </a:p>
        </p:txBody>
      </p:sp>
      <p:sp>
        <p:nvSpPr>
          <p:cNvPr id="8" name="TextBox 7"/>
          <p:cNvSpPr txBox="1"/>
          <p:nvPr/>
        </p:nvSpPr>
        <p:spPr>
          <a:xfrm>
            <a:off x="1817914" y="5421086"/>
            <a:ext cx="184731" cy="369332"/>
          </a:xfrm>
          <a:prstGeom prst="rect">
            <a:avLst/>
          </a:prstGeom>
          <a:noFill/>
        </p:spPr>
        <p:txBody>
          <a:bodyPr wrap="none" rtlCol="0">
            <a:spAutoFit/>
          </a:bodyPr>
          <a:lstStyle/>
          <a:p>
            <a:endParaRPr lang="ru-RU"/>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1F7A87F4-C818-631A-4FF6-717F348C383E}"/>
                  </a:ext>
                </a:extLst>
              </p:cNvPr>
              <p:cNvSpPr txBox="1"/>
              <p:nvPr/>
            </p:nvSpPr>
            <p:spPr>
              <a:xfrm>
                <a:off x="6882681" y="1195750"/>
                <a:ext cx="1485900" cy="1754326"/>
              </a:xfrm>
              <a:prstGeom prst="rect">
                <a:avLst/>
              </a:prstGeom>
              <a:noFill/>
            </p:spPr>
            <p:txBody>
              <a:bodyPr wrap="square">
                <a:spAutoFit/>
              </a:bodyPr>
              <a:lstStyle/>
              <a:p>
                <a:r>
                  <a:rPr lang="en-US" sz="1800" b="1" dirty="0"/>
                  <a:t>READ</a:t>
                </a:r>
                <a:r>
                  <a:rPr lang="ru-RU" sz="1800" b="1" dirty="0"/>
                  <a:t>  </a:t>
                </a:r>
                <a14:m>
                  <m:oMath xmlns:m="http://schemas.openxmlformats.org/officeDocument/2006/math">
                    <m:r>
                      <a:rPr lang="ru-RU" sz="1800" b="1" i="1" smtClean="0">
                        <a:latin typeface="Cambria Math" panose="02040503050406030204" pitchFamily="18" charset="0"/>
                      </a:rPr>
                      <m:t>𝟏</m:t>
                    </m:r>
                  </m:oMath>
                </a14:m>
                <a:endParaRPr lang="ru-RU" sz="1800" b="1" dirty="0"/>
              </a:p>
              <a:p>
                <a:r>
                  <a:rPr lang="en-US" b="1" dirty="0"/>
                  <a:t>LOAD</a:t>
                </a:r>
                <a:r>
                  <a:rPr lang="ru-RU" sz="1800" b="1" dirty="0"/>
                  <a:t>  </a:t>
                </a:r>
                <a14:m>
                  <m:oMath xmlns:m="http://schemas.openxmlformats.org/officeDocument/2006/math">
                    <m:r>
                      <a:rPr lang="en-US" sz="1800" b="1" i="1" smtClean="0">
                        <a:latin typeface="Cambria Math" panose="02040503050406030204" pitchFamily="18" charset="0"/>
                      </a:rPr>
                      <m:t>𝟏</m:t>
                    </m:r>
                  </m:oMath>
                </a14:m>
                <a:endParaRPr lang="en-US" sz="1800" b="1" dirty="0"/>
              </a:p>
              <a:p>
                <a:r>
                  <a:rPr lang="en-US" sz="1800" b="1" dirty="0"/>
                  <a:t>READ</a:t>
                </a:r>
                <a:r>
                  <a:rPr lang="ru-RU" sz="1800" b="1" dirty="0"/>
                  <a:t>  </a:t>
                </a:r>
                <a14:m>
                  <m:oMath xmlns:m="http://schemas.openxmlformats.org/officeDocument/2006/math">
                    <m:r>
                      <a:rPr lang="en-US" sz="1800" b="1" i="1" smtClean="0">
                        <a:latin typeface="Cambria Math" panose="02040503050406030204" pitchFamily="18" charset="0"/>
                      </a:rPr>
                      <m:t>𝟐</m:t>
                    </m:r>
                  </m:oMath>
                </a14:m>
                <a:endParaRPr lang="ru-RU" sz="1800" b="1" dirty="0"/>
              </a:p>
              <a:p>
                <a:r>
                  <a:rPr lang="en-US" sz="1800" b="1" dirty="0"/>
                  <a:t>ADD</a:t>
                </a:r>
                <a:r>
                  <a:rPr lang="ru-RU" sz="1800" b="1" dirty="0"/>
                  <a:t>  </a:t>
                </a:r>
                <a14:m>
                  <m:oMath xmlns:m="http://schemas.openxmlformats.org/officeDocument/2006/math">
                    <m:r>
                      <a:rPr lang="en-US" sz="1800" b="1" i="1" smtClean="0">
                        <a:latin typeface="Cambria Math" panose="02040503050406030204" pitchFamily="18" charset="0"/>
                      </a:rPr>
                      <m:t>𝟐</m:t>
                    </m:r>
                  </m:oMath>
                </a14:m>
                <a:endParaRPr lang="en-US" sz="1800" b="1" dirty="0"/>
              </a:p>
              <a:p>
                <a:r>
                  <a:rPr lang="en-US" sz="1800" b="1" dirty="0"/>
                  <a:t>STORE</a:t>
                </a:r>
                <a:r>
                  <a:rPr lang="ru-RU" sz="1800" b="1" dirty="0"/>
                  <a:t>  </a:t>
                </a:r>
                <a14:m>
                  <m:oMath xmlns:m="http://schemas.openxmlformats.org/officeDocument/2006/math">
                    <m:r>
                      <a:rPr lang="en-US" sz="1800" b="1" i="1" smtClean="0">
                        <a:latin typeface="Cambria Math" panose="02040503050406030204" pitchFamily="18" charset="0"/>
                      </a:rPr>
                      <m:t>𝟑</m:t>
                    </m:r>
                  </m:oMath>
                </a14:m>
                <a:endParaRPr lang="en-US" sz="1800" b="1" dirty="0"/>
              </a:p>
              <a:p>
                <a:r>
                  <a:rPr lang="en-US" sz="1800" b="1" dirty="0"/>
                  <a:t>WRITE</a:t>
                </a:r>
                <a:r>
                  <a:rPr lang="ru-RU" sz="1800" b="1" dirty="0"/>
                  <a:t>  </a:t>
                </a:r>
                <a14:m>
                  <m:oMath xmlns:m="http://schemas.openxmlformats.org/officeDocument/2006/math">
                    <m:r>
                      <a:rPr lang="en-US" sz="1800" b="1" i="1" smtClean="0">
                        <a:latin typeface="Cambria Math" panose="02040503050406030204" pitchFamily="18" charset="0"/>
                      </a:rPr>
                      <m:t>𝟑</m:t>
                    </m:r>
                  </m:oMath>
                </a14:m>
                <a:endParaRPr lang="en-US" sz="1800" b="1" dirty="0"/>
              </a:p>
            </p:txBody>
          </p:sp>
        </mc:Choice>
        <mc:Fallback xmlns="">
          <p:sp>
            <p:nvSpPr>
              <p:cNvPr id="3" name="TextBox 2">
                <a:extLst>
                  <a:ext uri="{FF2B5EF4-FFF2-40B4-BE49-F238E27FC236}">
                    <a16:creationId xmlns:a16="http://schemas.microsoft.com/office/drawing/2014/main" id="{1F7A87F4-C818-631A-4FF6-717F348C383E}"/>
                  </a:ext>
                </a:extLst>
              </p:cNvPr>
              <p:cNvSpPr txBox="1">
                <a:spLocks noRot="1" noChangeAspect="1" noMove="1" noResize="1" noEditPoints="1" noAdjustHandles="1" noChangeArrowheads="1" noChangeShapeType="1" noTextEdit="1"/>
              </p:cNvSpPr>
              <p:nvPr/>
            </p:nvSpPr>
            <p:spPr>
              <a:xfrm>
                <a:off x="6882681" y="1195750"/>
                <a:ext cx="1485900" cy="1754326"/>
              </a:xfrm>
              <a:prstGeom prst="rect">
                <a:avLst/>
              </a:prstGeom>
              <a:blipFill>
                <a:blip r:embed="rId2"/>
                <a:stretch>
                  <a:fillRect l="-3279" t="-1736" b="-4514"/>
                </a:stretch>
              </a:blipFill>
            </p:spPr>
            <p:txBody>
              <a:bodyPr/>
              <a:lstStyle/>
              <a:p>
                <a:r>
                  <a:rPr lang="ru-BY">
                    <a:noFill/>
                  </a:rPr>
                  <a:t> </a:t>
                </a:r>
              </a:p>
            </p:txBody>
          </p:sp>
        </mc:Fallback>
      </mc:AlternateContent>
      <mc:AlternateContent xmlns:mc="http://schemas.openxmlformats.org/markup-compatibility/2006" xmlns:a14="http://schemas.microsoft.com/office/drawing/2010/main">
        <mc:Choice Requires="a14">
          <p:graphicFrame>
            <p:nvGraphicFramePr>
              <p:cNvPr id="4" name="Таблица 7">
                <a:extLst>
                  <a:ext uri="{FF2B5EF4-FFF2-40B4-BE49-F238E27FC236}">
                    <a16:creationId xmlns:a16="http://schemas.microsoft.com/office/drawing/2014/main" id="{8A0CAF20-B528-63A0-6FEA-05305C45C2EB}"/>
                  </a:ext>
                </a:extLst>
              </p:cNvPr>
              <p:cNvGraphicFramePr>
                <a:graphicFrameLocks noGrp="1"/>
              </p:cNvGraphicFramePr>
              <p:nvPr/>
            </p:nvGraphicFramePr>
            <p:xfrm>
              <a:off x="6882681" y="594281"/>
              <a:ext cx="3529477" cy="397609"/>
            </p:xfrm>
            <a:graphic>
              <a:graphicData uri="http://schemas.openxmlformats.org/drawingml/2006/table">
                <a:tbl>
                  <a:tblPr firstRow="1" bandRow="1">
                    <a:tableStyleId>{2D5ABB26-0587-4C30-8999-92F81FD0307C}</a:tableStyleId>
                  </a:tblPr>
                  <a:tblGrid>
                    <a:gridCol w="504211">
                      <a:extLst>
                        <a:ext uri="{9D8B030D-6E8A-4147-A177-3AD203B41FA5}">
                          <a16:colId xmlns:a16="http://schemas.microsoft.com/office/drawing/2014/main" val="1547245427"/>
                        </a:ext>
                      </a:extLst>
                    </a:gridCol>
                    <a:gridCol w="504211">
                      <a:extLst>
                        <a:ext uri="{9D8B030D-6E8A-4147-A177-3AD203B41FA5}">
                          <a16:colId xmlns:a16="http://schemas.microsoft.com/office/drawing/2014/main" val="3548257480"/>
                        </a:ext>
                      </a:extLst>
                    </a:gridCol>
                    <a:gridCol w="504211">
                      <a:extLst>
                        <a:ext uri="{9D8B030D-6E8A-4147-A177-3AD203B41FA5}">
                          <a16:colId xmlns:a16="http://schemas.microsoft.com/office/drawing/2014/main" val="344276442"/>
                        </a:ext>
                      </a:extLst>
                    </a:gridCol>
                    <a:gridCol w="504211">
                      <a:extLst>
                        <a:ext uri="{9D8B030D-6E8A-4147-A177-3AD203B41FA5}">
                          <a16:colId xmlns:a16="http://schemas.microsoft.com/office/drawing/2014/main" val="3697832331"/>
                        </a:ext>
                      </a:extLst>
                    </a:gridCol>
                    <a:gridCol w="504211">
                      <a:extLst>
                        <a:ext uri="{9D8B030D-6E8A-4147-A177-3AD203B41FA5}">
                          <a16:colId xmlns:a16="http://schemas.microsoft.com/office/drawing/2014/main" val="3760922413"/>
                        </a:ext>
                      </a:extLst>
                    </a:gridCol>
                    <a:gridCol w="504211">
                      <a:extLst>
                        <a:ext uri="{9D8B030D-6E8A-4147-A177-3AD203B41FA5}">
                          <a16:colId xmlns:a16="http://schemas.microsoft.com/office/drawing/2014/main" val="689865678"/>
                        </a:ext>
                      </a:extLst>
                    </a:gridCol>
                    <a:gridCol w="504211">
                      <a:extLst>
                        <a:ext uri="{9D8B030D-6E8A-4147-A177-3AD203B41FA5}">
                          <a16:colId xmlns:a16="http://schemas.microsoft.com/office/drawing/2014/main" val="878340172"/>
                        </a:ext>
                      </a:extLst>
                    </a:gridCol>
                  </a:tblGrid>
                  <a:tr h="397609">
                    <a:tc>
                      <a:txBody>
                        <a:bodyPr/>
                        <a:lstStyle/>
                        <a:p>
                          <a:pPr/>
                          <a14:m>
                            <m:oMathPara xmlns:m="http://schemas.openxmlformats.org/officeDocument/2006/math">
                              <m:oMathParaPr>
                                <m:jc m:val="centerGroup"/>
                              </m:oMathParaPr>
                              <m:oMath xmlns:m="http://schemas.openxmlformats.org/officeDocument/2006/math">
                                <m:sSup>
                                  <m:sSupPr>
                                    <m:ctrlPr>
                                      <a:rPr lang="ru-BY" i="1" smtClean="0">
                                        <a:latin typeface="Cambria Math" panose="02040503050406030204" pitchFamily="18" charset="0"/>
                                      </a:rPr>
                                    </m:ctrlPr>
                                  </m:sSupPr>
                                  <m:e>
                                    <m:r>
                                      <a:rPr lang="ru-RU" b="0" i="1" smtClean="0">
                                        <a:latin typeface="Cambria Math" panose="02040503050406030204" pitchFamily="18" charset="0"/>
                                      </a:rPr>
                                      <m:t>2</m:t>
                                    </m:r>
                                  </m:e>
                                  <m:sup>
                                    <m:r>
                                      <a:rPr lang="ru-RU" b="0" i="1" smtClean="0">
                                        <a:latin typeface="Cambria Math" panose="02040503050406030204" pitchFamily="18" charset="0"/>
                                      </a:rPr>
                                      <m:t>100</m:t>
                                    </m:r>
                                  </m:sup>
                                </m:sSup>
                              </m:oMath>
                            </m:oMathPara>
                          </a14:m>
                          <a:endParaRPr lang="ru-BY"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14:m>
                            <m:oMathPara xmlns:m="http://schemas.openxmlformats.org/officeDocument/2006/math">
                              <m:oMathParaPr>
                                <m:jc m:val="centerGroup"/>
                              </m:oMathParaPr>
                              <m:oMath xmlns:m="http://schemas.openxmlformats.org/officeDocument/2006/math">
                                <m:sSup>
                                  <m:sSupPr>
                                    <m:ctrlPr>
                                      <a:rPr lang="ru-BY" i="1" smtClean="0">
                                        <a:latin typeface="Cambria Math" panose="02040503050406030204" pitchFamily="18" charset="0"/>
                                      </a:rPr>
                                    </m:ctrlPr>
                                  </m:sSupPr>
                                  <m:e>
                                    <m:r>
                                      <a:rPr lang="ru-RU" b="0" i="1" smtClean="0">
                                        <a:latin typeface="Cambria Math" panose="02040503050406030204" pitchFamily="18" charset="0"/>
                                      </a:rPr>
                                      <m:t>2</m:t>
                                    </m:r>
                                  </m:e>
                                  <m:sup>
                                    <m:r>
                                      <a:rPr lang="ru-RU" b="0" i="1" smtClean="0">
                                        <a:latin typeface="Cambria Math" panose="02040503050406030204" pitchFamily="18" charset="0"/>
                                      </a:rPr>
                                      <m:t>10</m:t>
                                    </m:r>
                                  </m:sup>
                                </m:sSup>
                              </m:oMath>
                            </m:oMathPara>
                          </a14:m>
                          <a:endParaRPr lang="ru-BY"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ru-BY"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ru-BY"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ru-BY"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ru-BY"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ru-BY"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62939369"/>
                      </a:ext>
                    </a:extLst>
                  </a:tr>
                </a:tbl>
              </a:graphicData>
            </a:graphic>
          </p:graphicFrame>
        </mc:Choice>
        <mc:Fallback xmlns="">
          <p:graphicFrame>
            <p:nvGraphicFramePr>
              <p:cNvPr id="4" name="Таблица 7">
                <a:extLst>
                  <a:ext uri="{FF2B5EF4-FFF2-40B4-BE49-F238E27FC236}">
                    <a16:creationId xmlns:a16="http://schemas.microsoft.com/office/drawing/2014/main" id="{8A0CAF20-B528-63A0-6FEA-05305C45C2EB}"/>
                  </a:ext>
                </a:extLst>
              </p:cNvPr>
              <p:cNvGraphicFramePr>
                <a:graphicFrameLocks noGrp="1"/>
              </p:cNvGraphicFramePr>
              <p:nvPr/>
            </p:nvGraphicFramePr>
            <p:xfrm>
              <a:off x="6882681" y="594281"/>
              <a:ext cx="3529477" cy="397609"/>
            </p:xfrm>
            <a:graphic>
              <a:graphicData uri="http://schemas.openxmlformats.org/drawingml/2006/table">
                <a:tbl>
                  <a:tblPr firstRow="1" bandRow="1">
                    <a:tableStyleId>{2D5ABB26-0587-4C30-8999-92F81FD0307C}</a:tableStyleId>
                  </a:tblPr>
                  <a:tblGrid>
                    <a:gridCol w="504211">
                      <a:extLst>
                        <a:ext uri="{9D8B030D-6E8A-4147-A177-3AD203B41FA5}">
                          <a16:colId xmlns:a16="http://schemas.microsoft.com/office/drawing/2014/main" val="1547245427"/>
                        </a:ext>
                      </a:extLst>
                    </a:gridCol>
                    <a:gridCol w="504211">
                      <a:extLst>
                        <a:ext uri="{9D8B030D-6E8A-4147-A177-3AD203B41FA5}">
                          <a16:colId xmlns:a16="http://schemas.microsoft.com/office/drawing/2014/main" val="3548257480"/>
                        </a:ext>
                      </a:extLst>
                    </a:gridCol>
                    <a:gridCol w="504211">
                      <a:extLst>
                        <a:ext uri="{9D8B030D-6E8A-4147-A177-3AD203B41FA5}">
                          <a16:colId xmlns:a16="http://schemas.microsoft.com/office/drawing/2014/main" val="344276442"/>
                        </a:ext>
                      </a:extLst>
                    </a:gridCol>
                    <a:gridCol w="504211">
                      <a:extLst>
                        <a:ext uri="{9D8B030D-6E8A-4147-A177-3AD203B41FA5}">
                          <a16:colId xmlns:a16="http://schemas.microsoft.com/office/drawing/2014/main" val="3697832331"/>
                        </a:ext>
                      </a:extLst>
                    </a:gridCol>
                    <a:gridCol w="504211">
                      <a:extLst>
                        <a:ext uri="{9D8B030D-6E8A-4147-A177-3AD203B41FA5}">
                          <a16:colId xmlns:a16="http://schemas.microsoft.com/office/drawing/2014/main" val="3760922413"/>
                        </a:ext>
                      </a:extLst>
                    </a:gridCol>
                    <a:gridCol w="504211">
                      <a:extLst>
                        <a:ext uri="{9D8B030D-6E8A-4147-A177-3AD203B41FA5}">
                          <a16:colId xmlns:a16="http://schemas.microsoft.com/office/drawing/2014/main" val="689865678"/>
                        </a:ext>
                      </a:extLst>
                    </a:gridCol>
                    <a:gridCol w="504211">
                      <a:extLst>
                        <a:ext uri="{9D8B030D-6E8A-4147-A177-3AD203B41FA5}">
                          <a16:colId xmlns:a16="http://schemas.microsoft.com/office/drawing/2014/main" val="878340172"/>
                        </a:ext>
                      </a:extLst>
                    </a:gridCol>
                  </a:tblGrid>
                  <a:tr h="397609">
                    <a:tc>
                      <a:txBody>
                        <a:bodyPr/>
                        <a:lstStyle/>
                        <a:p>
                          <a:endParaRPr lang="ru-BY"/>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205" t="-1515" r="-601205" b="-3030"/>
                          </a:stretch>
                        </a:blipFill>
                      </a:tcPr>
                    </a:tc>
                    <a:tc>
                      <a:txBody>
                        <a:bodyPr/>
                        <a:lstStyle/>
                        <a:p>
                          <a:endParaRPr lang="ru-BY"/>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01205" t="-1515" r="-501205" b="-3030"/>
                          </a:stretch>
                        </a:blipFill>
                      </a:tcPr>
                    </a:tc>
                    <a:tc>
                      <a:txBody>
                        <a:bodyPr/>
                        <a:lstStyle/>
                        <a:p>
                          <a:endParaRPr lang="ru-BY"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ru-BY"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ru-BY"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ru-BY"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ru-BY"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62939369"/>
                      </a:ext>
                    </a:extLst>
                  </a:tr>
                </a:tbl>
              </a:graphicData>
            </a:graphic>
          </p:graphicFrame>
        </mc:Fallback>
      </mc:AlternateContent>
      <p:sp>
        <p:nvSpPr>
          <p:cNvPr id="5" name="TextBox 4">
            <a:extLst>
              <a:ext uri="{FF2B5EF4-FFF2-40B4-BE49-F238E27FC236}">
                <a16:creationId xmlns:a16="http://schemas.microsoft.com/office/drawing/2014/main" id="{6DD73824-142B-CBCF-EEAC-16D57CB80427}"/>
              </a:ext>
            </a:extLst>
          </p:cNvPr>
          <p:cNvSpPr txBox="1"/>
          <p:nvPr/>
        </p:nvSpPr>
        <p:spPr>
          <a:xfrm>
            <a:off x="6847518" y="224949"/>
            <a:ext cx="1601336" cy="369332"/>
          </a:xfrm>
          <a:prstGeom prst="rect">
            <a:avLst/>
          </a:prstGeom>
          <a:noFill/>
        </p:spPr>
        <p:txBody>
          <a:bodyPr wrap="none" rtlCol="0">
            <a:spAutoFit/>
          </a:bodyPr>
          <a:lstStyle/>
          <a:p>
            <a:r>
              <a:rPr lang="ru-RU" dirty="0"/>
              <a:t>входная лента</a:t>
            </a:r>
            <a:endParaRPr lang="x-none" dirty="0"/>
          </a:p>
        </p:txBody>
      </p:sp>
      <p:sp>
        <p:nvSpPr>
          <p:cNvPr id="6" name="TextBox 5">
            <a:extLst>
              <a:ext uri="{FF2B5EF4-FFF2-40B4-BE49-F238E27FC236}">
                <a16:creationId xmlns:a16="http://schemas.microsoft.com/office/drawing/2014/main" id="{4243593D-329B-D0F2-B6B3-4922CE5DCBCE}"/>
              </a:ext>
            </a:extLst>
          </p:cNvPr>
          <p:cNvSpPr txBox="1"/>
          <p:nvPr/>
        </p:nvSpPr>
        <p:spPr>
          <a:xfrm>
            <a:off x="8201322" y="1195750"/>
            <a:ext cx="3869772" cy="2215991"/>
          </a:xfrm>
          <a:prstGeom prst="rect">
            <a:avLst/>
          </a:prstGeom>
          <a:noFill/>
        </p:spPr>
        <p:txBody>
          <a:bodyPr wrap="square" rtlCol="0">
            <a:spAutoFit/>
          </a:bodyPr>
          <a:lstStyle/>
          <a:p>
            <a:r>
              <a:rPr lang="ru-RU" b="1" dirty="0"/>
              <a:t>сумма двух чисел </a:t>
            </a:r>
          </a:p>
          <a:p>
            <a:r>
              <a:rPr lang="ru-RU" sz="1200" dirty="0"/>
              <a:t>(логарифмическая мера сложности)</a:t>
            </a:r>
          </a:p>
          <a:p>
            <a:pPr lvl="2"/>
            <a:r>
              <a:rPr lang="ru-RU" dirty="0"/>
              <a:t>время выполнения = 516?</a:t>
            </a:r>
            <a:r>
              <a:rPr lang="en-US" dirty="0"/>
              <a:t>;</a:t>
            </a:r>
          </a:p>
          <a:p>
            <a:pPr lvl="2"/>
            <a:r>
              <a:rPr lang="en-US" dirty="0"/>
              <a:t>101+101+11+101+101+101</a:t>
            </a:r>
            <a:endParaRPr lang="ru-RU" dirty="0"/>
          </a:p>
          <a:p>
            <a:pPr lvl="2"/>
            <a:endParaRPr lang="ru-RU" dirty="0"/>
          </a:p>
          <a:p>
            <a:pPr lvl="2"/>
            <a:r>
              <a:rPr lang="ru-RU" dirty="0"/>
              <a:t>объем памяти          =  314?</a:t>
            </a:r>
            <a:r>
              <a:rPr lang="en-US" dirty="0"/>
              <a:t> </a:t>
            </a:r>
            <a:r>
              <a:rPr lang="ru-RU" dirty="0">
                <a:solidFill>
                  <a:srgbClr val="FF0000"/>
                </a:solidFill>
              </a:rPr>
              <a:t> </a:t>
            </a:r>
          </a:p>
          <a:p>
            <a:pPr lvl="2"/>
            <a:r>
              <a:rPr lang="ru-RU" sz="1200" dirty="0"/>
              <a:t>(1яч.) 101 бит +</a:t>
            </a:r>
            <a:r>
              <a:rPr lang="en-US" sz="1200" dirty="0"/>
              <a:t> </a:t>
            </a:r>
            <a:r>
              <a:rPr lang="ru-RU" sz="1200" dirty="0"/>
              <a:t>(2яч.) 11  бит + </a:t>
            </a:r>
          </a:p>
          <a:p>
            <a:pPr lvl="2"/>
            <a:r>
              <a:rPr lang="ru-RU" sz="1200" dirty="0"/>
              <a:t>(3яч.) 101 бит+ (сумматор ) 101 бит  </a:t>
            </a:r>
          </a:p>
          <a:p>
            <a:pPr lvl="2"/>
            <a:r>
              <a:rPr lang="ru-RU" sz="1200" dirty="0"/>
              <a:t>= 314</a:t>
            </a:r>
            <a:endParaRPr lang="ru-RU" dirty="0"/>
          </a:p>
        </p:txBody>
      </p:sp>
      <p:cxnSp>
        <p:nvCxnSpPr>
          <p:cNvPr id="10" name="Прямая соединительная линия 9">
            <a:extLst>
              <a:ext uri="{FF2B5EF4-FFF2-40B4-BE49-F238E27FC236}">
                <a16:creationId xmlns:a16="http://schemas.microsoft.com/office/drawing/2014/main" id="{CA967A47-FA3E-CA13-4B18-204FA30DED25}"/>
              </a:ext>
            </a:extLst>
          </p:cNvPr>
          <p:cNvCxnSpPr>
            <a:cxnSpLocks/>
          </p:cNvCxnSpPr>
          <p:nvPr/>
        </p:nvCxnSpPr>
        <p:spPr>
          <a:xfrm>
            <a:off x="6782950" y="62728"/>
            <a:ext cx="0" cy="6000638"/>
          </a:xfrm>
          <a:prstGeom prst="line">
            <a:avLst/>
          </a:prstGeom>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C7CC9AEE-777D-BF77-C0D3-EE33E5B03CF5}"/>
                  </a:ext>
                </a:extLst>
              </p:cNvPr>
              <p:cNvSpPr txBox="1"/>
              <p:nvPr/>
            </p:nvSpPr>
            <p:spPr>
              <a:xfrm>
                <a:off x="6882681" y="3907924"/>
                <a:ext cx="1485900" cy="1754326"/>
              </a:xfrm>
              <a:prstGeom prst="rect">
                <a:avLst/>
              </a:prstGeom>
              <a:noFill/>
            </p:spPr>
            <p:txBody>
              <a:bodyPr wrap="square">
                <a:spAutoFit/>
              </a:bodyPr>
              <a:lstStyle/>
              <a:p>
                <a:r>
                  <a:rPr lang="en-US" sz="1800" b="1" dirty="0"/>
                  <a:t>READ</a:t>
                </a:r>
                <a:r>
                  <a:rPr lang="ru-RU" sz="1800" b="1" dirty="0"/>
                  <a:t>  </a:t>
                </a:r>
                <a14:m>
                  <m:oMath xmlns:m="http://schemas.openxmlformats.org/officeDocument/2006/math">
                    <m:r>
                      <a:rPr lang="ru-RU" sz="1800" b="1" i="1" smtClean="0">
                        <a:latin typeface="Cambria Math" panose="02040503050406030204" pitchFamily="18" charset="0"/>
                      </a:rPr>
                      <m:t>𝟏</m:t>
                    </m:r>
                  </m:oMath>
                </a14:m>
                <a:endParaRPr lang="ru-RU" sz="1800" b="1" dirty="0"/>
              </a:p>
              <a:p>
                <a:r>
                  <a:rPr lang="en-US" b="1" dirty="0"/>
                  <a:t>LOAD</a:t>
                </a:r>
                <a:r>
                  <a:rPr lang="ru-RU" sz="1800" b="1" dirty="0"/>
                  <a:t>  </a:t>
                </a:r>
                <a14:m>
                  <m:oMath xmlns:m="http://schemas.openxmlformats.org/officeDocument/2006/math">
                    <m:r>
                      <a:rPr lang="en-US" sz="1800" b="1" i="1" smtClean="0">
                        <a:latin typeface="Cambria Math" panose="02040503050406030204" pitchFamily="18" charset="0"/>
                      </a:rPr>
                      <m:t>𝟏</m:t>
                    </m:r>
                  </m:oMath>
                </a14:m>
                <a:endParaRPr lang="en-US" sz="1800" b="1" dirty="0"/>
              </a:p>
              <a:p>
                <a:r>
                  <a:rPr lang="en-US" sz="1800" b="1" dirty="0"/>
                  <a:t>READ</a:t>
                </a:r>
                <a:r>
                  <a:rPr lang="ru-RU" sz="1800" b="1" dirty="0"/>
                  <a:t>  </a:t>
                </a:r>
                <a14:m>
                  <m:oMath xmlns:m="http://schemas.openxmlformats.org/officeDocument/2006/math">
                    <m:r>
                      <a:rPr lang="en-US" sz="1800" b="1" i="1" smtClean="0">
                        <a:latin typeface="Cambria Math" panose="02040503050406030204" pitchFamily="18" charset="0"/>
                      </a:rPr>
                      <m:t>𝟐</m:t>
                    </m:r>
                  </m:oMath>
                </a14:m>
                <a:endParaRPr lang="ru-RU" sz="1800" b="1" dirty="0"/>
              </a:p>
              <a:p>
                <a:r>
                  <a:rPr lang="en-US" sz="1800" b="1" dirty="0"/>
                  <a:t>MUL</a:t>
                </a:r>
                <a:r>
                  <a:rPr lang="ru-RU" sz="1800" b="1" dirty="0"/>
                  <a:t>  </a:t>
                </a:r>
                <a14:m>
                  <m:oMath xmlns:m="http://schemas.openxmlformats.org/officeDocument/2006/math">
                    <m:r>
                      <a:rPr lang="en-US" sz="1800" b="1" i="1" smtClean="0">
                        <a:latin typeface="Cambria Math" panose="02040503050406030204" pitchFamily="18" charset="0"/>
                      </a:rPr>
                      <m:t>𝟐</m:t>
                    </m:r>
                  </m:oMath>
                </a14:m>
                <a:endParaRPr lang="en-US" sz="1800" b="1" dirty="0"/>
              </a:p>
              <a:p>
                <a:r>
                  <a:rPr lang="en-US" sz="1800" b="1" dirty="0"/>
                  <a:t>STORE</a:t>
                </a:r>
                <a:r>
                  <a:rPr lang="ru-RU" sz="1800" b="1" dirty="0"/>
                  <a:t>  </a:t>
                </a:r>
                <a14:m>
                  <m:oMath xmlns:m="http://schemas.openxmlformats.org/officeDocument/2006/math">
                    <m:r>
                      <a:rPr lang="en-US" sz="1800" b="1" i="1" smtClean="0">
                        <a:latin typeface="Cambria Math" panose="02040503050406030204" pitchFamily="18" charset="0"/>
                      </a:rPr>
                      <m:t>𝟑</m:t>
                    </m:r>
                  </m:oMath>
                </a14:m>
                <a:endParaRPr lang="en-US" sz="1800" b="1" dirty="0"/>
              </a:p>
              <a:p>
                <a:r>
                  <a:rPr lang="en-US" sz="1800" b="1" dirty="0"/>
                  <a:t>WRITE</a:t>
                </a:r>
                <a:r>
                  <a:rPr lang="ru-RU" sz="1800" b="1" dirty="0"/>
                  <a:t>  </a:t>
                </a:r>
                <a14:m>
                  <m:oMath xmlns:m="http://schemas.openxmlformats.org/officeDocument/2006/math">
                    <m:r>
                      <a:rPr lang="en-US" sz="1800" b="1" i="1" smtClean="0">
                        <a:latin typeface="Cambria Math" panose="02040503050406030204" pitchFamily="18" charset="0"/>
                      </a:rPr>
                      <m:t>𝟑</m:t>
                    </m:r>
                  </m:oMath>
                </a14:m>
                <a:endParaRPr lang="en-US" sz="1800" b="1" dirty="0"/>
              </a:p>
            </p:txBody>
          </p:sp>
        </mc:Choice>
        <mc:Fallback xmlns="">
          <p:sp>
            <p:nvSpPr>
              <p:cNvPr id="2" name="TextBox 1">
                <a:extLst>
                  <a:ext uri="{FF2B5EF4-FFF2-40B4-BE49-F238E27FC236}">
                    <a16:creationId xmlns:a16="http://schemas.microsoft.com/office/drawing/2014/main" id="{C7CC9AEE-777D-BF77-C0D3-EE33E5B03CF5}"/>
                  </a:ext>
                </a:extLst>
              </p:cNvPr>
              <p:cNvSpPr txBox="1">
                <a:spLocks noRot="1" noChangeAspect="1" noMove="1" noResize="1" noEditPoints="1" noAdjustHandles="1" noChangeArrowheads="1" noChangeShapeType="1" noTextEdit="1"/>
              </p:cNvSpPr>
              <p:nvPr/>
            </p:nvSpPr>
            <p:spPr>
              <a:xfrm>
                <a:off x="6882681" y="3907924"/>
                <a:ext cx="1485900" cy="1754326"/>
              </a:xfrm>
              <a:prstGeom prst="rect">
                <a:avLst/>
              </a:prstGeom>
              <a:blipFill>
                <a:blip r:embed="rId4"/>
                <a:stretch>
                  <a:fillRect l="-3279" t="-1736" b="-4514"/>
                </a:stretch>
              </a:blipFill>
            </p:spPr>
            <p:txBody>
              <a:bodyPr/>
              <a:lstStyle/>
              <a:p>
                <a:r>
                  <a:rPr lang="ru-BY">
                    <a:noFill/>
                  </a:rPr>
                  <a:t> </a:t>
                </a:r>
              </a:p>
            </p:txBody>
          </p:sp>
        </mc:Fallback>
      </mc:AlternateContent>
      <p:sp>
        <p:nvSpPr>
          <p:cNvPr id="13" name="TextBox 12">
            <a:extLst>
              <a:ext uri="{FF2B5EF4-FFF2-40B4-BE49-F238E27FC236}">
                <a16:creationId xmlns:a16="http://schemas.microsoft.com/office/drawing/2014/main" id="{88434407-5AE0-8B5D-2D44-A8073B3FE661}"/>
              </a:ext>
            </a:extLst>
          </p:cNvPr>
          <p:cNvSpPr txBox="1"/>
          <p:nvPr/>
        </p:nvSpPr>
        <p:spPr>
          <a:xfrm>
            <a:off x="8322229" y="3703172"/>
            <a:ext cx="3869772" cy="2215991"/>
          </a:xfrm>
          <a:prstGeom prst="rect">
            <a:avLst/>
          </a:prstGeom>
          <a:noFill/>
        </p:spPr>
        <p:txBody>
          <a:bodyPr wrap="square">
            <a:spAutoFit/>
          </a:bodyPr>
          <a:lstStyle/>
          <a:p>
            <a:r>
              <a:rPr lang="ru-RU" b="1" dirty="0"/>
              <a:t>произведение двух чисел </a:t>
            </a:r>
            <a:r>
              <a:rPr lang="ru-RU" sz="1200" dirty="0"/>
              <a:t>(логарифмическая мера сложности) </a:t>
            </a:r>
            <a:endParaRPr lang="ru-RU" sz="1200" b="1" dirty="0"/>
          </a:p>
          <a:p>
            <a:pPr lvl="2"/>
            <a:r>
              <a:rPr lang="ru-RU" dirty="0"/>
              <a:t>время выполнения = 536?</a:t>
            </a:r>
            <a:r>
              <a:rPr lang="en-US" dirty="0"/>
              <a:t>;</a:t>
            </a:r>
          </a:p>
          <a:p>
            <a:pPr lvl="2"/>
            <a:r>
              <a:rPr lang="en-US" dirty="0"/>
              <a:t>101+101+11+101+111+111</a:t>
            </a:r>
            <a:endParaRPr lang="ru-RU" dirty="0"/>
          </a:p>
          <a:p>
            <a:pPr lvl="2"/>
            <a:endParaRPr lang="ru-RU" dirty="0"/>
          </a:p>
          <a:p>
            <a:pPr lvl="2"/>
            <a:r>
              <a:rPr lang="ru-RU" dirty="0"/>
              <a:t>объем памяти          =  334?</a:t>
            </a:r>
            <a:r>
              <a:rPr lang="en-US" dirty="0"/>
              <a:t> </a:t>
            </a:r>
            <a:r>
              <a:rPr lang="ru-RU" dirty="0">
                <a:solidFill>
                  <a:srgbClr val="FF0000"/>
                </a:solidFill>
              </a:rPr>
              <a:t> </a:t>
            </a:r>
          </a:p>
          <a:p>
            <a:pPr lvl="2"/>
            <a:r>
              <a:rPr lang="ru-RU" sz="1200" dirty="0"/>
              <a:t>(1яч.) 101 бит +</a:t>
            </a:r>
            <a:r>
              <a:rPr lang="en-US" sz="1200" dirty="0"/>
              <a:t> </a:t>
            </a:r>
            <a:r>
              <a:rPr lang="ru-RU" sz="1200" dirty="0"/>
              <a:t>(2яч.) 11  бит + </a:t>
            </a:r>
          </a:p>
          <a:p>
            <a:pPr lvl="2"/>
            <a:r>
              <a:rPr lang="ru-RU" sz="1200" dirty="0"/>
              <a:t>(3яч.) 111( бит )+ (сумматор ) 111 бит  = 334</a:t>
            </a:r>
          </a:p>
        </p:txBody>
      </p:sp>
    </p:spTree>
    <p:extLst>
      <p:ext uri="{BB962C8B-B14F-4D97-AF65-F5344CB8AC3E}">
        <p14:creationId xmlns:p14="http://schemas.microsoft.com/office/powerpoint/2010/main" val="2739927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6">
                                            <p:txEl>
                                              <p:pRg st="6" end="6"/>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6">
                                            <p:txEl>
                                              <p:pRg st="7" end="7"/>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13">
                                            <p:txEl>
                                              <p:pRg st="5" end="5"/>
                                            </p:txEl>
                                          </p:spTgt>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2"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11157995" y="6627034"/>
            <a:ext cx="1034005" cy="246221"/>
          </a:xfrm>
          <a:prstGeom prst="rect">
            <a:avLst/>
          </a:prstGeom>
          <a:noFill/>
        </p:spPr>
        <p:txBody>
          <a:bodyPr wrap="square" lIns="0" tIns="0" rIns="0" bIns="0" rtlCol="0">
            <a:spAutoFit/>
          </a:bodyPr>
          <a:lstStyle/>
          <a:p>
            <a:pPr algn="ctr"/>
            <a:r>
              <a:rPr lang="ru-RU" sz="1600" dirty="0">
                <a:solidFill>
                  <a:srgbClr val="144E9D"/>
                </a:solidFill>
              </a:rPr>
              <a:t>ФПМИ БГУ</a:t>
            </a:r>
          </a:p>
        </p:txBody>
      </p:sp>
      <p:pic>
        <p:nvPicPr>
          <p:cNvPr id="12" name="Рисунок 11" descr="png..png"/>
          <p:cNvPicPr>
            <a:picLocks noChangeAspect="1"/>
          </p:cNvPicPr>
          <p:nvPr/>
        </p:nvPicPr>
        <p:blipFill>
          <a:blip r:embed="rId2" cstate="print"/>
          <a:srcRect r="82957"/>
          <a:stretch>
            <a:fillRect/>
          </a:stretch>
        </p:blipFill>
        <p:spPr>
          <a:xfrm>
            <a:off x="10933610" y="6425188"/>
            <a:ext cx="259107" cy="386512"/>
          </a:xfrm>
          <a:prstGeom prst="rect">
            <a:avLst/>
          </a:prstGeom>
        </p:spPr>
      </p:pic>
      <p:sp>
        <p:nvSpPr>
          <p:cNvPr id="6" name="TextBox 5">
            <a:extLst>
              <a:ext uri="{FF2B5EF4-FFF2-40B4-BE49-F238E27FC236}">
                <a16:creationId xmlns:a16="http://schemas.microsoft.com/office/drawing/2014/main" id="{A692F03D-55CA-BB78-BC78-C3EEBA309AE9}"/>
              </a:ext>
            </a:extLst>
          </p:cNvPr>
          <p:cNvSpPr txBox="1"/>
          <p:nvPr/>
        </p:nvSpPr>
        <p:spPr>
          <a:xfrm>
            <a:off x="4254674" y="3105835"/>
            <a:ext cx="3682652" cy="646331"/>
          </a:xfrm>
          <a:prstGeom prst="rect">
            <a:avLst/>
          </a:prstGeom>
          <a:noFill/>
        </p:spPr>
        <p:txBody>
          <a:bodyPr wrap="square">
            <a:spAutoFit/>
          </a:bodyPr>
          <a:lstStyle/>
          <a:p>
            <a:pPr indent="457200" algn="just">
              <a:spcBef>
                <a:spcPts val="600"/>
              </a:spcBef>
              <a:spcAft>
                <a:spcPts val="600"/>
              </a:spcAft>
            </a:pPr>
            <a:r>
              <a:rPr lang="ru-RU" sz="3600" b="1" i="0" u="none" strike="noStrike" dirty="0">
                <a:effectLst/>
                <a:latin typeface="Times New Roman" panose="02020603050405020304" pitchFamily="18" charset="0"/>
                <a:ea typeface="Times New Roman" panose="02020603050405020304" pitchFamily="18" charset="0"/>
                <a:cs typeface="Courier New" panose="02070309020205020404" pitchFamily="49" charset="0"/>
              </a:rPr>
              <a:t>Асимптотики</a:t>
            </a:r>
            <a:endParaRPr lang="ru-BY" sz="3600" b="1" i="1" u="sng" dirty="0">
              <a:effectLst/>
              <a:latin typeface="Courier New" panose="02070309020205020404" pitchFamily="49" charset="0"/>
              <a:ea typeface="Times New Roman" panose="02020603050405020304" pitchFamily="18" charset="0"/>
            </a:endParaRPr>
          </a:p>
        </p:txBody>
      </p:sp>
    </p:spTree>
    <p:extLst>
      <p:ext uri="{BB962C8B-B14F-4D97-AF65-F5344CB8AC3E}">
        <p14:creationId xmlns:p14="http://schemas.microsoft.com/office/powerpoint/2010/main" val="399320466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11157995" y="6627034"/>
            <a:ext cx="1034005" cy="246221"/>
          </a:xfrm>
          <a:prstGeom prst="rect">
            <a:avLst/>
          </a:prstGeom>
          <a:noFill/>
        </p:spPr>
        <p:txBody>
          <a:bodyPr wrap="square" lIns="0" tIns="0" rIns="0" bIns="0" rtlCol="0">
            <a:spAutoFit/>
          </a:bodyPr>
          <a:lstStyle/>
          <a:p>
            <a:pPr algn="ctr"/>
            <a:r>
              <a:rPr lang="ru-RU" sz="1600" dirty="0">
                <a:solidFill>
                  <a:srgbClr val="144E9D"/>
                </a:solidFill>
              </a:rPr>
              <a:t>ФПМИ БГУ</a:t>
            </a:r>
          </a:p>
        </p:txBody>
      </p:sp>
      <p:pic>
        <p:nvPicPr>
          <p:cNvPr id="12" name="Рисунок 11" descr="png..png"/>
          <p:cNvPicPr>
            <a:picLocks noChangeAspect="1"/>
          </p:cNvPicPr>
          <p:nvPr/>
        </p:nvPicPr>
        <p:blipFill>
          <a:blip r:embed="rId2" cstate="print"/>
          <a:srcRect r="82957"/>
          <a:stretch>
            <a:fillRect/>
          </a:stretch>
        </p:blipFill>
        <p:spPr>
          <a:xfrm>
            <a:off x="10933610" y="6425188"/>
            <a:ext cx="259107" cy="386512"/>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A692F03D-55CA-BB78-BC78-C3EEBA309AE9}"/>
                  </a:ext>
                </a:extLst>
              </p:cNvPr>
              <p:cNvSpPr txBox="1"/>
              <p:nvPr/>
            </p:nvSpPr>
            <p:spPr>
              <a:xfrm>
                <a:off x="52192" y="238982"/>
                <a:ext cx="12035424" cy="461665"/>
              </a:xfrm>
              <a:prstGeom prst="rect">
                <a:avLst/>
              </a:prstGeom>
              <a:noFill/>
            </p:spPr>
            <p:txBody>
              <a:bodyPr wrap="square">
                <a:spAutoFit/>
              </a:bodyPr>
              <a:lstStyle/>
              <a:p>
                <a:pPr>
                  <a:spcBef>
                    <a:spcPts val="600"/>
                  </a:spcBef>
                  <a:spcAft>
                    <a:spcPts val="600"/>
                  </a:spcAft>
                </a:pPr>
                <a:r>
                  <a:rPr lang="ru-RU" sz="2400" dirty="0">
                    <a:effectLst/>
                    <a:ea typeface="Times New Roman" panose="02020603050405020304" pitchFamily="18" charset="0"/>
                  </a:rPr>
                  <a:t>Рассмотрим две неотрицательные функции </a:t>
                </a:r>
                <a14:m>
                  <m:oMath xmlns:m="http://schemas.openxmlformats.org/officeDocument/2006/math">
                    <m:r>
                      <a:rPr lang="ru-BY" sz="2400" b="1" i="1">
                        <a:solidFill>
                          <a:srgbClr val="000000"/>
                        </a:solidFill>
                        <a:latin typeface="Cambria Math" panose="02040503050406030204" pitchFamily="18" charset="0"/>
                      </a:rPr>
                      <m:t>𝒇</m:t>
                    </m:r>
                    <m:d>
                      <m:dPr>
                        <m:ctrlPr>
                          <a:rPr lang="ru-BY" sz="2400" b="1" i="1">
                            <a:solidFill>
                              <a:srgbClr val="000000"/>
                            </a:solidFill>
                            <a:latin typeface="Cambria Math" panose="02040503050406030204" pitchFamily="18" charset="0"/>
                          </a:rPr>
                        </m:ctrlPr>
                      </m:dPr>
                      <m:e>
                        <m:r>
                          <a:rPr lang="ru-BY" sz="2400" b="1" i="1">
                            <a:solidFill>
                              <a:srgbClr val="000000"/>
                            </a:solidFill>
                            <a:latin typeface="Cambria Math" panose="02040503050406030204" pitchFamily="18" charset="0"/>
                          </a:rPr>
                          <m:t>𝒏</m:t>
                        </m:r>
                      </m:e>
                    </m:d>
                  </m:oMath>
                </a14:m>
                <a:r>
                  <a:rPr lang="ru-RU" sz="2400" b="1" dirty="0">
                    <a:effectLst/>
                    <a:ea typeface="Times New Roman" panose="02020603050405020304" pitchFamily="18" charset="0"/>
                  </a:rPr>
                  <a:t> </a:t>
                </a:r>
                <a:r>
                  <a:rPr lang="ru-RU" sz="2400" dirty="0">
                    <a:effectLst/>
                    <a:ea typeface="Times New Roman" panose="02020603050405020304" pitchFamily="18" charset="0"/>
                  </a:rPr>
                  <a:t>и </a:t>
                </a:r>
                <a14:m>
                  <m:oMath xmlns:m="http://schemas.openxmlformats.org/officeDocument/2006/math">
                    <m:r>
                      <a:rPr lang="en-US" sz="2400" b="1" i="1">
                        <a:solidFill>
                          <a:srgbClr val="000000"/>
                        </a:solidFill>
                        <a:latin typeface="Cambria Math" panose="02040503050406030204" pitchFamily="18" charset="0"/>
                      </a:rPr>
                      <m:t>𝒈</m:t>
                    </m:r>
                    <m:d>
                      <m:dPr>
                        <m:ctrlPr>
                          <a:rPr lang="en-US" sz="2400" b="1" i="1">
                            <a:solidFill>
                              <a:srgbClr val="000000"/>
                            </a:solidFill>
                            <a:latin typeface="Cambria Math" panose="02040503050406030204" pitchFamily="18" charset="0"/>
                          </a:rPr>
                        </m:ctrlPr>
                      </m:dPr>
                      <m:e>
                        <m:r>
                          <a:rPr lang="en-US" sz="2400" b="1" i="1">
                            <a:solidFill>
                              <a:srgbClr val="000000"/>
                            </a:solidFill>
                            <a:latin typeface="Cambria Math" panose="02040503050406030204" pitchFamily="18" charset="0"/>
                          </a:rPr>
                          <m:t>𝒏</m:t>
                        </m:r>
                      </m:e>
                    </m:d>
                  </m:oMath>
                </a14:m>
                <a:r>
                  <a:rPr lang="ru-RU" sz="2400" dirty="0">
                    <a:effectLst/>
                    <a:ea typeface="Times New Roman" panose="02020603050405020304" pitchFamily="18" charset="0"/>
                  </a:rPr>
                  <a:t>.</a:t>
                </a:r>
                <a:endParaRPr lang="ru-BY" sz="2400" dirty="0">
                  <a:effectLst/>
                  <a:ea typeface="Times New Roman" panose="02020603050405020304" pitchFamily="18" charset="0"/>
                </a:endParaRPr>
              </a:p>
            </p:txBody>
          </p:sp>
        </mc:Choice>
        <mc:Fallback xmlns="">
          <p:sp>
            <p:nvSpPr>
              <p:cNvPr id="6" name="TextBox 5">
                <a:extLst>
                  <a:ext uri="{FF2B5EF4-FFF2-40B4-BE49-F238E27FC236}">
                    <a16:creationId xmlns:a16="http://schemas.microsoft.com/office/drawing/2014/main" id="{A692F03D-55CA-BB78-BC78-C3EEBA309AE9}"/>
                  </a:ext>
                </a:extLst>
              </p:cNvPr>
              <p:cNvSpPr txBox="1">
                <a:spLocks noRot="1" noChangeAspect="1" noMove="1" noResize="1" noEditPoints="1" noAdjustHandles="1" noChangeArrowheads="1" noChangeShapeType="1" noTextEdit="1"/>
              </p:cNvSpPr>
              <p:nvPr/>
            </p:nvSpPr>
            <p:spPr>
              <a:xfrm>
                <a:off x="52192" y="238982"/>
                <a:ext cx="12035424" cy="461665"/>
              </a:xfrm>
              <a:prstGeom prst="rect">
                <a:avLst/>
              </a:prstGeom>
              <a:blipFill>
                <a:blip r:embed="rId3"/>
                <a:stretch>
                  <a:fillRect l="-811" t="-10526" b="-28947"/>
                </a:stretch>
              </a:blipFill>
            </p:spPr>
            <p:txBody>
              <a:bodyPr/>
              <a:lstStyle/>
              <a:p>
                <a:r>
                  <a:rPr lang="ru-BY">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144C3111-6144-5704-0FE5-EC28D704426A}"/>
                  </a:ext>
                </a:extLst>
              </p:cNvPr>
              <p:cNvSpPr txBox="1"/>
              <p:nvPr/>
            </p:nvSpPr>
            <p:spPr>
              <a:xfrm>
                <a:off x="0" y="924528"/>
                <a:ext cx="12087616" cy="830997"/>
              </a:xfrm>
              <a:prstGeom prst="rect">
                <a:avLst/>
              </a:prstGeom>
              <a:noFill/>
            </p:spPr>
            <p:txBody>
              <a:bodyPr wrap="square">
                <a:spAutoFit/>
              </a:bodyPr>
              <a:lstStyle/>
              <a:p>
                <a:pPr lvl="1" algn="just">
                  <a:spcBef>
                    <a:spcPts val="600"/>
                  </a:spcBef>
                  <a:spcAft>
                    <a:spcPts val="600"/>
                  </a:spcAft>
                </a:pPr>
                <a:r>
                  <a:rPr lang="ru-RU" sz="2400" dirty="0"/>
                  <a:t>Будем говорить, что  функция </a:t>
                </a:r>
                <a14:m>
                  <m:oMath xmlns:m="http://schemas.openxmlformats.org/officeDocument/2006/math">
                    <m:r>
                      <a:rPr lang="ru-BY" sz="2400" b="1" i="1">
                        <a:solidFill>
                          <a:srgbClr val="000000"/>
                        </a:solidFill>
                        <a:latin typeface="Cambria Math" panose="02040503050406030204" pitchFamily="18" charset="0"/>
                      </a:rPr>
                      <m:t>𝒇</m:t>
                    </m:r>
                    <m:d>
                      <m:dPr>
                        <m:ctrlPr>
                          <a:rPr lang="ru-BY" sz="2400" b="1" i="1">
                            <a:solidFill>
                              <a:srgbClr val="000000"/>
                            </a:solidFill>
                            <a:latin typeface="Cambria Math" panose="02040503050406030204" pitchFamily="18" charset="0"/>
                          </a:rPr>
                        </m:ctrlPr>
                      </m:dPr>
                      <m:e>
                        <m:r>
                          <a:rPr lang="ru-BY" sz="2400" b="1" i="1">
                            <a:solidFill>
                              <a:srgbClr val="000000"/>
                            </a:solidFill>
                            <a:latin typeface="Cambria Math" panose="02040503050406030204" pitchFamily="18" charset="0"/>
                          </a:rPr>
                          <m:t>𝒏</m:t>
                        </m:r>
                      </m:e>
                    </m:d>
                  </m:oMath>
                </a14:m>
                <a:r>
                  <a:rPr lang="ru-RU" sz="2400" b="1" dirty="0">
                    <a:effectLst/>
                    <a:ea typeface="Times New Roman" panose="02020603050405020304" pitchFamily="18" charset="0"/>
                  </a:rPr>
                  <a:t> </a:t>
                </a:r>
                <a:r>
                  <a:rPr lang="ru-RU" sz="2400" dirty="0">
                    <a:effectLst/>
                    <a:ea typeface="Times New Roman" panose="02020603050405020304" pitchFamily="18" charset="0"/>
                  </a:rPr>
                  <a:t>растет </a:t>
                </a:r>
                <a:r>
                  <a:rPr lang="ru-RU" sz="2400" b="1" dirty="0">
                    <a:effectLst/>
                    <a:ea typeface="Times New Roman" panose="02020603050405020304" pitchFamily="18" charset="0"/>
                  </a:rPr>
                  <a:t>асимптотически медленнее</a:t>
                </a:r>
                <a:r>
                  <a:rPr lang="ru-RU" sz="2400" dirty="0">
                    <a:effectLst/>
                    <a:ea typeface="Times New Roman" panose="02020603050405020304" pitchFamily="18" charset="0"/>
                  </a:rPr>
                  <a:t>, чем функция </a:t>
                </a:r>
                <a14:m>
                  <m:oMath xmlns:m="http://schemas.openxmlformats.org/officeDocument/2006/math">
                    <m:r>
                      <a:rPr lang="en-US" sz="2400" b="1" i="1">
                        <a:solidFill>
                          <a:srgbClr val="000000"/>
                        </a:solidFill>
                        <a:latin typeface="Cambria Math" panose="02040503050406030204" pitchFamily="18" charset="0"/>
                      </a:rPr>
                      <m:t>𝒈</m:t>
                    </m:r>
                    <m:d>
                      <m:dPr>
                        <m:ctrlPr>
                          <a:rPr lang="en-US" sz="2400" b="1" i="1">
                            <a:solidFill>
                              <a:srgbClr val="000000"/>
                            </a:solidFill>
                            <a:latin typeface="Cambria Math" panose="02040503050406030204" pitchFamily="18" charset="0"/>
                          </a:rPr>
                        </m:ctrlPr>
                      </m:dPr>
                      <m:e>
                        <m:r>
                          <a:rPr lang="en-US" sz="2400" b="1" i="1">
                            <a:solidFill>
                              <a:srgbClr val="000000"/>
                            </a:solidFill>
                            <a:latin typeface="Cambria Math" panose="02040503050406030204" pitchFamily="18" charset="0"/>
                          </a:rPr>
                          <m:t>𝒏</m:t>
                        </m:r>
                      </m:e>
                    </m:d>
                    <m:r>
                      <a:rPr lang="ru-RU" sz="2400" b="0" i="0" smtClean="0">
                        <a:solidFill>
                          <a:srgbClr val="000000"/>
                        </a:solidFill>
                        <a:latin typeface="Cambria Math" panose="02040503050406030204" pitchFamily="18" charset="0"/>
                      </a:rPr>
                      <m:t>,</m:t>
                    </m:r>
                  </m:oMath>
                </a14:m>
                <a:r>
                  <a:rPr lang="ru-RU" sz="2400" dirty="0">
                    <a:effectLst/>
                    <a:ea typeface="Times New Roman" panose="02020603050405020304" pitchFamily="18" charset="0"/>
                  </a:rPr>
                  <a:t> если</a:t>
                </a:r>
                <a:endParaRPr lang="ru-BY" sz="2400" dirty="0">
                  <a:effectLst/>
                  <a:ea typeface="Times New Roman" panose="02020603050405020304" pitchFamily="18" charset="0"/>
                </a:endParaRPr>
              </a:p>
            </p:txBody>
          </p:sp>
        </mc:Choice>
        <mc:Fallback xmlns="">
          <p:sp>
            <p:nvSpPr>
              <p:cNvPr id="2" name="TextBox 1">
                <a:extLst>
                  <a:ext uri="{FF2B5EF4-FFF2-40B4-BE49-F238E27FC236}">
                    <a16:creationId xmlns:a16="http://schemas.microsoft.com/office/drawing/2014/main" id="{144C3111-6144-5704-0FE5-EC28D704426A}"/>
                  </a:ext>
                </a:extLst>
              </p:cNvPr>
              <p:cNvSpPr txBox="1">
                <a:spLocks noRot="1" noChangeAspect="1" noMove="1" noResize="1" noEditPoints="1" noAdjustHandles="1" noChangeArrowheads="1" noChangeShapeType="1" noTextEdit="1"/>
              </p:cNvSpPr>
              <p:nvPr/>
            </p:nvSpPr>
            <p:spPr>
              <a:xfrm>
                <a:off x="0" y="924528"/>
                <a:ext cx="12087616" cy="830997"/>
              </a:xfrm>
              <a:prstGeom prst="rect">
                <a:avLst/>
              </a:prstGeom>
              <a:blipFill>
                <a:blip r:embed="rId4"/>
                <a:stretch>
                  <a:fillRect t="-5882" r="-756" b="-16176"/>
                </a:stretch>
              </a:blipFill>
            </p:spPr>
            <p:txBody>
              <a:bodyPr/>
              <a:lstStyle/>
              <a:p>
                <a:r>
                  <a:rPr lang="ru-BY">
                    <a:noFill/>
                  </a:rPr>
                  <a:t> </a:t>
                </a:r>
              </a:p>
            </p:txBody>
          </p:sp>
        </mc:Fallback>
      </mc:AlternateContent>
      <p:graphicFrame>
        <p:nvGraphicFramePr>
          <p:cNvPr id="3" name="Объект 2">
            <a:extLst>
              <a:ext uri="{FF2B5EF4-FFF2-40B4-BE49-F238E27FC236}">
                <a16:creationId xmlns:a16="http://schemas.microsoft.com/office/drawing/2014/main" id="{E0B5A81D-4258-8D2E-F23F-729541A15D81}"/>
              </a:ext>
            </a:extLst>
          </p:cNvPr>
          <p:cNvGraphicFramePr>
            <a:graphicFrameLocks noChangeAspect="1"/>
          </p:cNvGraphicFramePr>
          <p:nvPr>
            <p:extLst>
              <p:ext uri="{D42A27DB-BD31-4B8C-83A1-F6EECF244321}">
                <p14:modId xmlns:p14="http://schemas.microsoft.com/office/powerpoint/2010/main" val="3070640276"/>
              </p:ext>
            </p:extLst>
          </p:nvPr>
        </p:nvGraphicFramePr>
        <p:xfrm>
          <a:off x="4321305" y="1482303"/>
          <a:ext cx="1390390" cy="682078"/>
        </p:xfrm>
        <a:graphic>
          <a:graphicData uri="http://schemas.openxmlformats.org/presentationml/2006/ole">
            <mc:AlternateContent xmlns:mc="http://schemas.openxmlformats.org/markup-compatibility/2006">
              <mc:Choice xmlns:v="urn:schemas-microsoft-com:vml" Requires="v">
                <p:oleObj name="Equation" r:id="rId5" imgW="1346040" imgH="660240" progId="Equation.DSMT4">
                  <p:embed/>
                </p:oleObj>
              </mc:Choice>
              <mc:Fallback>
                <p:oleObj name="Equation" r:id="rId5" imgW="1346040" imgH="660240" progId="Equation.DSMT4">
                  <p:embed/>
                  <p:pic>
                    <p:nvPicPr>
                      <p:cNvPr id="0" name=""/>
                      <p:cNvPicPr/>
                      <p:nvPr/>
                    </p:nvPicPr>
                    <p:blipFill>
                      <a:blip r:embed="rId6"/>
                      <a:stretch>
                        <a:fillRect/>
                      </a:stretch>
                    </p:blipFill>
                    <p:spPr>
                      <a:xfrm>
                        <a:off x="4321305" y="1482303"/>
                        <a:ext cx="1390390" cy="682078"/>
                      </a:xfrm>
                      <a:prstGeom prst="rect">
                        <a:avLst/>
                      </a:prstGeom>
                    </p:spPr>
                  </p:pic>
                </p:oleObj>
              </mc:Fallback>
            </mc:AlternateContent>
          </a:graphicData>
        </a:graphic>
      </p:graphicFrame>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46597F36-852F-6B73-EFEC-65EE017F66D3}"/>
                  </a:ext>
                </a:extLst>
              </p:cNvPr>
              <p:cNvSpPr txBox="1"/>
              <p:nvPr/>
            </p:nvSpPr>
            <p:spPr>
              <a:xfrm>
                <a:off x="0" y="2247915"/>
                <a:ext cx="12087616" cy="830997"/>
              </a:xfrm>
              <a:prstGeom prst="rect">
                <a:avLst/>
              </a:prstGeom>
              <a:noFill/>
            </p:spPr>
            <p:txBody>
              <a:bodyPr wrap="square">
                <a:spAutoFit/>
              </a:bodyPr>
              <a:lstStyle/>
              <a:p>
                <a:pPr lvl="1"/>
                <a:r>
                  <a:rPr lang="ru-RU" sz="2400" dirty="0"/>
                  <a:t>Будем говорить, что  функция </a:t>
                </a:r>
                <a14:m>
                  <m:oMath xmlns:m="http://schemas.openxmlformats.org/officeDocument/2006/math">
                    <m:r>
                      <a:rPr lang="ru-BY" sz="2400" b="1" i="1">
                        <a:solidFill>
                          <a:srgbClr val="000000"/>
                        </a:solidFill>
                        <a:latin typeface="Cambria Math" panose="02040503050406030204" pitchFamily="18" charset="0"/>
                      </a:rPr>
                      <m:t>𝒇</m:t>
                    </m:r>
                    <m:d>
                      <m:dPr>
                        <m:ctrlPr>
                          <a:rPr lang="ru-BY" sz="2400" b="1" i="1">
                            <a:solidFill>
                              <a:srgbClr val="000000"/>
                            </a:solidFill>
                            <a:latin typeface="Cambria Math" panose="02040503050406030204" pitchFamily="18" charset="0"/>
                          </a:rPr>
                        </m:ctrlPr>
                      </m:dPr>
                      <m:e>
                        <m:r>
                          <a:rPr lang="ru-BY" sz="2400" b="1" i="1">
                            <a:solidFill>
                              <a:srgbClr val="000000"/>
                            </a:solidFill>
                            <a:latin typeface="Cambria Math" panose="02040503050406030204" pitchFamily="18" charset="0"/>
                          </a:rPr>
                          <m:t>𝒏</m:t>
                        </m:r>
                      </m:e>
                    </m:d>
                  </m:oMath>
                </a14:m>
                <a:r>
                  <a:rPr lang="ru-RU" sz="2400" b="1" dirty="0">
                    <a:effectLst/>
                    <a:ea typeface="Times New Roman" panose="02020603050405020304" pitchFamily="18" charset="0"/>
                  </a:rPr>
                  <a:t> </a:t>
                </a:r>
                <a:r>
                  <a:rPr lang="ru-RU" sz="2400" dirty="0">
                    <a:effectLst/>
                    <a:ea typeface="Times New Roman" panose="02020603050405020304" pitchFamily="18" charset="0"/>
                  </a:rPr>
                  <a:t>растет </a:t>
                </a:r>
                <a:r>
                  <a:rPr lang="ru-RU" sz="2400" b="1" dirty="0">
                    <a:effectLst/>
                    <a:ea typeface="Times New Roman" panose="02020603050405020304" pitchFamily="18" charset="0"/>
                  </a:rPr>
                  <a:t>асимптотически не быстрее</a:t>
                </a:r>
                <a:r>
                  <a:rPr lang="ru-RU" sz="2400" dirty="0">
                    <a:effectLst/>
                    <a:ea typeface="Times New Roman" panose="02020603050405020304" pitchFamily="18" charset="0"/>
                  </a:rPr>
                  <a:t>, чем функция </a:t>
                </a:r>
                <a14:m>
                  <m:oMath xmlns:m="http://schemas.openxmlformats.org/officeDocument/2006/math">
                    <m:r>
                      <a:rPr lang="en-US" sz="2400" b="1" i="1">
                        <a:solidFill>
                          <a:srgbClr val="000000"/>
                        </a:solidFill>
                        <a:latin typeface="Cambria Math" panose="02040503050406030204" pitchFamily="18" charset="0"/>
                      </a:rPr>
                      <m:t>𝒈</m:t>
                    </m:r>
                    <m:d>
                      <m:dPr>
                        <m:ctrlPr>
                          <a:rPr lang="en-US" sz="2400" b="1" i="1">
                            <a:solidFill>
                              <a:srgbClr val="000000"/>
                            </a:solidFill>
                            <a:latin typeface="Cambria Math" panose="02040503050406030204" pitchFamily="18" charset="0"/>
                          </a:rPr>
                        </m:ctrlPr>
                      </m:dPr>
                      <m:e>
                        <m:r>
                          <a:rPr lang="en-US" sz="2400" b="1" i="1">
                            <a:solidFill>
                              <a:srgbClr val="000000"/>
                            </a:solidFill>
                            <a:latin typeface="Cambria Math" panose="02040503050406030204" pitchFamily="18" charset="0"/>
                          </a:rPr>
                          <m:t>𝒏</m:t>
                        </m:r>
                      </m:e>
                    </m:d>
                    <m:r>
                      <a:rPr lang="ru-RU" sz="2400" b="0" i="0" smtClean="0">
                        <a:solidFill>
                          <a:srgbClr val="000000"/>
                        </a:solidFill>
                        <a:latin typeface="Cambria Math" panose="02040503050406030204" pitchFamily="18" charset="0"/>
                      </a:rPr>
                      <m:t>,</m:t>
                    </m:r>
                  </m:oMath>
                </a14:m>
                <a:r>
                  <a:rPr lang="ru-RU" sz="2400" dirty="0">
                    <a:effectLst/>
                    <a:ea typeface="Times New Roman" panose="02020603050405020304" pitchFamily="18" charset="0"/>
                  </a:rPr>
                  <a:t> если для некоторой константы </a:t>
                </a:r>
                <a14:m>
                  <m:oMath xmlns:m="http://schemas.openxmlformats.org/officeDocument/2006/math">
                    <m:r>
                      <a:rPr lang="en-US" sz="2400" i="1" dirty="0" smtClean="0">
                        <a:effectLst/>
                        <a:latin typeface="Cambria Math" panose="02040503050406030204" pitchFamily="18" charset="0"/>
                        <a:ea typeface="Times New Roman" panose="02020603050405020304" pitchFamily="18" charset="0"/>
                      </a:rPr>
                      <m:t>𝑐𝑜𝑛𝑠𝑡</m:t>
                    </m:r>
                  </m:oMath>
                </a14:m>
                <a:r>
                  <a:rPr lang="en-US" sz="2400" i="1" dirty="0">
                    <a:effectLst/>
                    <a:ea typeface="Times New Roman" panose="02020603050405020304" pitchFamily="18" charset="0"/>
                  </a:rPr>
                  <a:t> </a:t>
                </a:r>
                <a:r>
                  <a:rPr lang="ru-RU" sz="2400" dirty="0">
                    <a:effectLst/>
                    <a:ea typeface="Times New Roman" panose="02020603050405020304" pitchFamily="18" charset="0"/>
                  </a:rPr>
                  <a:t>справедливо</a:t>
                </a:r>
                <a:endParaRPr lang="ru-BY" sz="2400" dirty="0"/>
              </a:p>
            </p:txBody>
          </p:sp>
        </mc:Choice>
        <mc:Fallback xmlns="">
          <p:sp>
            <p:nvSpPr>
              <p:cNvPr id="5" name="TextBox 4">
                <a:extLst>
                  <a:ext uri="{FF2B5EF4-FFF2-40B4-BE49-F238E27FC236}">
                    <a16:creationId xmlns:a16="http://schemas.microsoft.com/office/drawing/2014/main" id="{46597F36-852F-6B73-EFEC-65EE017F66D3}"/>
                  </a:ext>
                </a:extLst>
              </p:cNvPr>
              <p:cNvSpPr txBox="1">
                <a:spLocks noRot="1" noChangeAspect="1" noMove="1" noResize="1" noEditPoints="1" noAdjustHandles="1" noChangeArrowheads="1" noChangeShapeType="1" noTextEdit="1"/>
              </p:cNvSpPr>
              <p:nvPr/>
            </p:nvSpPr>
            <p:spPr>
              <a:xfrm>
                <a:off x="0" y="2247915"/>
                <a:ext cx="12087616" cy="830997"/>
              </a:xfrm>
              <a:prstGeom prst="rect">
                <a:avLst/>
              </a:prstGeom>
              <a:blipFill>
                <a:blip r:embed="rId7"/>
                <a:stretch>
                  <a:fillRect t="-5882" b="-16176"/>
                </a:stretch>
              </a:blipFill>
            </p:spPr>
            <p:txBody>
              <a:bodyPr/>
              <a:lstStyle/>
              <a:p>
                <a:r>
                  <a:rPr lang="ru-BY">
                    <a:noFill/>
                  </a:rPr>
                  <a:t> </a:t>
                </a:r>
              </a:p>
            </p:txBody>
          </p:sp>
        </mc:Fallback>
      </mc:AlternateContent>
      <p:graphicFrame>
        <p:nvGraphicFramePr>
          <p:cNvPr id="7" name="Объект 6">
            <a:extLst>
              <a:ext uri="{FF2B5EF4-FFF2-40B4-BE49-F238E27FC236}">
                <a16:creationId xmlns:a16="http://schemas.microsoft.com/office/drawing/2014/main" id="{6691C8C2-A2E8-6172-7237-5FD8FA85D32B}"/>
              </a:ext>
            </a:extLst>
          </p:cNvPr>
          <p:cNvGraphicFramePr>
            <a:graphicFrameLocks noChangeAspect="1"/>
          </p:cNvGraphicFramePr>
          <p:nvPr>
            <p:extLst>
              <p:ext uri="{D42A27DB-BD31-4B8C-83A1-F6EECF244321}">
                <p14:modId xmlns:p14="http://schemas.microsoft.com/office/powerpoint/2010/main" val="1338159605"/>
              </p:ext>
            </p:extLst>
          </p:nvPr>
        </p:nvGraphicFramePr>
        <p:xfrm>
          <a:off x="4359056" y="2993141"/>
          <a:ext cx="1828802" cy="684156"/>
        </p:xfrm>
        <a:graphic>
          <a:graphicData uri="http://schemas.openxmlformats.org/presentationml/2006/ole">
            <mc:AlternateContent xmlns:mc="http://schemas.openxmlformats.org/markup-compatibility/2006">
              <mc:Choice xmlns:v="urn:schemas-microsoft-com:vml" Requires="v">
                <p:oleObj name="Equation" r:id="rId8" imgW="1765080" imgH="660240" progId="Equation.DSMT4">
                  <p:embed/>
                </p:oleObj>
              </mc:Choice>
              <mc:Fallback>
                <p:oleObj name="Equation" r:id="rId8" imgW="1765080" imgH="660240" progId="Equation.DSMT4">
                  <p:embed/>
                  <p:pic>
                    <p:nvPicPr>
                      <p:cNvPr id="0" name=""/>
                      <p:cNvPicPr/>
                      <p:nvPr/>
                    </p:nvPicPr>
                    <p:blipFill>
                      <a:blip r:embed="rId9"/>
                      <a:stretch>
                        <a:fillRect/>
                      </a:stretch>
                    </p:blipFill>
                    <p:spPr>
                      <a:xfrm>
                        <a:off x="4359056" y="2993141"/>
                        <a:ext cx="1828802" cy="684156"/>
                      </a:xfrm>
                      <a:prstGeom prst="rect">
                        <a:avLst/>
                      </a:prstGeom>
                    </p:spPr>
                  </p:pic>
                </p:oleObj>
              </mc:Fallback>
            </mc:AlternateContent>
          </a:graphicData>
        </a:graphic>
      </p:graphicFrame>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B5AFA952-6008-4F98-8800-28A7AD3AD8CE}"/>
                  </a:ext>
                </a:extLst>
              </p:cNvPr>
              <p:cNvSpPr txBox="1"/>
              <p:nvPr/>
            </p:nvSpPr>
            <p:spPr>
              <a:xfrm>
                <a:off x="86413" y="3711123"/>
                <a:ext cx="12087616" cy="830997"/>
              </a:xfrm>
              <a:prstGeom prst="rect">
                <a:avLst/>
              </a:prstGeom>
              <a:noFill/>
            </p:spPr>
            <p:txBody>
              <a:bodyPr wrap="square">
                <a:spAutoFit/>
              </a:bodyPr>
              <a:lstStyle/>
              <a:p>
                <a:pPr lvl="1" algn="just">
                  <a:spcBef>
                    <a:spcPts val="600"/>
                  </a:spcBef>
                  <a:spcAft>
                    <a:spcPts val="600"/>
                  </a:spcAft>
                </a:pPr>
                <a:r>
                  <a:rPr lang="ru-RU" sz="2400" dirty="0"/>
                  <a:t>Будем говорить, что  функция </a:t>
                </a:r>
                <a14:m>
                  <m:oMath xmlns:m="http://schemas.openxmlformats.org/officeDocument/2006/math">
                    <m:r>
                      <a:rPr lang="en-US" sz="2400" b="1" i="1" smtClean="0">
                        <a:solidFill>
                          <a:srgbClr val="000000"/>
                        </a:solidFill>
                        <a:latin typeface="Cambria Math" panose="02040503050406030204" pitchFamily="18" charset="0"/>
                      </a:rPr>
                      <m:t>𝒈</m:t>
                    </m:r>
                    <m:d>
                      <m:dPr>
                        <m:ctrlPr>
                          <a:rPr lang="ru-BY" sz="2400" b="1" i="1">
                            <a:solidFill>
                              <a:srgbClr val="000000"/>
                            </a:solidFill>
                            <a:latin typeface="Cambria Math" panose="02040503050406030204" pitchFamily="18" charset="0"/>
                          </a:rPr>
                        </m:ctrlPr>
                      </m:dPr>
                      <m:e>
                        <m:r>
                          <a:rPr lang="ru-BY" sz="2400" b="1" i="1">
                            <a:solidFill>
                              <a:srgbClr val="000000"/>
                            </a:solidFill>
                            <a:latin typeface="Cambria Math" panose="02040503050406030204" pitchFamily="18" charset="0"/>
                          </a:rPr>
                          <m:t>𝒏</m:t>
                        </m:r>
                      </m:e>
                    </m:d>
                  </m:oMath>
                </a14:m>
                <a:r>
                  <a:rPr lang="ru-RU" sz="2400" b="1" dirty="0">
                    <a:effectLst/>
                    <a:ea typeface="Times New Roman" panose="02020603050405020304" pitchFamily="18" charset="0"/>
                  </a:rPr>
                  <a:t> </a:t>
                </a:r>
                <a:r>
                  <a:rPr lang="ru-RU" sz="2400" dirty="0">
                    <a:effectLst/>
                    <a:ea typeface="Times New Roman" panose="02020603050405020304" pitchFamily="18" charset="0"/>
                  </a:rPr>
                  <a:t>растет </a:t>
                </a:r>
                <a:r>
                  <a:rPr lang="ru-RU" sz="2400" b="1" dirty="0">
                    <a:effectLst/>
                    <a:ea typeface="Times New Roman" panose="02020603050405020304" pitchFamily="18" charset="0"/>
                  </a:rPr>
                  <a:t>асимптотически быстрее</a:t>
                </a:r>
                <a:r>
                  <a:rPr lang="ru-RU" sz="2400" dirty="0">
                    <a:effectLst/>
                    <a:ea typeface="Times New Roman" panose="02020603050405020304" pitchFamily="18" charset="0"/>
                  </a:rPr>
                  <a:t>, чем функция </a:t>
                </a:r>
                <a14:m>
                  <m:oMath xmlns:m="http://schemas.openxmlformats.org/officeDocument/2006/math">
                    <m:r>
                      <a:rPr lang="en-US" sz="2400" b="1" i="1" smtClean="0">
                        <a:solidFill>
                          <a:srgbClr val="000000"/>
                        </a:solidFill>
                        <a:latin typeface="Cambria Math" panose="02040503050406030204" pitchFamily="18" charset="0"/>
                      </a:rPr>
                      <m:t>𝒇</m:t>
                    </m:r>
                    <m:d>
                      <m:dPr>
                        <m:ctrlPr>
                          <a:rPr lang="en-US" sz="2400" b="1" i="1">
                            <a:solidFill>
                              <a:srgbClr val="000000"/>
                            </a:solidFill>
                            <a:latin typeface="Cambria Math" panose="02040503050406030204" pitchFamily="18" charset="0"/>
                          </a:rPr>
                        </m:ctrlPr>
                      </m:dPr>
                      <m:e>
                        <m:r>
                          <a:rPr lang="en-US" sz="2400" b="1" i="1">
                            <a:solidFill>
                              <a:srgbClr val="000000"/>
                            </a:solidFill>
                            <a:latin typeface="Cambria Math" panose="02040503050406030204" pitchFamily="18" charset="0"/>
                          </a:rPr>
                          <m:t>𝒏</m:t>
                        </m:r>
                      </m:e>
                    </m:d>
                    <m:r>
                      <a:rPr lang="ru-RU" sz="2400" b="0" i="0" smtClean="0">
                        <a:solidFill>
                          <a:srgbClr val="000000"/>
                        </a:solidFill>
                        <a:latin typeface="Cambria Math" panose="02040503050406030204" pitchFamily="18" charset="0"/>
                      </a:rPr>
                      <m:t>,</m:t>
                    </m:r>
                  </m:oMath>
                </a14:m>
                <a:r>
                  <a:rPr lang="ru-RU" sz="2400" dirty="0">
                    <a:effectLst/>
                    <a:ea typeface="Times New Roman" panose="02020603050405020304" pitchFamily="18" charset="0"/>
                  </a:rPr>
                  <a:t> если</a:t>
                </a:r>
                <a:endParaRPr lang="ru-BY" sz="2400" dirty="0">
                  <a:effectLst/>
                  <a:ea typeface="Times New Roman" panose="02020603050405020304" pitchFamily="18" charset="0"/>
                </a:endParaRPr>
              </a:p>
            </p:txBody>
          </p:sp>
        </mc:Choice>
        <mc:Fallback xmlns="">
          <p:sp>
            <p:nvSpPr>
              <p:cNvPr id="9" name="TextBox 8">
                <a:extLst>
                  <a:ext uri="{FF2B5EF4-FFF2-40B4-BE49-F238E27FC236}">
                    <a16:creationId xmlns:a16="http://schemas.microsoft.com/office/drawing/2014/main" id="{B5AFA952-6008-4F98-8800-28A7AD3AD8CE}"/>
                  </a:ext>
                </a:extLst>
              </p:cNvPr>
              <p:cNvSpPr txBox="1">
                <a:spLocks noRot="1" noChangeAspect="1" noMove="1" noResize="1" noEditPoints="1" noAdjustHandles="1" noChangeArrowheads="1" noChangeShapeType="1" noTextEdit="1"/>
              </p:cNvSpPr>
              <p:nvPr/>
            </p:nvSpPr>
            <p:spPr>
              <a:xfrm>
                <a:off x="86413" y="3711123"/>
                <a:ext cx="12087616" cy="830997"/>
              </a:xfrm>
              <a:prstGeom prst="rect">
                <a:avLst/>
              </a:prstGeom>
              <a:blipFill>
                <a:blip r:embed="rId10"/>
                <a:stretch>
                  <a:fillRect t="-5882" b="-16176"/>
                </a:stretch>
              </a:blipFill>
            </p:spPr>
            <p:txBody>
              <a:bodyPr/>
              <a:lstStyle/>
              <a:p>
                <a:r>
                  <a:rPr lang="ru-BY">
                    <a:noFill/>
                  </a:rPr>
                  <a:t> </a:t>
                </a:r>
              </a:p>
            </p:txBody>
          </p:sp>
        </mc:Fallback>
      </mc:AlternateContent>
      <p:graphicFrame>
        <p:nvGraphicFramePr>
          <p:cNvPr id="10" name="Объект 9">
            <a:extLst>
              <a:ext uri="{FF2B5EF4-FFF2-40B4-BE49-F238E27FC236}">
                <a16:creationId xmlns:a16="http://schemas.microsoft.com/office/drawing/2014/main" id="{2E61EA20-C81B-0651-49D5-229E4F3ADBE6}"/>
              </a:ext>
            </a:extLst>
          </p:cNvPr>
          <p:cNvGraphicFramePr>
            <a:graphicFrameLocks noChangeAspect="1"/>
          </p:cNvGraphicFramePr>
          <p:nvPr>
            <p:extLst>
              <p:ext uri="{D42A27DB-BD31-4B8C-83A1-F6EECF244321}">
                <p14:modId xmlns:p14="http://schemas.microsoft.com/office/powerpoint/2010/main" val="855616181"/>
              </p:ext>
            </p:extLst>
          </p:nvPr>
        </p:nvGraphicFramePr>
        <p:xfrm>
          <a:off x="4424362" y="4132010"/>
          <a:ext cx="1474788" cy="723555"/>
        </p:xfrm>
        <a:graphic>
          <a:graphicData uri="http://schemas.openxmlformats.org/presentationml/2006/ole">
            <mc:AlternateContent xmlns:mc="http://schemas.openxmlformats.org/markup-compatibility/2006">
              <mc:Choice xmlns:v="urn:schemas-microsoft-com:vml" Requires="v">
                <p:oleObj name="Equation" r:id="rId11" imgW="1184212" imgH="580791" progId="Equation.DSMT4">
                  <p:embed/>
                </p:oleObj>
              </mc:Choice>
              <mc:Fallback>
                <p:oleObj name="Equation" r:id="rId11" imgW="1184212" imgH="580791" progId="Equation.DSMT4">
                  <p:embed/>
                  <p:pic>
                    <p:nvPicPr>
                      <p:cNvPr id="0" name=""/>
                      <p:cNvPicPr/>
                      <p:nvPr/>
                    </p:nvPicPr>
                    <p:blipFill>
                      <a:blip r:embed="rId12"/>
                      <a:stretch>
                        <a:fillRect/>
                      </a:stretch>
                    </p:blipFill>
                    <p:spPr>
                      <a:xfrm>
                        <a:off x="4424362" y="4132010"/>
                        <a:ext cx="1474788" cy="723555"/>
                      </a:xfrm>
                      <a:prstGeom prst="rect">
                        <a:avLst/>
                      </a:prstGeom>
                    </p:spPr>
                  </p:pic>
                </p:oleObj>
              </mc:Fallback>
            </mc:AlternateContent>
          </a:graphicData>
        </a:graphic>
      </p:graphicFrame>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1AAEED4A-FB9B-0A3E-7682-C800D937DA52}"/>
                  </a:ext>
                </a:extLst>
              </p:cNvPr>
              <p:cNvSpPr txBox="1"/>
              <p:nvPr/>
            </p:nvSpPr>
            <p:spPr>
              <a:xfrm>
                <a:off x="0" y="4849690"/>
                <a:ext cx="12087616" cy="830997"/>
              </a:xfrm>
              <a:prstGeom prst="rect">
                <a:avLst/>
              </a:prstGeom>
              <a:noFill/>
            </p:spPr>
            <p:txBody>
              <a:bodyPr wrap="square">
                <a:spAutoFit/>
              </a:bodyPr>
              <a:lstStyle/>
              <a:p>
                <a:pPr lvl="1"/>
                <a:r>
                  <a:rPr lang="ru-RU" sz="2400" dirty="0"/>
                  <a:t>Будем говорить, что  функция </a:t>
                </a:r>
                <a14:m>
                  <m:oMath xmlns:m="http://schemas.openxmlformats.org/officeDocument/2006/math">
                    <m:r>
                      <a:rPr lang="ru-BY" sz="2400" b="1" i="1">
                        <a:solidFill>
                          <a:srgbClr val="000000"/>
                        </a:solidFill>
                        <a:latin typeface="Cambria Math" panose="02040503050406030204" pitchFamily="18" charset="0"/>
                      </a:rPr>
                      <m:t>𝒇</m:t>
                    </m:r>
                    <m:d>
                      <m:dPr>
                        <m:ctrlPr>
                          <a:rPr lang="ru-BY" sz="2400" b="1" i="1">
                            <a:solidFill>
                              <a:srgbClr val="000000"/>
                            </a:solidFill>
                            <a:latin typeface="Cambria Math" panose="02040503050406030204" pitchFamily="18" charset="0"/>
                          </a:rPr>
                        </m:ctrlPr>
                      </m:dPr>
                      <m:e>
                        <m:r>
                          <a:rPr lang="ru-BY" sz="2400" b="1" i="1">
                            <a:solidFill>
                              <a:srgbClr val="000000"/>
                            </a:solidFill>
                            <a:latin typeface="Cambria Math" panose="02040503050406030204" pitchFamily="18" charset="0"/>
                          </a:rPr>
                          <m:t>𝒏</m:t>
                        </m:r>
                      </m:e>
                    </m:d>
                  </m:oMath>
                </a14:m>
                <a:r>
                  <a:rPr lang="ru-RU" sz="2400" b="1" dirty="0">
                    <a:effectLst/>
                    <a:ea typeface="Times New Roman" panose="02020603050405020304" pitchFamily="18" charset="0"/>
                  </a:rPr>
                  <a:t> </a:t>
                </a:r>
                <a:r>
                  <a:rPr lang="ru-RU" sz="2400" dirty="0">
                    <a:effectLst/>
                    <a:ea typeface="Times New Roman" panose="02020603050405020304" pitchFamily="18" charset="0"/>
                  </a:rPr>
                  <a:t>растет </a:t>
                </a:r>
                <a:r>
                  <a:rPr lang="ru-RU" sz="2400" b="1" dirty="0">
                    <a:effectLst/>
                    <a:ea typeface="Times New Roman" panose="02020603050405020304" pitchFamily="18" charset="0"/>
                  </a:rPr>
                  <a:t>асимптотически не </a:t>
                </a:r>
                <a:r>
                  <a:rPr lang="ru-RU" sz="2400" b="1" dirty="0">
                    <a:ea typeface="Times New Roman" panose="02020603050405020304" pitchFamily="18" charset="0"/>
                  </a:rPr>
                  <a:t>медленнее</a:t>
                </a:r>
                <a:r>
                  <a:rPr lang="ru-RU" sz="2400" dirty="0">
                    <a:effectLst/>
                    <a:ea typeface="Times New Roman" panose="02020603050405020304" pitchFamily="18" charset="0"/>
                  </a:rPr>
                  <a:t>, чем функция </a:t>
                </a:r>
                <a14:m>
                  <m:oMath xmlns:m="http://schemas.openxmlformats.org/officeDocument/2006/math">
                    <m:r>
                      <a:rPr lang="en-US" sz="2400" b="1" i="1">
                        <a:solidFill>
                          <a:srgbClr val="000000"/>
                        </a:solidFill>
                        <a:latin typeface="Cambria Math" panose="02040503050406030204" pitchFamily="18" charset="0"/>
                      </a:rPr>
                      <m:t>𝒈</m:t>
                    </m:r>
                    <m:d>
                      <m:dPr>
                        <m:ctrlPr>
                          <a:rPr lang="en-US" sz="2400" b="1" i="1">
                            <a:solidFill>
                              <a:srgbClr val="000000"/>
                            </a:solidFill>
                            <a:latin typeface="Cambria Math" panose="02040503050406030204" pitchFamily="18" charset="0"/>
                          </a:rPr>
                        </m:ctrlPr>
                      </m:dPr>
                      <m:e>
                        <m:r>
                          <a:rPr lang="en-US" sz="2400" b="1" i="1">
                            <a:solidFill>
                              <a:srgbClr val="000000"/>
                            </a:solidFill>
                            <a:latin typeface="Cambria Math" panose="02040503050406030204" pitchFamily="18" charset="0"/>
                          </a:rPr>
                          <m:t>𝒏</m:t>
                        </m:r>
                      </m:e>
                    </m:d>
                    <m:r>
                      <a:rPr lang="ru-RU" sz="2400" b="0" i="0" smtClean="0">
                        <a:solidFill>
                          <a:srgbClr val="000000"/>
                        </a:solidFill>
                        <a:latin typeface="Cambria Math" panose="02040503050406030204" pitchFamily="18" charset="0"/>
                      </a:rPr>
                      <m:t>,</m:t>
                    </m:r>
                  </m:oMath>
                </a14:m>
                <a:r>
                  <a:rPr lang="ru-RU" sz="2400" dirty="0">
                    <a:effectLst/>
                    <a:ea typeface="Times New Roman" panose="02020603050405020304" pitchFamily="18" charset="0"/>
                  </a:rPr>
                  <a:t> если для существует такая  константа </a:t>
                </a:r>
                <a14:m>
                  <m:oMath xmlns:m="http://schemas.openxmlformats.org/officeDocument/2006/math">
                    <m:r>
                      <a:rPr lang="en-US" sz="2400" i="1" dirty="0">
                        <a:latin typeface="Cambria Math" panose="02040503050406030204" pitchFamily="18" charset="0"/>
                        <a:ea typeface="Times New Roman" panose="02020603050405020304" pitchFamily="18" charset="0"/>
                      </a:rPr>
                      <m:t>𝑐𝑜𝑛𝑠𝑡</m:t>
                    </m:r>
                    <m:r>
                      <a:rPr lang="en-US" sz="2400" b="0" i="1" dirty="0" smtClean="0">
                        <a:latin typeface="Cambria Math" panose="02040503050406030204" pitchFamily="18" charset="0"/>
                        <a:ea typeface="Times New Roman" panose="02020603050405020304" pitchFamily="18" charset="0"/>
                      </a:rPr>
                      <m:t>&gt;0</m:t>
                    </m:r>
                  </m:oMath>
                </a14:m>
                <a:r>
                  <a:rPr lang="ru-RU" sz="2400" dirty="0">
                    <a:effectLst/>
                    <a:ea typeface="Times New Roman" panose="02020603050405020304" pitchFamily="18" charset="0"/>
                  </a:rPr>
                  <a:t>, для которой</a:t>
                </a:r>
                <a:endParaRPr lang="ru-BY" sz="2400" dirty="0"/>
              </a:p>
            </p:txBody>
          </p:sp>
        </mc:Choice>
        <mc:Fallback xmlns="">
          <p:sp>
            <p:nvSpPr>
              <p:cNvPr id="14" name="TextBox 13">
                <a:extLst>
                  <a:ext uri="{FF2B5EF4-FFF2-40B4-BE49-F238E27FC236}">
                    <a16:creationId xmlns:a16="http://schemas.microsoft.com/office/drawing/2014/main" id="{1AAEED4A-FB9B-0A3E-7682-C800D937DA52}"/>
                  </a:ext>
                </a:extLst>
              </p:cNvPr>
              <p:cNvSpPr txBox="1">
                <a:spLocks noRot="1" noChangeAspect="1" noMove="1" noResize="1" noEditPoints="1" noAdjustHandles="1" noChangeArrowheads="1" noChangeShapeType="1" noTextEdit="1"/>
              </p:cNvSpPr>
              <p:nvPr/>
            </p:nvSpPr>
            <p:spPr>
              <a:xfrm>
                <a:off x="0" y="4849690"/>
                <a:ext cx="12087616" cy="830997"/>
              </a:xfrm>
              <a:prstGeom prst="rect">
                <a:avLst/>
              </a:prstGeom>
              <a:blipFill>
                <a:blip r:embed="rId13"/>
                <a:stretch>
                  <a:fillRect t="-5882" r="-1009" b="-16176"/>
                </a:stretch>
              </a:blipFill>
            </p:spPr>
            <p:txBody>
              <a:bodyPr/>
              <a:lstStyle/>
              <a:p>
                <a:r>
                  <a:rPr lang="ru-BY">
                    <a:noFill/>
                  </a:rPr>
                  <a:t> </a:t>
                </a:r>
              </a:p>
            </p:txBody>
          </p:sp>
        </mc:Fallback>
      </mc:AlternateContent>
      <p:graphicFrame>
        <p:nvGraphicFramePr>
          <p:cNvPr id="15" name="Объект 14">
            <a:extLst>
              <a:ext uri="{FF2B5EF4-FFF2-40B4-BE49-F238E27FC236}">
                <a16:creationId xmlns:a16="http://schemas.microsoft.com/office/drawing/2014/main" id="{68E28D69-4214-CDB1-F8A4-1B37A90B1F1A}"/>
              </a:ext>
            </a:extLst>
          </p:cNvPr>
          <p:cNvGraphicFramePr>
            <a:graphicFrameLocks noChangeAspect="1"/>
          </p:cNvGraphicFramePr>
          <p:nvPr>
            <p:extLst>
              <p:ext uri="{D42A27DB-BD31-4B8C-83A1-F6EECF244321}">
                <p14:modId xmlns:p14="http://schemas.microsoft.com/office/powerpoint/2010/main" val="1755202328"/>
              </p:ext>
            </p:extLst>
          </p:nvPr>
        </p:nvGraphicFramePr>
        <p:xfrm>
          <a:off x="4133850" y="5799138"/>
          <a:ext cx="1962150" cy="734042"/>
        </p:xfrm>
        <a:graphic>
          <a:graphicData uri="http://schemas.openxmlformats.org/presentationml/2006/ole">
            <mc:AlternateContent xmlns:mc="http://schemas.openxmlformats.org/markup-compatibility/2006">
              <mc:Choice xmlns:v="urn:schemas-microsoft-com:vml" Requires="v">
                <p:oleObj name="Equation" r:id="rId14" imgW="1765080" imgH="660240" progId="Equation.DSMT4">
                  <p:embed/>
                </p:oleObj>
              </mc:Choice>
              <mc:Fallback>
                <p:oleObj name="Equation" r:id="rId14" imgW="1765080" imgH="660240" progId="Equation.DSMT4">
                  <p:embed/>
                  <p:pic>
                    <p:nvPicPr>
                      <p:cNvPr id="0" name=""/>
                      <p:cNvPicPr/>
                      <p:nvPr/>
                    </p:nvPicPr>
                    <p:blipFill>
                      <a:blip r:embed="rId15"/>
                      <a:stretch>
                        <a:fillRect/>
                      </a:stretch>
                    </p:blipFill>
                    <p:spPr>
                      <a:xfrm>
                        <a:off x="4133850" y="5799138"/>
                        <a:ext cx="1962150" cy="734042"/>
                      </a:xfrm>
                      <a:prstGeom prst="rect">
                        <a:avLst/>
                      </a:prstGeom>
                    </p:spPr>
                  </p:pic>
                </p:oleObj>
              </mc:Fallback>
            </mc:AlternateContent>
          </a:graphicData>
        </a:graphic>
      </p:graphicFrame>
      <p:cxnSp>
        <p:nvCxnSpPr>
          <p:cNvPr id="17" name="Прямая соединительная линия 16">
            <a:extLst>
              <a:ext uri="{FF2B5EF4-FFF2-40B4-BE49-F238E27FC236}">
                <a16:creationId xmlns:a16="http://schemas.microsoft.com/office/drawing/2014/main" id="{434629EB-AB1E-7578-19D8-C6E827E8C1B0}"/>
              </a:ext>
            </a:extLst>
          </p:cNvPr>
          <p:cNvCxnSpPr/>
          <p:nvPr/>
        </p:nvCxnSpPr>
        <p:spPr>
          <a:xfrm flipV="1">
            <a:off x="0" y="2164381"/>
            <a:ext cx="12192000" cy="83534"/>
          </a:xfrm>
          <a:prstGeom prst="line">
            <a:avLst/>
          </a:prstGeom>
        </p:spPr>
        <p:style>
          <a:lnRef idx="1">
            <a:schemeClr val="dk1"/>
          </a:lnRef>
          <a:fillRef idx="0">
            <a:schemeClr val="dk1"/>
          </a:fillRef>
          <a:effectRef idx="0">
            <a:schemeClr val="dk1"/>
          </a:effectRef>
          <a:fontRef idx="minor">
            <a:schemeClr val="tx1"/>
          </a:fontRef>
        </p:style>
      </p:cxnSp>
      <p:cxnSp>
        <p:nvCxnSpPr>
          <p:cNvPr id="18" name="Прямая соединительная линия 17">
            <a:extLst>
              <a:ext uri="{FF2B5EF4-FFF2-40B4-BE49-F238E27FC236}">
                <a16:creationId xmlns:a16="http://schemas.microsoft.com/office/drawing/2014/main" id="{419FA5B9-4037-475A-985C-286D4653E4D0}"/>
              </a:ext>
            </a:extLst>
          </p:cNvPr>
          <p:cNvCxnSpPr/>
          <p:nvPr/>
        </p:nvCxnSpPr>
        <p:spPr>
          <a:xfrm flipV="1">
            <a:off x="0" y="3652988"/>
            <a:ext cx="12192000" cy="83534"/>
          </a:xfrm>
          <a:prstGeom prst="line">
            <a:avLst/>
          </a:prstGeom>
        </p:spPr>
        <p:style>
          <a:lnRef idx="1">
            <a:schemeClr val="dk1"/>
          </a:lnRef>
          <a:fillRef idx="0">
            <a:schemeClr val="dk1"/>
          </a:fillRef>
          <a:effectRef idx="0">
            <a:schemeClr val="dk1"/>
          </a:effectRef>
          <a:fontRef idx="minor">
            <a:schemeClr val="tx1"/>
          </a:fontRef>
        </p:style>
      </p:cxnSp>
      <p:cxnSp>
        <p:nvCxnSpPr>
          <p:cNvPr id="19" name="Прямая соединительная линия 18">
            <a:extLst>
              <a:ext uri="{FF2B5EF4-FFF2-40B4-BE49-F238E27FC236}">
                <a16:creationId xmlns:a16="http://schemas.microsoft.com/office/drawing/2014/main" id="{F8E3295F-BC79-6D71-731F-4E240EF6149F}"/>
              </a:ext>
            </a:extLst>
          </p:cNvPr>
          <p:cNvCxnSpPr/>
          <p:nvPr/>
        </p:nvCxnSpPr>
        <p:spPr>
          <a:xfrm flipV="1">
            <a:off x="-26096" y="4830396"/>
            <a:ext cx="12192000" cy="83534"/>
          </a:xfrm>
          <a:prstGeom prst="line">
            <a:avLst/>
          </a:prstGeom>
        </p:spPr>
        <p:style>
          <a:lnRef idx="1">
            <a:schemeClr val="dk1"/>
          </a:lnRef>
          <a:fillRef idx="0">
            <a:schemeClr val="dk1"/>
          </a:fillRef>
          <a:effectRef idx="0">
            <a:schemeClr val="dk1"/>
          </a:effectRef>
          <a:fontRef idx="minor">
            <a:schemeClr val="tx1"/>
          </a:fontRef>
        </p:style>
      </p:cxnSp>
      <p:cxnSp>
        <p:nvCxnSpPr>
          <p:cNvPr id="20" name="Прямая соединительная линия 19">
            <a:extLst>
              <a:ext uri="{FF2B5EF4-FFF2-40B4-BE49-F238E27FC236}">
                <a16:creationId xmlns:a16="http://schemas.microsoft.com/office/drawing/2014/main" id="{360D30EA-4503-6EA4-E1AA-53FAD6945B53}"/>
              </a:ext>
            </a:extLst>
          </p:cNvPr>
          <p:cNvCxnSpPr/>
          <p:nvPr/>
        </p:nvCxnSpPr>
        <p:spPr>
          <a:xfrm flipV="1">
            <a:off x="-26096" y="737077"/>
            <a:ext cx="12192000" cy="83534"/>
          </a:xfrm>
          <a:prstGeom prst="line">
            <a:avLst/>
          </a:prstGeom>
          <a:ln w="28575"/>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352067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9" grpId="0"/>
      <p:bldP spid="14"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11157995" y="6627034"/>
            <a:ext cx="1034005" cy="246221"/>
          </a:xfrm>
          <a:prstGeom prst="rect">
            <a:avLst/>
          </a:prstGeom>
          <a:noFill/>
        </p:spPr>
        <p:txBody>
          <a:bodyPr wrap="square" lIns="0" tIns="0" rIns="0" bIns="0" rtlCol="0">
            <a:spAutoFit/>
          </a:bodyPr>
          <a:lstStyle/>
          <a:p>
            <a:pPr algn="ctr"/>
            <a:r>
              <a:rPr lang="ru-RU" sz="1600" dirty="0">
                <a:solidFill>
                  <a:srgbClr val="144E9D"/>
                </a:solidFill>
              </a:rPr>
              <a:t>ФПМИ БГУ</a:t>
            </a:r>
          </a:p>
        </p:txBody>
      </p:sp>
      <p:pic>
        <p:nvPicPr>
          <p:cNvPr id="12" name="Рисунок 11" descr="png..png"/>
          <p:cNvPicPr>
            <a:picLocks noChangeAspect="1"/>
          </p:cNvPicPr>
          <p:nvPr/>
        </p:nvPicPr>
        <p:blipFill>
          <a:blip r:embed="rId2" cstate="print"/>
          <a:srcRect r="82957"/>
          <a:stretch>
            <a:fillRect/>
          </a:stretch>
        </p:blipFill>
        <p:spPr>
          <a:xfrm>
            <a:off x="10933610" y="6425188"/>
            <a:ext cx="259107" cy="386512"/>
          </a:xfrm>
          <a:prstGeom prst="rect">
            <a:avLst/>
          </a:prstGeom>
        </p:spPr>
      </p:pic>
      <mc:AlternateContent xmlns:mc="http://schemas.openxmlformats.org/markup-compatibility/2006" xmlns:a14="http://schemas.microsoft.com/office/drawing/2010/main">
        <mc:Choice Requires="a14">
          <p:sp>
            <p:nvSpPr>
              <p:cNvPr id="2" name="Прямоугольник 1"/>
              <p:cNvSpPr/>
              <p:nvPr/>
            </p:nvSpPr>
            <p:spPr>
              <a:xfrm>
                <a:off x="521554" y="648942"/>
                <a:ext cx="11435984" cy="2308324"/>
              </a:xfrm>
              <a:prstGeom prst="rect">
                <a:avLst/>
              </a:prstGeom>
            </p:spPr>
            <p:txBody>
              <a:bodyPr wrap="square">
                <a:spAutoFit/>
              </a:bodyPr>
              <a:lstStyle/>
              <a:p>
                <a:pPr algn="just"/>
                <a:r>
                  <a:rPr lang="ru-RU" sz="2400" dirty="0"/>
                  <a:t>Для функции </a:t>
                </a:r>
                <a14:m>
                  <m:oMath xmlns:m="http://schemas.openxmlformats.org/officeDocument/2006/math">
                    <m:r>
                      <a:rPr lang="en-US" sz="2400" i="1" dirty="0">
                        <a:latin typeface="Cambria Math" panose="02040503050406030204" pitchFamily="18" charset="0"/>
                      </a:rPr>
                      <m:t>𝑇</m:t>
                    </m:r>
                    <m:d>
                      <m:dPr>
                        <m:ctrlPr>
                          <a:rPr lang="en-US" sz="2400" i="1" dirty="0">
                            <a:latin typeface="Cambria Math" panose="02040503050406030204" pitchFamily="18" charset="0"/>
                          </a:rPr>
                        </m:ctrlPr>
                      </m:dPr>
                      <m:e>
                        <m:r>
                          <a:rPr lang="en-US" sz="2400" b="0" i="1" dirty="0" smtClean="0">
                            <a:latin typeface="Cambria Math" panose="02040503050406030204" pitchFamily="18" charset="0"/>
                          </a:rPr>
                          <m:t>𝑛</m:t>
                        </m:r>
                      </m:e>
                    </m:d>
                    <m:r>
                      <a:rPr lang="ru-RU" sz="2400" b="0" i="1" dirty="0" smtClean="0">
                        <a:latin typeface="Cambria Math" panose="02040503050406030204" pitchFamily="18" charset="0"/>
                      </a:rPr>
                      <m:t>, </m:t>
                    </m:r>
                  </m:oMath>
                </a14:m>
                <a:r>
                  <a:rPr lang="ru-RU" sz="2400" dirty="0"/>
                  <a:t> характеризующей время работы алгоритма в худшем случае, важна скорость </a:t>
                </a:r>
                <a:r>
                  <a:rPr lang="en-US" sz="2400" dirty="0"/>
                  <a:t>e</a:t>
                </a:r>
                <a:r>
                  <a:rPr lang="ru-RU" sz="2400" dirty="0"/>
                  <a:t>ё роста при возрастании объема входных данных.</a:t>
                </a:r>
              </a:p>
              <a:p>
                <a:pPr algn="just"/>
                <a:endParaRPr lang="ru-RU" sz="2400" dirty="0"/>
              </a:p>
              <a:p>
                <a:pPr algn="just"/>
                <a:r>
                  <a:rPr lang="ru-RU" sz="2400" dirty="0"/>
                  <a:t>Поэтому, если функция </a:t>
                </a:r>
                <a14:m>
                  <m:oMath xmlns:m="http://schemas.openxmlformats.org/officeDocument/2006/math">
                    <m:r>
                      <a:rPr lang="en-US" sz="2400" i="1" dirty="0">
                        <a:latin typeface="Cambria Math" panose="02040503050406030204" pitchFamily="18" charset="0"/>
                      </a:rPr>
                      <m:t>𝑇</m:t>
                    </m:r>
                    <m:d>
                      <m:dPr>
                        <m:ctrlPr>
                          <a:rPr lang="en-US" sz="2400" i="1" dirty="0">
                            <a:latin typeface="Cambria Math" panose="02040503050406030204" pitchFamily="18" charset="0"/>
                          </a:rPr>
                        </m:ctrlPr>
                      </m:dPr>
                      <m:e>
                        <m:r>
                          <a:rPr lang="en-US" sz="2400" i="1" dirty="0">
                            <a:latin typeface="Cambria Math" panose="02040503050406030204" pitchFamily="18" charset="0"/>
                          </a:rPr>
                          <m:t>𝑛</m:t>
                        </m:r>
                      </m:e>
                    </m:d>
                  </m:oMath>
                </a14:m>
                <a:r>
                  <a:rPr lang="ru-RU" sz="2400" dirty="0"/>
                  <a:t> </a:t>
                </a:r>
                <a:r>
                  <a:rPr lang="ru-RU" sz="2400" dirty="0">
                    <a:sym typeface="Symbol" panose="05050102010706020507" pitchFamily="18" charset="2"/>
                  </a:rPr>
                  <a:t></a:t>
                </a:r>
                <a:r>
                  <a:rPr lang="ru-RU" sz="2400" dirty="0"/>
                  <a:t> сложная, то будем учитывать только ту её часть, которая с ростом аргумента к бесконечности, растёт не медленнее и не быстрее, чем </a:t>
                </a:r>
                <a14:m>
                  <m:oMath xmlns:m="http://schemas.openxmlformats.org/officeDocument/2006/math">
                    <m:r>
                      <a:rPr lang="en-US" sz="2400" i="1" dirty="0">
                        <a:latin typeface="Cambria Math" panose="02040503050406030204" pitchFamily="18" charset="0"/>
                      </a:rPr>
                      <m:t>𝑇</m:t>
                    </m:r>
                    <m:d>
                      <m:dPr>
                        <m:ctrlPr>
                          <a:rPr lang="en-US" sz="2400" i="1" dirty="0">
                            <a:latin typeface="Cambria Math" panose="02040503050406030204" pitchFamily="18" charset="0"/>
                          </a:rPr>
                        </m:ctrlPr>
                      </m:dPr>
                      <m:e>
                        <m:r>
                          <a:rPr lang="en-US" sz="2400" i="1" dirty="0">
                            <a:latin typeface="Cambria Math" panose="02040503050406030204" pitchFamily="18" charset="0"/>
                          </a:rPr>
                          <m:t>𝑛</m:t>
                        </m:r>
                      </m:e>
                    </m:d>
                  </m:oMath>
                </a14:m>
                <a:r>
                  <a:rPr lang="ru-RU" sz="2400" dirty="0"/>
                  <a:t>. Эту часть функции </a:t>
                </a:r>
                <a14:m>
                  <m:oMath xmlns:m="http://schemas.openxmlformats.org/officeDocument/2006/math">
                    <m:r>
                      <a:rPr lang="en-US" sz="2400" i="1" dirty="0">
                        <a:latin typeface="Cambria Math" panose="02040503050406030204" pitchFamily="18" charset="0"/>
                      </a:rPr>
                      <m:t>𝑇</m:t>
                    </m:r>
                    <m:d>
                      <m:dPr>
                        <m:ctrlPr>
                          <a:rPr lang="en-US" sz="2400" i="1" dirty="0">
                            <a:latin typeface="Cambria Math" panose="02040503050406030204" pitchFamily="18" charset="0"/>
                          </a:rPr>
                        </m:ctrlPr>
                      </m:dPr>
                      <m:e>
                        <m:r>
                          <a:rPr lang="en-US" sz="2400" i="1" dirty="0">
                            <a:latin typeface="Cambria Math" panose="02040503050406030204" pitchFamily="18" charset="0"/>
                          </a:rPr>
                          <m:t>𝑛</m:t>
                        </m:r>
                      </m:e>
                    </m:d>
                  </m:oMath>
                </a14:m>
                <a:r>
                  <a:rPr lang="ru-RU" sz="2400" dirty="0"/>
                  <a:t> будем называть </a:t>
                </a:r>
                <a:r>
                  <a:rPr lang="ru-RU" sz="2400" b="1" dirty="0"/>
                  <a:t>порядком роста функции</a:t>
                </a:r>
                <a:r>
                  <a:rPr lang="ru-RU" sz="2400" dirty="0"/>
                  <a:t>.</a:t>
                </a:r>
              </a:p>
            </p:txBody>
          </p:sp>
        </mc:Choice>
        <mc:Fallback xmlns="">
          <p:sp>
            <p:nvSpPr>
              <p:cNvPr id="2" name="Прямоугольник 1"/>
              <p:cNvSpPr>
                <a:spLocks noRot="1" noChangeAspect="1" noMove="1" noResize="1" noEditPoints="1" noAdjustHandles="1" noChangeArrowheads="1" noChangeShapeType="1" noTextEdit="1"/>
              </p:cNvSpPr>
              <p:nvPr/>
            </p:nvSpPr>
            <p:spPr>
              <a:xfrm>
                <a:off x="521554" y="648942"/>
                <a:ext cx="11435984" cy="2308324"/>
              </a:xfrm>
              <a:prstGeom prst="rect">
                <a:avLst/>
              </a:prstGeom>
              <a:blipFill>
                <a:blip r:embed="rId3"/>
                <a:stretch>
                  <a:fillRect l="-853" t="-2111" r="-800" b="-5013"/>
                </a:stretch>
              </a:blipFill>
            </p:spPr>
            <p:txBody>
              <a:bodyPr/>
              <a:lstStyle/>
              <a:p>
                <a:r>
                  <a:rPr lang="ru-BY">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50FBD58-A204-506F-6583-0311EC66E9BD}"/>
                  </a:ext>
                </a:extLst>
              </p:cNvPr>
              <p:cNvSpPr txBox="1"/>
              <p:nvPr/>
            </p:nvSpPr>
            <p:spPr>
              <a:xfrm>
                <a:off x="548746" y="3381350"/>
                <a:ext cx="10869927" cy="2397516"/>
              </a:xfrm>
              <a:prstGeom prst="rect">
                <a:avLst/>
              </a:prstGeom>
              <a:noFill/>
            </p:spPr>
            <p:txBody>
              <a:bodyPr wrap="square" rtlCol="0">
                <a:spAutoFit/>
              </a:bodyPr>
              <a:lstStyle/>
              <a:p>
                <a:pPr algn="just"/>
                <a:r>
                  <a:rPr lang="ru-RU" sz="2400" dirty="0"/>
                  <a:t>Например, для функции </a:t>
                </a:r>
              </a:p>
              <a:p>
                <a:pPr algn="just"/>
                <a:endParaRPr lang="ru-RU" sz="2400" i="1" dirty="0">
                  <a:latin typeface="Cambria Math" panose="02040503050406030204" pitchFamily="18" charset="0"/>
                </a:endParaRPr>
              </a:p>
              <a:p>
                <a:pPr algn="ctr"/>
                <a14:m>
                  <m:oMath xmlns:m="http://schemas.openxmlformats.org/officeDocument/2006/math">
                    <m:r>
                      <m:rPr>
                        <m:sty m:val="p"/>
                      </m:rPr>
                      <a:rPr lang="en-US" sz="2400" i="1">
                        <a:latin typeface="Cambria Math" panose="02040503050406030204" pitchFamily="18" charset="0"/>
                      </a:rPr>
                      <m:t>T</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𝑛</m:t>
                        </m:r>
                      </m:e>
                    </m:d>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ru-RU" sz="2400" b="0" i="1" smtClean="0">
                            <a:latin typeface="Cambria Math" panose="02040503050406030204" pitchFamily="18" charset="0"/>
                          </a:rPr>
                          <m:t>8</m:t>
                        </m:r>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rPr>
                          <m:t>𝑛</m:t>
                        </m:r>
                      </m:e>
                      <m:sup>
                        <m:r>
                          <a:rPr lang="en-US" sz="2400" b="0" i="1" smtClean="0">
                            <a:latin typeface="Cambria Math" panose="02040503050406030204" pitchFamily="18" charset="0"/>
                          </a:rPr>
                          <m:t>2</m:t>
                        </m:r>
                      </m:sup>
                    </m:sSup>
                    <m:r>
                      <a:rPr lang="en-US" sz="2400" b="0" i="1" smtClean="0">
                        <a:latin typeface="Cambria Math" panose="02040503050406030204" pitchFamily="18" charset="0"/>
                      </a:rPr>
                      <m:t>+</m:t>
                    </m:r>
                    <m:r>
                      <a:rPr lang="en-US" sz="2400" b="0" i="1" smtClean="0">
                        <a:latin typeface="Cambria Math" panose="02040503050406030204" pitchFamily="18" charset="0"/>
                      </a:rPr>
                      <m:t>𝑛</m:t>
                    </m:r>
                    <m:r>
                      <a:rPr lang="en-US" sz="2400" b="0" i="1" smtClean="0">
                        <a:latin typeface="Cambria Math" panose="02040503050406030204" pitchFamily="18" charset="0"/>
                        <a:ea typeface="Cambria Math" panose="02040503050406030204" pitchFamily="18" charset="0"/>
                      </a:rPr>
                      <m:t>⋅</m:t>
                    </m:r>
                    <m:func>
                      <m:funcPr>
                        <m:ctrlPr>
                          <a:rPr lang="en-US" sz="2400" b="0" i="1" smtClean="0">
                            <a:latin typeface="Cambria Math" panose="02040503050406030204" pitchFamily="18" charset="0"/>
                            <a:ea typeface="Cambria Math" panose="02040503050406030204" pitchFamily="18" charset="0"/>
                          </a:rPr>
                        </m:ctrlPr>
                      </m:funcPr>
                      <m:fName>
                        <m:r>
                          <m:rPr>
                            <m:sty m:val="p"/>
                          </m:rPr>
                          <a:rPr lang="en-US" sz="2400" b="0" i="0" smtClean="0">
                            <a:latin typeface="Cambria Math" panose="02040503050406030204" pitchFamily="18" charset="0"/>
                            <a:ea typeface="Cambria Math" panose="02040503050406030204" pitchFamily="18" charset="0"/>
                          </a:rPr>
                          <m:t>log</m:t>
                        </m:r>
                      </m:fName>
                      <m:e>
                        <m:r>
                          <a:rPr lang="en-US" sz="2400" b="0" i="1" smtClean="0">
                            <a:latin typeface="Cambria Math" panose="02040503050406030204" pitchFamily="18" charset="0"/>
                            <a:ea typeface="Cambria Math" panose="02040503050406030204" pitchFamily="18" charset="0"/>
                          </a:rPr>
                          <m:t>𝑛</m:t>
                        </m:r>
                      </m:e>
                    </m:func>
                    <m:r>
                      <a:rPr lang="en-US" sz="2400" b="0" i="0" smtClean="0">
                        <a:latin typeface="Cambria Math" panose="02040503050406030204" pitchFamily="18" charset="0"/>
                        <a:ea typeface="Cambria Math" panose="02040503050406030204" pitchFamily="18" charset="0"/>
                      </a:rPr>
                      <m:t>+2</m:t>
                    </m:r>
                  </m:oMath>
                </a14:m>
                <a:r>
                  <a:rPr lang="en-US" sz="2400" dirty="0"/>
                  <a:t> </a:t>
                </a:r>
                <a:endParaRPr lang="ru-RU" sz="2400" dirty="0"/>
              </a:p>
              <a:p>
                <a:pPr algn="just"/>
                <a:endParaRPr lang="ru-RU" sz="2400" dirty="0"/>
              </a:p>
              <a:p>
                <a:pPr algn="just"/>
                <a:r>
                  <a:rPr lang="ru-RU" sz="2400" dirty="0"/>
                  <a:t>порядок роста можно определить, например, как</a:t>
                </a:r>
                <a:r>
                  <a:rPr lang="en-US" sz="2400" dirty="0"/>
                  <a:t> </a:t>
                </a: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𝑐𝑜𝑛𝑠𝑡</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rPr>
                          <m:t>𝑛</m:t>
                        </m:r>
                      </m:e>
                      <m:sup>
                        <m:r>
                          <a:rPr lang="en-US" sz="2400" b="0" i="1" smtClean="0">
                            <a:latin typeface="Cambria Math" panose="02040503050406030204" pitchFamily="18" charset="0"/>
                          </a:rPr>
                          <m:t>2</m:t>
                        </m:r>
                      </m:sup>
                    </m:sSup>
                  </m:oMath>
                </a14:m>
                <a:r>
                  <a:rPr lang="ru-RU" sz="2400" dirty="0"/>
                  <a:t> (говорят, что функция </a:t>
                </a:r>
                <a14:m>
                  <m:oMath xmlns:m="http://schemas.openxmlformats.org/officeDocument/2006/math">
                    <m:r>
                      <a:rPr lang="en-US" sz="2400" b="0" i="1" smtClean="0">
                        <a:latin typeface="Cambria Math" panose="02040503050406030204" pitchFamily="18" charset="0"/>
                      </a:rPr>
                      <m:t>𝑇</m:t>
                    </m:r>
                    <m:d>
                      <m:dPr>
                        <m:ctrlPr>
                          <a:rPr lang="en-US" sz="2400" i="1">
                            <a:latin typeface="Cambria Math" panose="02040503050406030204" pitchFamily="18" charset="0"/>
                          </a:rPr>
                        </m:ctrlPr>
                      </m:dPr>
                      <m:e>
                        <m:r>
                          <a:rPr lang="en-US" sz="2400" b="0" i="1" smtClean="0">
                            <a:latin typeface="Cambria Math" panose="02040503050406030204" pitchFamily="18" charset="0"/>
                          </a:rPr>
                          <m:t>𝑛</m:t>
                        </m:r>
                      </m:e>
                    </m:d>
                    <m:r>
                      <a:rPr lang="en-US" sz="2400" i="1">
                        <a:latin typeface="Cambria Math" panose="02040503050406030204" pitchFamily="18" charset="0"/>
                      </a:rPr>
                      <m:t> </m:t>
                    </m:r>
                  </m:oMath>
                </a14:m>
                <a:r>
                  <a:rPr lang="ru-RU" sz="2400" dirty="0"/>
                  <a:t>растёт как </a:t>
                </a:r>
                <a14:m>
                  <m:oMath xmlns:m="http://schemas.openxmlformats.org/officeDocument/2006/math">
                    <m:sSup>
                      <m:sSupPr>
                        <m:ctrlPr>
                          <a:rPr lang="ru-RU" sz="2400" i="1">
                            <a:latin typeface="Cambria Math" panose="02040503050406030204" pitchFamily="18" charset="0"/>
                          </a:rPr>
                        </m:ctrlPr>
                      </m:sSupPr>
                      <m:e>
                        <m:r>
                          <a:rPr lang="en-US" sz="2400" b="0" i="1" smtClean="0">
                            <a:latin typeface="Cambria Math" panose="02040503050406030204" pitchFamily="18" charset="0"/>
                          </a:rPr>
                          <m:t>𝑛</m:t>
                        </m:r>
                      </m:e>
                      <m:sup>
                        <m:r>
                          <a:rPr lang="en-US" sz="2400" i="1">
                            <a:latin typeface="Cambria Math" panose="02040503050406030204" pitchFamily="18" charset="0"/>
                          </a:rPr>
                          <m:t>2</m:t>
                        </m:r>
                      </m:sup>
                    </m:sSup>
                  </m:oMath>
                </a14:m>
                <a:r>
                  <a:rPr lang="ru-RU" sz="2400" dirty="0"/>
                  <a:t>. </a:t>
                </a:r>
                <a:endParaRPr lang="ru-BY" sz="2400" dirty="0"/>
              </a:p>
            </p:txBody>
          </p:sp>
        </mc:Choice>
        <mc:Fallback xmlns="">
          <p:sp>
            <p:nvSpPr>
              <p:cNvPr id="3" name="TextBox 2">
                <a:extLst>
                  <a:ext uri="{FF2B5EF4-FFF2-40B4-BE49-F238E27FC236}">
                    <a16:creationId xmlns:a16="http://schemas.microsoft.com/office/drawing/2014/main" id="{A50FBD58-A204-506F-6583-0311EC66E9BD}"/>
                  </a:ext>
                </a:extLst>
              </p:cNvPr>
              <p:cNvSpPr txBox="1">
                <a:spLocks noRot="1" noChangeAspect="1" noMove="1" noResize="1" noEditPoints="1" noAdjustHandles="1" noChangeArrowheads="1" noChangeShapeType="1" noTextEdit="1"/>
              </p:cNvSpPr>
              <p:nvPr/>
            </p:nvSpPr>
            <p:spPr>
              <a:xfrm>
                <a:off x="548746" y="3381350"/>
                <a:ext cx="10869927" cy="2397516"/>
              </a:xfrm>
              <a:prstGeom prst="rect">
                <a:avLst/>
              </a:prstGeom>
              <a:blipFill>
                <a:blip r:embed="rId4"/>
                <a:stretch>
                  <a:fillRect l="-841" t="-2036" r="-897" b="-1272"/>
                </a:stretch>
              </a:blipFill>
            </p:spPr>
            <p:txBody>
              <a:bodyPr/>
              <a:lstStyle/>
              <a:p>
                <a:r>
                  <a:rPr lang="ru-BY">
                    <a:noFill/>
                  </a:rPr>
                  <a:t> </a:t>
                </a:r>
              </a:p>
            </p:txBody>
          </p:sp>
        </mc:Fallback>
      </mc:AlternateContent>
    </p:spTree>
    <p:extLst>
      <p:ext uri="{BB962C8B-B14F-4D97-AF65-F5344CB8AC3E}">
        <p14:creationId xmlns:p14="http://schemas.microsoft.com/office/powerpoint/2010/main" val="1102343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 name="Rectangle 2">
                <a:extLst>
                  <a:ext uri="{FF2B5EF4-FFF2-40B4-BE49-F238E27FC236}">
                    <a16:creationId xmlns:a16="http://schemas.microsoft.com/office/drawing/2014/main" id="{539EA32A-0D06-82E2-A037-C8D5CAB3EFFC}"/>
                  </a:ext>
                </a:extLst>
              </p:cNvPr>
              <p:cNvSpPr>
                <a:spLocks noChangeArrowheads="1"/>
              </p:cNvSpPr>
              <p:nvPr/>
            </p:nvSpPr>
            <p:spPr bwMode="auto">
              <a:xfrm>
                <a:off x="334109" y="306200"/>
                <a:ext cx="11394830" cy="1938992"/>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justLow" eaLnBrk="0" fontAlgn="base" hangingPunct="0">
                  <a:spcBef>
                    <a:spcPct val="0"/>
                  </a:spcBef>
                  <a:spcAft>
                    <a:spcPct val="0"/>
                  </a:spcAft>
                </a:pPr>
                <a:r>
                  <a:rPr kumimoji="0" lang="ru-RU" altLang="ru-BY" sz="2400" b="1" i="0" u="none" strike="noStrike" cap="none" normalizeH="0" baseline="0" dirty="0">
                    <a:ln>
                      <a:noFill/>
                    </a:ln>
                    <a:solidFill>
                      <a:schemeClr val="tx1"/>
                    </a:solidFill>
                    <a:effectLst/>
                    <a:ea typeface="Times New Roman" panose="02020603050405020304" pitchFamily="18" charset="0"/>
                    <a:cs typeface="Times New Roman" panose="02020603050405020304" pitchFamily="18" charset="0"/>
                  </a:rPr>
                  <a:t>Покажем, насколько важна скорость роста функций, несмотря на технический прогресс, приводящий к увеличению роста быстродействия ЭВМ. </a:t>
                </a:r>
                <a:endParaRPr kumimoji="0" lang="en-US" altLang="ru-BY" sz="2400" b="1" i="0" u="none" strike="noStrike" cap="none" normalizeH="0" baseline="0" dirty="0">
                  <a:ln>
                    <a:noFill/>
                  </a:ln>
                  <a:solidFill>
                    <a:schemeClr val="tx1"/>
                  </a:solidFill>
                  <a:effectLst/>
                  <a:ea typeface="Times New Roman" panose="02020603050405020304" pitchFamily="18" charset="0"/>
                  <a:cs typeface="Times New Roman" panose="02020603050405020304" pitchFamily="18" charset="0"/>
                </a:endParaRPr>
              </a:p>
              <a:p>
                <a:pPr algn="justLow" eaLnBrk="0" fontAlgn="base" hangingPunct="0">
                  <a:spcBef>
                    <a:spcPct val="0"/>
                  </a:spcBef>
                  <a:spcAft>
                    <a:spcPct val="0"/>
                  </a:spcAft>
                </a:pPr>
                <a:endParaRPr lang="en-US" altLang="ru-BY" sz="2400" dirty="0">
                  <a:ea typeface="Times New Roman" panose="02020603050405020304" pitchFamily="18" charset="0"/>
                  <a:cs typeface="Times New Roman" panose="02020603050405020304" pitchFamily="18" charset="0"/>
                </a:endParaRPr>
              </a:p>
              <a:p>
                <a:pPr algn="justLow" eaLnBrk="0" fontAlgn="base" hangingPunct="0">
                  <a:spcBef>
                    <a:spcPct val="0"/>
                  </a:spcBef>
                  <a:spcAft>
                    <a:spcPct val="0"/>
                  </a:spcAft>
                </a:pPr>
                <a:r>
                  <a:rPr kumimoji="0" lang="ru-RU" altLang="ru-BY" sz="2400" b="0" i="0" u="none" strike="noStrike" cap="none" normalizeH="0" baseline="0" dirty="0">
                    <a:ln>
                      <a:noFill/>
                    </a:ln>
                    <a:solidFill>
                      <a:schemeClr val="tx1"/>
                    </a:solidFill>
                    <a:effectLst/>
                    <a:ea typeface="Times New Roman" panose="02020603050405020304" pitchFamily="18" charset="0"/>
                    <a:cs typeface="Times New Roman" panose="02020603050405020304" pitchFamily="18" charset="0"/>
                  </a:rPr>
                  <a:t>Предположим, что за сутки </a:t>
                </a:r>
                <a:r>
                  <a:rPr kumimoji="0" lang="en-US" altLang="ru-BY" sz="2400" b="0" i="0" u="none" strike="noStrike" cap="none" normalizeH="0" baseline="0" dirty="0">
                    <a:ln>
                      <a:noFill/>
                    </a:ln>
                    <a:solidFill>
                      <a:schemeClr val="tx1"/>
                    </a:solidFill>
                    <a:effectLst/>
                    <a:ea typeface="Times New Roman" panose="02020603050405020304" pitchFamily="18" charset="0"/>
                    <a:cs typeface="Times New Roman" panose="02020603050405020304" pitchFamily="18" charset="0"/>
                  </a:rPr>
                  <a:t>(</a:t>
                </a:r>
                <a14:m>
                  <m:oMath xmlns:m="http://schemas.openxmlformats.org/officeDocument/2006/math">
                    <m:r>
                      <a:rPr kumimoji="0" lang="en-US" altLang="ru-BY" sz="2400" b="0" i="0" u="none" strike="noStrike" cap="none" normalizeH="0" baseline="0" dirty="0" smtClean="0">
                        <a:ln>
                          <a:noFill/>
                        </a:ln>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m:t>
                    </m:r>
                    <m:r>
                      <a:rPr kumimoji="0" lang="en-US" altLang="ru-BY" sz="2400" b="0" i="1" u="none" strike="noStrike" cap="none" normalizeH="0" baseline="0" dirty="0" smtClean="0">
                        <a:ln>
                          <a:noFill/>
                        </a:ln>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24</m:t>
                    </m:r>
                    <m:r>
                      <a:rPr kumimoji="0" lang="ru-RU" altLang="ru-BY" sz="2400" b="0" i="1" u="none" strike="noStrike" cap="none" normalizeH="0" baseline="0" dirty="0" smtClean="0">
                        <a:ln>
                          <a:noFill/>
                        </a:ln>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 ч</m:t>
                    </m:r>
                    <m:r>
                      <a:rPr kumimoji="0" lang="en-US" altLang="ru-BY" sz="2400" b="0" i="1" u="none" strike="noStrike" cap="none" normalizeH="0" baseline="0" dirty="0" smtClean="0">
                        <a:ln>
                          <a:noFill/>
                        </a:ln>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t>⋅60</m:t>
                    </m:r>
                    <m:r>
                      <a:rPr kumimoji="0" lang="ru-RU" altLang="ru-BY" sz="2400" b="0" i="1" u="none" strike="noStrike" cap="none" normalizeH="0" baseline="0" dirty="0" smtClean="0">
                        <a:ln>
                          <a:noFill/>
                        </a:ln>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t> мин</m:t>
                    </m:r>
                    <m:r>
                      <a:rPr lang="en-US" altLang="ru-BY" sz="2400" i="1" dirty="0">
                        <a:latin typeface="Cambria Math" panose="02040503050406030204" pitchFamily="18" charset="0"/>
                        <a:ea typeface="Cambria Math" panose="02040503050406030204" pitchFamily="18" charset="0"/>
                        <a:cs typeface="Times New Roman" panose="02020603050405020304" pitchFamily="18" charset="0"/>
                      </a:rPr>
                      <m:t>⋅60</m:t>
                    </m:r>
                    <m:r>
                      <a:rPr lang="ru-RU" altLang="ru-BY" sz="2400" i="1" dirty="0">
                        <a:latin typeface="Cambria Math" panose="02040503050406030204" pitchFamily="18" charset="0"/>
                        <a:ea typeface="Cambria Math" panose="02040503050406030204" pitchFamily="18" charset="0"/>
                        <a:cs typeface="Times New Roman" panose="02020603050405020304" pitchFamily="18" charset="0"/>
                      </a:rPr>
                      <m:t> </m:t>
                    </m:r>
                    <m:r>
                      <a:rPr lang="ru-RU" altLang="ru-BY" sz="2400" b="0" i="1" dirty="0" smtClean="0">
                        <a:latin typeface="Cambria Math" panose="02040503050406030204" pitchFamily="18" charset="0"/>
                        <a:ea typeface="Cambria Math" panose="02040503050406030204" pitchFamily="18" charset="0"/>
                        <a:cs typeface="Times New Roman" panose="02020603050405020304" pitchFamily="18" charset="0"/>
                      </a:rPr>
                      <m:t>с=86 400 с)</m:t>
                    </m:r>
                  </m:oMath>
                </a14:m>
                <a:r>
                  <a:rPr kumimoji="0" lang="ru-RU" altLang="ru-BY" sz="2400" b="0" i="0" u="none" strike="noStrike" cap="none" normalizeH="0" baseline="0" dirty="0">
                    <a:ln>
                      <a:noFill/>
                    </a:ln>
                    <a:solidFill>
                      <a:schemeClr val="tx1"/>
                    </a:solidFill>
                    <a:effectLst/>
                    <a:ea typeface="Times New Roman" panose="02020603050405020304" pitchFamily="18" charset="0"/>
                    <a:cs typeface="Times New Roman" panose="02020603050405020304" pitchFamily="18" charset="0"/>
                  </a:rPr>
                  <a:t> современная ЭВМ может выполнить </a:t>
                </a:r>
                <a14:m>
                  <m:oMath xmlns:m="http://schemas.openxmlformats.org/officeDocument/2006/math">
                    <m:sSup>
                      <m:sSupPr>
                        <m:ctrlPr>
                          <a:rPr kumimoji="0" lang="ru-RU" altLang="ru-BY" sz="2400" b="0" i="1" u="none" strike="noStrike" cap="none" normalizeH="0" baseline="0" smtClean="0">
                            <a:ln>
                              <a:noFill/>
                            </a:ln>
                            <a:solidFill>
                              <a:schemeClr val="tx1"/>
                            </a:solidFill>
                            <a:effectLst/>
                            <a:latin typeface="Cambria Math" panose="02040503050406030204" pitchFamily="18" charset="0"/>
                            <a:cs typeface="Times New Roman" panose="02020603050405020304" pitchFamily="18" charset="0"/>
                          </a:rPr>
                        </m:ctrlPr>
                      </m:sSupPr>
                      <m:e>
                        <m:r>
                          <a:rPr kumimoji="0" lang="ru-RU" altLang="ru-BY" sz="2400" b="0" i="1" u="none" strike="noStrike" cap="none" normalizeH="0" baseline="0" smtClean="0">
                            <a:ln>
                              <a:noFill/>
                            </a:ln>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t>≈</m:t>
                        </m:r>
                        <m:r>
                          <a:rPr kumimoji="0" lang="en-US" altLang="ru-BY" sz="2400" b="0" i="1" u="none" strike="noStrike" cap="none" normalizeH="0" baseline="0" smtClean="0">
                            <a:ln>
                              <a:noFill/>
                            </a:ln>
                            <a:solidFill>
                              <a:schemeClr val="tx1"/>
                            </a:solidFill>
                            <a:effectLst/>
                            <a:latin typeface="Cambria Math" panose="02040503050406030204" pitchFamily="18" charset="0"/>
                            <a:cs typeface="Times New Roman" panose="02020603050405020304" pitchFamily="18" charset="0"/>
                          </a:rPr>
                          <m:t>10</m:t>
                        </m:r>
                      </m:e>
                      <m:sup>
                        <m:r>
                          <a:rPr kumimoji="0" lang="en-US" altLang="ru-BY" sz="2400" b="0" i="1" u="none" strike="noStrike" cap="none" normalizeH="0" baseline="0" smtClean="0">
                            <a:ln>
                              <a:noFill/>
                            </a:ln>
                            <a:solidFill>
                              <a:schemeClr val="tx1"/>
                            </a:solidFill>
                            <a:effectLst/>
                            <a:latin typeface="Cambria Math" panose="02040503050406030204" pitchFamily="18" charset="0"/>
                            <a:cs typeface="Times New Roman" panose="02020603050405020304" pitchFamily="18" charset="0"/>
                          </a:rPr>
                          <m:t>12</m:t>
                        </m:r>
                      </m:sup>
                    </m:sSup>
                  </m:oMath>
                </a14:m>
                <a:r>
                  <a:rPr kumimoji="0" lang="en-US" altLang="ru-BY" sz="2400" b="0" i="0" u="none" strike="noStrike" cap="none" normalizeH="0" baseline="0" dirty="0">
                    <a:ln>
                      <a:noFill/>
                    </a:ln>
                    <a:solidFill>
                      <a:schemeClr val="tx1"/>
                    </a:solidFill>
                    <a:effectLst/>
                    <a:ea typeface="Times New Roman" panose="02020603050405020304" pitchFamily="18" charset="0"/>
                    <a:cs typeface="Times New Roman" panose="02020603050405020304" pitchFamily="18" charset="0"/>
                  </a:rPr>
                  <a:t> </a:t>
                </a:r>
                <a:r>
                  <a:rPr kumimoji="0" lang="ru-RU" altLang="ru-BY" sz="2400" b="0" i="0" u="none" strike="noStrike" cap="none" normalizeH="0" baseline="0" dirty="0">
                    <a:ln>
                      <a:noFill/>
                    </a:ln>
                    <a:solidFill>
                      <a:schemeClr val="tx1"/>
                    </a:solidFill>
                    <a:effectLst/>
                    <a:ea typeface="Times New Roman" panose="02020603050405020304" pitchFamily="18" charset="0"/>
                    <a:cs typeface="Times New Roman" panose="02020603050405020304" pitchFamily="18" charset="0"/>
                  </a:rPr>
                  <a:t>абстрактных операций. </a:t>
                </a:r>
                <a:endParaRPr kumimoji="0" lang="ru-RU" altLang="ru-BY" sz="1800" b="0" i="0" u="none" strike="noStrike" cap="none" normalizeH="0" baseline="0" dirty="0">
                  <a:ln>
                    <a:noFill/>
                  </a:ln>
                  <a:solidFill>
                    <a:schemeClr val="tx1"/>
                  </a:solidFill>
                  <a:effectLst/>
                  <a:latin typeface="Arial" panose="020B0604020202020204" pitchFamily="34" charset="0"/>
                </a:endParaRPr>
              </a:p>
            </p:txBody>
          </p:sp>
        </mc:Choice>
        <mc:Fallback xmlns="">
          <p:sp>
            <p:nvSpPr>
              <p:cNvPr id="8" name="Rectangle 2">
                <a:extLst>
                  <a:ext uri="{FF2B5EF4-FFF2-40B4-BE49-F238E27FC236}">
                    <a16:creationId xmlns:a16="http://schemas.microsoft.com/office/drawing/2014/main" id="{539EA32A-0D06-82E2-A037-C8D5CAB3EFFC}"/>
                  </a:ext>
                </a:extLst>
              </p:cNvPr>
              <p:cNvSpPr>
                <a:spLocks noRot="1" noChangeAspect="1" noMove="1" noResize="1" noEditPoints="1" noAdjustHandles="1" noChangeArrowheads="1" noChangeShapeType="1" noTextEdit="1"/>
              </p:cNvSpPr>
              <p:nvPr/>
            </p:nvSpPr>
            <p:spPr bwMode="auto">
              <a:xfrm>
                <a:off x="334109" y="306200"/>
                <a:ext cx="11394830" cy="1938992"/>
              </a:xfrm>
              <a:prstGeom prst="rect">
                <a:avLst/>
              </a:prstGeom>
              <a:blipFill>
                <a:blip r:embed="rId2"/>
                <a:stretch>
                  <a:fillRect l="-856" t="-1887" r="-1391" b="-6918"/>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ru-BY">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20D32BA0-556E-64C8-F0F9-9E7E40906F45}"/>
                  </a:ext>
                </a:extLst>
              </p:cNvPr>
              <p:cNvSpPr txBox="1"/>
              <p:nvPr/>
            </p:nvSpPr>
            <p:spPr>
              <a:xfrm>
                <a:off x="196543" y="2388239"/>
                <a:ext cx="11800825" cy="2026389"/>
              </a:xfrm>
              <a:prstGeom prst="rect">
                <a:avLst/>
              </a:prstGeom>
              <a:noFill/>
            </p:spPr>
            <p:txBody>
              <a:bodyPr wrap="square" rtlCol="0">
                <a:spAutoFit/>
              </a:bodyPr>
              <a:lstStyle/>
              <a:p>
                <a:r>
                  <a:rPr lang="ru-RU" sz="2000" dirty="0"/>
                  <a:t>Если </a:t>
                </a:r>
                <a:r>
                  <a:rPr lang="ru-RU" sz="2000" dirty="0">
                    <a:effectLst/>
                    <a:latin typeface="Times New Roman" panose="02020603050405020304" pitchFamily="18" charset="0"/>
                    <a:ea typeface="Times New Roman" panose="02020603050405020304" pitchFamily="18" charset="0"/>
                  </a:rPr>
                  <a:t>алгоритму требуется для решения задачи выполнить </a:t>
                </a:r>
                <a14:m>
                  <m:oMath xmlns:m="http://schemas.openxmlformats.org/officeDocument/2006/math">
                    <m:sSup>
                      <m:sSupPr>
                        <m:ctrlPr>
                          <a:rPr kumimoji="0" lang="ru-RU" altLang="ru-BY" sz="2000" b="1" i="1" u="none" strike="noStrike" cap="none" normalizeH="0" baseline="0" smtClean="0">
                            <a:ln>
                              <a:noFill/>
                            </a:ln>
                            <a:solidFill>
                              <a:schemeClr val="tx1"/>
                            </a:solidFill>
                            <a:effectLst/>
                            <a:latin typeface="Cambria Math" panose="02040503050406030204" pitchFamily="18" charset="0"/>
                            <a:cs typeface="Times New Roman" panose="02020603050405020304" pitchFamily="18" charset="0"/>
                          </a:rPr>
                        </m:ctrlPr>
                      </m:sSupPr>
                      <m:e>
                        <m:r>
                          <a:rPr kumimoji="0" lang="en-US" altLang="ru-BY" sz="2000" b="1" i="1" u="none" strike="noStrike" cap="none" normalizeH="0" baseline="0" smtClean="0">
                            <a:ln>
                              <a:noFill/>
                            </a:ln>
                            <a:solidFill>
                              <a:schemeClr val="tx1"/>
                            </a:solidFill>
                            <a:effectLst/>
                            <a:latin typeface="Cambria Math" panose="02040503050406030204" pitchFamily="18" charset="0"/>
                            <a:cs typeface="Times New Roman" panose="02020603050405020304" pitchFamily="18" charset="0"/>
                          </a:rPr>
                          <m:t>𝒇</m:t>
                        </m:r>
                        <m:d>
                          <m:dPr>
                            <m:ctrlPr>
                              <a:rPr kumimoji="0" lang="en-US" altLang="ru-BY" sz="2000" b="1" i="1" u="none" strike="noStrike" cap="none" normalizeH="0" baseline="0" smtClean="0">
                                <a:ln>
                                  <a:noFill/>
                                </a:ln>
                                <a:solidFill>
                                  <a:schemeClr val="tx1"/>
                                </a:solidFill>
                                <a:effectLst/>
                                <a:latin typeface="Cambria Math" panose="02040503050406030204" pitchFamily="18" charset="0"/>
                                <a:cs typeface="Times New Roman" panose="02020603050405020304" pitchFamily="18" charset="0"/>
                              </a:rPr>
                            </m:ctrlPr>
                          </m:dPr>
                          <m:e>
                            <m:r>
                              <a:rPr kumimoji="0" lang="en-US" altLang="ru-BY" sz="2000" b="1" i="1" u="none" strike="noStrike" cap="none" normalizeH="0" baseline="0" smtClean="0">
                                <a:ln>
                                  <a:noFill/>
                                </a:ln>
                                <a:solidFill>
                                  <a:schemeClr val="tx1"/>
                                </a:solidFill>
                                <a:effectLst/>
                                <a:latin typeface="Cambria Math" panose="02040503050406030204" pitchFamily="18" charset="0"/>
                                <a:cs typeface="Times New Roman" panose="02020603050405020304" pitchFamily="18" charset="0"/>
                              </a:rPr>
                              <m:t>𝒏</m:t>
                            </m:r>
                          </m:e>
                        </m:d>
                        <m:r>
                          <a:rPr kumimoji="0" lang="en-US" altLang="ru-BY" sz="2000" b="1" i="1" u="none" strike="noStrike" cap="none" normalizeH="0" baseline="0" smtClean="0">
                            <a:ln>
                              <a:noFill/>
                            </a:ln>
                            <a:solidFill>
                              <a:schemeClr val="tx1"/>
                            </a:solidFill>
                            <a:effectLst/>
                            <a:latin typeface="Cambria Math" panose="02040503050406030204" pitchFamily="18" charset="0"/>
                            <a:cs typeface="Times New Roman" panose="02020603050405020304" pitchFamily="18" charset="0"/>
                          </a:rPr>
                          <m:t>=</m:t>
                        </m:r>
                        <m:r>
                          <a:rPr kumimoji="0" lang="en-US" altLang="ru-BY" sz="2000" b="1" i="1" u="none" strike="noStrike" cap="none" normalizeH="0" baseline="0" smtClean="0">
                            <a:ln>
                              <a:noFill/>
                            </a:ln>
                            <a:solidFill>
                              <a:schemeClr val="tx1"/>
                            </a:solidFill>
                            <a:effectLst/>
                            <a:latin typeface="Cambria Math" panose="02040503050406030204" pitchFamily="18" charset="0"/>
                            <a:cs typeface="Times New Roman" panose="02020603050405020304" pitchFamily="18" charset="0"/>
                          </a:rPr>
                          <m:t>𝒏</m:t>
                        </m:r>
                      </m:e>
                      <m:sup>
                        <m:r>
                          <a:rPr kumimoji="0" lang="en-US" altLang="ru-BY" sz="2000" b="1" i="1" u="none" strike="noStrike" cap="none" normalizeH="0" baseline="0" smtClean="0">
                            <a:ln>
                              <a:noFill/>
                            </a:ln>
                            <a:solidFill>
                              <a:schemeClr val="tx1"/>
                            </a:solidFill>
                            <a:effectLst/>
                            <a:latin typeface="Cambria Math" panose="02040503050406030204" pitchFamily="18" charset="0"/>
                            <a:cs typeface="Times New Roman" panose="02020603050405020304" pitchFamily="18" charset="0"/>
                          </a:rPr>
                          <m:t>𝟑</m:t>
                        </m:r>
                      </m:sup>
                    </m:sSup>
                  </m:oMath>
                </a14:m>
                <a:r>
                  <a:rPr lang="en-US" sz="2000" b="1" dirty="0"/>
                  <a:t> </a:t>
                </a:r>
                <a:r>
                  <a:rPr lang="ru-RU" sz="2000" dirty="0"/>
                  <a:t>операций, то за сутки ЭВМ успеет решить задачу для </a:t>
                </a:r>
                <a14:m>
                  <m:oMath xmlns:m="http://schemas.openxmlformats.org/officeDocument/2006/math">
                    <m:sSup>
                      <m:sSupPr>
                        <m:ctrlPr>
                          <a:rPr lang="ru-RU" altLang="ru-BY" sz="2000" i="1">
                            <a:latin typeface="Cambria Math" panose="02040503050406030204" pitchFamily="18" charset="0"/>
                            <a:cs typeface="Times New Roman" panose="02020603050405020304" pitchFamily="18" charset="0"/>
                          </a:rPr>
                        </m:ctrlPr>
                      </m:sSupPr>
                      <m:e>
                        <m:r>
                          <a:rPr lang="en-US" altLang="ru-BY" sz="2000" b="0" i="1" smtClean="0">
                            <a:latin typeface="Cambria Math" panose="02040503050406030204" pitchFamily="18" charset="0"/>
                            <a:cs typeface="Times New Roman" panose="02020603050405020304" pitchFamily="18" charset="0"/>
                          </a:rPr>
                          <m:t>𝑛</m:t>
                        </m:r>
                        <m:r>
                          <a:rPr lang="en-US" altLang="ru-BY" sz="2000" b="0" i="1" smtClean="0">
                            <a:latin typeface="Cambria Math" panose="02040503050406030204" pitchFamily="18" charset="0"/>
                            <a:cs typeface="Times New Roman" panose="02020603050405020304" pitchFamily="18" charset="0"/>
                          </a:rPr>
                          <m:t>=</m:t>
                        </m:r>
                        <m:rad>
                          <m:radPr>
                            <m:ctrlPr>
                              <a:rPr lang="en-US" altLang="ru-BY" sz="2000" b="0" i="1" smtClean="0">
                                <a:latin typeface="Cambria Math" panose="02040503050406030204" pitchFamily="18" charset="0"/>
                                <a:cs typeface="Times New Roman" panose="02020603050405020304" pitchFamily="18" charset="0"/>
                              </a:rPr>
                            </m:ctrlPr>
                          </m:radPr>
                          <m:deg>
                            <m:r>
                              <m:rPr>
                                <m:brk m:alnAt="7"/>
                              </m:rPr>
                              <a:rPr lang="en-US" altLang="ru-BY" sz="2000" b="0" i="1" smtClean="0">
                                <a:latin typeface="Cambria Math" panose="02040503050406030204" pitchFamily="18" charset="0"/>
                                <a:cs typeface="Times New Roman" panose="02020603050405020304" pitchFamily="18" charset="0"/>
                              </a:rPr>
                              <m:t>3</m:t>
                            </m:r>
                          </m:deg>
                          <m:e>
                            <m:sSup>
                              <m:sSupPr>
                                <m:ctrlPr>
                                  <a:rPr lang="en-US" altLang="ru-BY" sz="2000" b="0" i="1" smtClean="0">
                                    <a:latin typeface="Cambria Math" panose="02040503050406030204" pitchFamily="18" charset="0"/>
                                    <a:cs typeface="Times New Roman" panose="02020603050405020304" pitchFamily="18" charset="0"/>
                                  </a:rPr>
                                </m:ctrlPr>
                              </m:sSupPr>
                              <m:e>
                                <m:r>
                                  <a:rPr lang="en-US" altLang="ru-BY" sz="2000" b="0" i="1" smtClean="0">
                                    <a:latin typeface="Cambria Math" panose="02040503050406030204" pitchFamily="18" charset="0"/>
                                    <a:cs typeface="Times New Roman" panose="02020603050405020304" pitchFamily="18" charset="0"/>
                                  </a:rPr>
                                  <m:t>10</m:t>
                                </m:r>
                              </m:e>
                              <m:sup>
                                <m:r>
                                  <a:rPr lang="en-US" altLang="ru-BY" sz="2000" b="0" i="1" smtClean="0">
                                    <a:latin typeface="Cambria Math" panose="02040503050406030204" pitchFamily="18" charset="0"/>
                                    <a:cs typeface="Times New Roman" panose="02020603050405020304" pitchFamily="18" charset="0"/>
                                  </a:rPr>
                                  <m:t>12</m:t>
                                </m:r>
                              </m:sup>
                            </m:sSup>
                          </m:e>
                        </m:rad>
                        <m:r>
                          <a:rPr lang="en-US" altLang="ru-BY" sz="2000" b="0" i="1" smtClean="0">
                            <a:latin typeface="Cambria Math" panose="02040503050406030204" pitchFamily="18" charset="0"/>
                            <a:cs typeface="Times New Roman" panose="02020603050405020304" pitchFamily="18" charset="0"/>
                          </a:rPr>
                          <m:t>=1</m:t>
                        </m:r>
                        <m:r>
                          <a:rPr lang="en-US" altLang="ru-BY" sz="2000" i="1">
                            <a:latin typeface="Cambria Math" panose="02040503050406030204" pitchFamily="18" charset="0"/>
                            <a:cs typeface="Times New Roman" panose="02020603050405020304" pitchFamily="18" charset="0"/>
                          </a:rPr>
                          <m:t>0</m:t>
                        </m:r>
                      </m:e>
                      <m:sup>
                        <m:r>
                          <a:rPr lang="en-US" altLang="ru-BY" sz="2000" b="0" i="1" smtClean="0">
                            <a:latin typeface="Cambria Math" panose="02040503050406030204" pitchFamily="18" charset="0"/>
                            <a:cs typeface="Times New Roman" panose="02020603050405020304" pitchFamily="18" charset="0"/>
                          </a:rPr>
                          <m:t>4</m:t>
                        </m:r>
                      </m:sup>
                    </m:sSup>
                    <m:r>
                      <a:rPr lang="en-US" altLang="ru-BY" sz="2000" b="0" i="1" smtClean="0">
                        <a:latin typeface="Cambria Math" panose="02040503050406030204" pitchFamily="18" charset="0"/>
                        <a:cs typeface="Times New Roman" panose="02020603050405020304" pitchFamily="18" charset="0"/>
                      </a:rPr>
                      <m:t>.</m:t>
                    </m:r>
                  </m:oMath>
                </a14:m>
                <a:endParaRPr lang="ru-RU" altLang="ru-BY" sz="2000" b="0" dirty="0">
                  <a:cs typeface="Times New Roman" panose="02020603050405020304" pitchFamily="18" charset="0"/>
                </a:endParaRPr>
              </a:p>
              <a:p>
                <a:endParaRPr lang="en-US" altLang="ru-BY" sz="2000" b="0" dirty="0">
                  <a:cs typeface="Times New Roman" panose="02020603050405020304" pitchFamily="18" charset="0"/>
                </a:endParaRPr>
              </a:p>
              <a:p>
                <a:r>
                  <a:rPr lang="ru-RU" sz="2000" dirty="0"/>
                  <a:t>Если предположить, что скорость вычислений за сутки возрастает в </a:t>
                </a:r>
                <a:r>
                  <a:rPr lang="ru-RU" sz="2000" b="1" dirty="0"/>
                  <a:t>10 раз</a:t>
                </a:r>
                <a:r>
                  <a:rPr lang="ru-RU" sz="2000" dirty="0"/>
                  <a:t>, то ЭВМ за сутки выполняет </a:t>
                </a:r>
                <a14:m>
                  <m:oMath xmlns:m="http://schemas.openxmlformats.org/officeDocument/2006/math">
                    <m:sSup>
                      <m:sSupPr>
                        <m:ctrlPr>
                          <a:rPr lang="ru-RU" altLang="ru-BY" sz="2000" i="1" smtClean="0">
                            <a:latin typeface="Cambria Math" panose="02040503050406030204" pitchFamily="18" charset="0"/>
                            <a:cs typeface="Times New Roman" panose="02020603050405020304" pitchFamily="18" charset="0"/>
                          </a:rPr>
                        </m:ctrlPr>
                      </m:sSupPr>
                      <m:e>
                        <m:sSup>
                          <m:sSupPr>
                            <m:ctrlPr>
                              <a:rPr lang="ru-RU" altLang="ru-BY" sz="2000" i="1" smtClean="0">
                                <a:latin typeface="Cambria Math" panose="02040503050406030204" pitchFamily="18" charset="0"/>
                                <a:cs typeface="Times New Roman" panose="02020603050405020304" pitchFamily="18" charset="0"/>
                              </a:rPr>
                            </m:ctrlPr>
                          </m:sSupPr>
                          <m:e>
                            <m:acc>
                              <m:accPr>
                                <m:chr m:val="̃"/>
                                <m:ctrlPr>
                                  <a:rPr lang="ru-RU" altLang="ru-BY" sz="2000" i="1" smtClean="0">
                                    <a:latin typeface="Cambria Math" panose="02040503050406030204" pitchFamily="18" charset="0"/>
                                    <a:cs typeface="Times New Roman" panose="02020603050405020304" pitchFamily="18" charset="0"/>
                                  </a:rPr>
                                </m:ctrlPr>
                              </m:accPr>
                              <m:e>
                                <m:r>
                                  <a:rPr lang="en-US" altLang="ru-BY" sz="2000" b="0" i="1" smtClean="0">
                                    <a:latin typeface="Cambria Math" panose="02040503050406030204" pitchFamily="18" charset="0"/>
                                    <a:cs typeface="Times New Roman" panose="02020603050405020304" pitchFamily="18" charset="0"/>
                                  </a:rPr>
                                  <m:t>𝑛</m:t>
                                </m:r>
                              </m:e>
                            </m:acc>
                          </m:e>
                          <m:sup>
                            <m:r>
                              <a:rPr lang="en-US" altLang="ru-BY" sz="2000" b="0" i="1" smtClean="0">
                                <a:latin typeface="Cambria Math" panose="02040503050406030204" pitchFamily="18" charset="0"/>
                                <a:cs typeface="Times New Roman" panose="02020603050405020304" pitchFamily="18" charset="0"/>
                              </a:rPr>
                              <m:t>3</m:t>
                            </m:r>
                          </m:sup>
                        </m:sSup>
                        <m:r>
                          <a:rPr lang="en-US" altLang="ru-BY" sz="2000" b="0" i="1" smtClean="0">
                            <a:latin typeface="Cambria Math" panose="02040503050406030204" pitchFamily="18" charset="0"/>
                            <a:cs typeface="Times New Roman" panose="02020603050405020304" pitchFamily="18" charset="0"/>
                          </a:rPr>
                          <m:t>=10</m:t>
                        </m:r>
                        <m:r>
                          <a:rPr lang="en-US" altLang="ru-BY" sz="2000" b="0" i="1" smtClean="0">
                            <a:latin typeface="Cambria Math" panose="02040503050406030204" pitchFamily="18" charset="0"/>
                            <a:ea typeface="Cambria Math" panose="02040503050406030204" pitchFamily="18" charset="0"/>
                            <a:cs typeface="Times New Roman" panose="02020603050405020304" pitchFamily="18" charset="0"/>
                          </a:rPr>
                          <m:t>⋅</m:t>
                        </m:r>
                        <m:r>
                          <a:rPr lang="en-US" altLang="ru-BY" sz="2000" b="0" i="1" smtClean="0">
                            <a:latin typeface="Cambria Math" panose="02040503050406030204" pitchFamily="18" charset="0"/>
                            <a:cs typeface="Times New Roman" panose="02020603050405020304" pitchFamily="18" charset="0"/>
                          </a:rPr>
                          <m:t>10</m:t>
                        </m:r>
                      </m:e>
                      <m:sup>
                        <m:r>
                          <a:rPr lang="en-US" altLang="ru-BY" sz="2000" b="0" i="1" smtClean="0">
                            <a:latin typeface="Cambria Math" panose="02040503050406030204" pitchFamily="18" charset="0"/>
                            <a:cs typeface="Times New Roman" panose="02020603050405020304" pitchFamily="18" charset="0"/>
                          </a:rPr>
                          <m:t>12</m:t>
                        </m:r>
                      </m:sup>
                    </m:sSup>
                  </m:oMath>
                </a14:m>
                <a:r>
                  <a:rPr lang="en-US" sz="2000" dirty="0"/>
                  <a:t> </a:t>
                </a:r>
                <a:r>
                  <a:rPr lang="ru-RU" sz="2000" dirty="0"/>
                  <a:t>операций и теперь ЭВМ успевает решить задачу для</a:t>
                </a:r>
              </a:p>
              <a:p>
                <a:r>
                  <a:rPr lang="ru-RU" sz="2000" dirty="0"/>
                  <a:t> </a:t>
                </a:r>
                <a14:m>
                  <m:oMath xmlns:m="http://schemas.openxmlformats.org/officeDocument/2006/math">
                    <m:acc>
                      <m:accPr>
                        <m:chr m:val="̃"/>
                        <m:ctrlPr>
                          <a:rPr lang="ru-RU" altLang="ru-BY" sz="2000" i="1">
                            <a:latin typeface="Cambria Math" panose="02040503050406030204" pitchFamily="18" charset="0"/>
                            <a:cs typeface="Times New Roman" panose="02020603050405020304" pitchFamily="18" charset="0"/>
                          </a:rPr>
                        </m:ctrlPr>
                      </m:accPr>
                      <m:e>
                        <m:r>
                          <a:rPr lang="en-US" altLang="ru-BY" sz="2000" i="1">
                            <a:latin typeface="Cambria Math" panose="02040503050406030204" pitchFamily="18" charset="0"/>
                            <a:cs typeface="Times New Roman" panose="02020603050405020304" pitchFamily="18" charset="0"/>
                          </a:rPr>
                          <m:t>𝑛</m:t>
                        </m:r>
                      </m:e>
                    </m:acc>
                    <m:r>
                      <a:rPr lang="en-US" altLang="ru-BY" sz="2000" i="1">
                        <a:latin typeface="Cambria Math" panose="02040503050406030204" pitchFamily="18" charset="0"/>
                        <a:cs typeface="Times New Roman" panose="02020603050405020304" pitchFamily="18" charset="0"/>
                      </a:rPr>
                      <m:t>=</m:t>
                    </m:r>
                    <m:rad>
                      <m:radPr>
                        <m:ctrlPr>
                          <a:rPr lang="en-US" altLang="ru-BY" sz="2000" i="1">
                            <a:latin typeface="Cambria Math" panose="02040503050406030204" pitchFamily="18" charset="0"/>
                            <a:cs typeface="Times New Roman" panose="02020603050405020304" pitchFamily="18" charset="0"/>
                          </a:rPr>
                        </m:ctrlPr>
                      </m:radPr>
                      <m:deg>
                        <m:r>
                          <m:rPr>
                            <m:brk m:alnAt="7"/>
                          </m:rPr>
                          <a:rPr lang="en-US" altLang="ru-BY" sz="2000" i="1">
                            <a:latin typeface="Cambria Math" panose="02040503050406030204" pitchFamily="18" charset="0"/>
                            <a:cs typeface="Times New Roman" panose="02020603050405020304" pitchFamily="18" charset="0"/>
                          </a:rPr>
                          <m:t>3</m:t>
                        </m:r>
                      </m:deg>
                      <m:e>
                        <m:r>
                          <a:rPr lang="ru-RU" altLang="ru-BY" sz="2000" i="1">
                            <a:latin typeface="Cambria Math" panose="02040503050406030204" pitchFamily="18" charset="0"/>
                            <a:cs typeface="Times New Roman" panose="02020603050405020304" pitchFamily="18" charset="0"/>
                          </a:rPr>
                          <m:t>10</m:t>
                        </m:r>
                        <m:r>
                          <a:rPr lang="ru-RU" altLang="ru-BY" sz="2000" i="1">
                            <a:latin typeface="Cambria Math" panose="02040503050406030204" pitchFamily="18" charset="0"/>
                            <a:ea typeface="Cambria Math" panose="02040503050406030204" pitchFamily="18" charset="0"/>
                            <a:cs typeface="Times New Roman" panose="02020603050405020304" pitchFamily="18" charset="0"/>
                          </a:rPr>
                          <m:t>⋅</m:t>
                        </m:r>
                        <m:sSup>
                          <m:sSupPr>
                            <m:ctrlPr>
                              <a:rPr lang="ru-RU" altLang="ru-BY" sz="2000" i="1">
                                <a:latin typeface="Cambria Math" panose="02040503050406030204" pitchFamily="18" charset="0"/>
                                <a:ea typeface="Cambria Math" panose="02040503050406030204" pitchFamily="18" charset="0"/>
                                <a:cs typeface="Times New Roman" panose="02020603050405020304" pitchFamily="18" charset="0"/>
                              </a:rPr>
                            </m:ctrlPr>
                          </m:sSupPr>
                          <m:e>
                            <m:r>
                              <a:rPr lang="ru-RU" altLang="ru-BY" sz="2000" i="1">
                                <a:latin typeface="Cambria Math" panose="02040503050406030204" pitchFamily="18" charset="0"/>
                                <a:ea typeface="Cambria Math" panose="02040503050406030204" pitchFamily="18" charset="0"/>
                                <a:cs typeface="Times New Roman" panose="02020603050405020304" pitchFamily="18" charset="0"/>
                              </a:rPr>
                              <m:t>10</m:t>
                            </m:r>
                          </m:e>
                          <m:sup>
                            <m:r>
                              <a:rPr lang="ru-RU" altLang="ru-BY" sz="2000" i="1">
                                <a:latin typeface="Cambria Math" panose="02040503050406030204" pitchFamily="18" charset="0"/>
                                <a:ea typeface="Cambria Math" panose="02040503050406030204" pitchFamily="18" charset="0"/>
                                <a:cs typeface="Times New Roman" panose="02020603050405020304" pitchFamily="18" charset="0"/>
                              </a:rPr>
                              <m:t>12</m:t>
                            </m:r>
                          </m:sup>
                        </m:sSup>
                      </m:e>
                    </m:rad>
                    <m:r>
                      <a:rPr lang="ru-RU" altLang="ru-BY" sz="2000" b="0" i="1" smtClean="0">
                        <a:latin typeface="Cambria Math" panose="02040503050406030204" pitchFamily="18" charset="0"/>
                        <a:cs typeface="Times New Roman" panose="02020603050405020304" pitchFamily="18" charset="0"/>
                      </a:rPr>
                      <m:t>=</m:t>
                    </m:r>
                    <m:rad>
                      <m:radPr>
                        <m:ctrlPr>
                          <a:rPr lang="ru-RU" altLang="ru-BY" sz="2000" b="1" i="1" smtClean="0">
                            <a:latin typeface="Cambria Math" panose="02040503050406030204" pitchFamily="18" charset="0"/>
                            <a:cs typeface="Times New Roman" panose="02020603050405020304" pitchFamily="18" charset="0"/>
                          </a:rPr>
                        </m:ctrlPr>
                      </m:radPr>
                      <m:deg>
                        <m:r>
                          <m:rPr>
                            <m:brk m:alnAt="7"/>
                          </m:rPr>
                          <a:rPr lang="en-US" altLang="ru-BY" sz="2000" b="1" i="1" smtClean="0">
                            <a:latin typeface="Cambria Math" panose="02040503050406030204" pitchFamily="18" charset="0"/>
                            <a:cs typeface="Times New Roman" panose="02020603050405020304" pitchFamily="18" charset="0"/>
                          </a:rPr>
                          <m:t>𝟑</m:t>
                        </m:r>
                      </m:deg>
                      <m:e>
                        <m:r>
                          <a:rPr lang="en-US" altLang="ru-BY" sz="2000" b="1" i="1" smtClean="0">
                            <a:latin typeface="Cambria Math" panose="02040503050406030204" pitchFamily="18" charset="0"/>
                            <a:cs typeface="Times New Roman" panose="02020603050405020304" pitchFamily="18" charset="0"/>
                          </a:rPr>
                          <m:t>𝟏𝟎</m:t>
                        </m:r>
                      </m:e>
                    </m:rad>
                    <m:r>
                      <a:rPr lang="ru-RU" altLang="ru-BY" sz="2000" b="1" i="1">
                        <a:latin typeface="Cambria Math" panose="02040503050406030204" pitchFamily="18" charset="0"/>
                        <a:ea typeface="Cambria Math" panose="02040503050406030204" pitchFamily="18" charset="0"/>
                        <a:cs typeface="Times New Roman" panose="02020603050405020304" pitchFamily="18" charset="0"/>
                      </a:rPr>
                      <m:t>⋅</m:t>
                    </m:r>
                    <m:r>
                      <a:rPr lang="en-US" altLang="ru-BY" sz="2000" b="1" i="1">
                        <a:latin typeface="Cambria Math" panose="02040503050406030204" pitchFamily="18" charset="0"/>
                        <a:ea typeface="Cambria Math" panose="02040503050406030204" pitchFamily="18" charset="0"/>
                        <a:cs typeface="Times New Roman" panose="02020603050405020304" pitchFamily="18" charset="0"/>
                      </a:rPr>
                      <m:t>𝒏</m:t>
                    </m:r>
                    <m:r>
                      <a:rPr lang="en-US" altLang="ru-BY" sz="2000" b="0" i="1" smtClean="0">
                        <a:latin typeface="Cambria Math" panose="02040503050406030204" pitchFamily="18" charset="0"/>
                        <a:ea typeface="Cambria Math" panose="02040503050406030204" pitchFamily="18" charset="0"/>
                        <a:cs typeface="Times New Roman" panose="02020603050405020304" pitchFamily="18" charset="0"/>
                      </a:rPr>
                      <m:t>≈</m:t>
                    </m:r>
                    <m:r>
                      <a:rPr lang="ru-RU" altLang="ru-BY" sz="2000" b="0" i="1" smtClean="0">
                        <a:latin typeface="Cambria Math" panose="02040503050406030204" pitchFamily="18" charset="0"/>
                        <a:cs typeface="Times New Roman" panose="02020603050405020304" pitchFamily="18" charset="0"/>
                      </a:rPr>
                      <m:t>2,15</m:t>
                    </m:r>
                    <m:r>
                      <a:rPr lang="ru-RU" altLang="ru-BY" sz="2000" b="0" i="1" smtClean="0">
                        <a:latin typeface="Cambria Math" panose="02040503050406030204" pitchFamily="18" charset="0"/>
                        <a:ea typeface="Cambria Math" panose="02040503050406030204" pitchFamily="18" charset="0"/>
                        <a:cs typeface="Times New Roman" panose="02020603050405020304" pitchFamily="18" charset="0"/>
                      </a:rPr>
                      <m:t>⋅</m:t>
                    </m:r>
                    <m:r>
                      <a:rPr lang="en-US" altLang="ru-BY" sz="2000" b="0" i="1" smtClean="0">
                        <a:latin typeface="Cambria Math" panose="02040503050406030204" pitchFamily="18" charset="0"/>
                        <a:ea typeface="Cambria Math" panose="02040503050406030204" pitchFamily="18" charset="0"/>
                        <a:cs typeface="Times New Roman" panose="02020603050405020304" pitchFamily="18" charset="0"/>
                      </a:rPr>
                      <m:t>𝑛</m:t>
                    </m:r>
                  </m:oMath>
                </a14:m>
                <a:r>
                  <a:rPr lang="ru-RU" sz="2000" dirty="0"/>
                  <a:t>.</a:t>
                </a:r>
                <a:endParaRPr lang="ru-BY" sz="2000" dirty="0"/>
              </a:p>
            </p:txBody>
          </p:sp>
        </mc:Choice>
        <mc:Fallback xmlns="">
          <p:sp>
            <p:nvSpPr>
              <p:cNvPr id="11" name="TextBox 10">
                <a:extLst>
                  <a:ext uri="{FF2B5EF4-FFF2-40B4-BE49-F238E27FC236}">
                    <a16:creationId xmlns:a16="http://schemas.microsoft.com/office/drawing/2014/main" id="{20D32BA0-556E-64C8-F0F9-9E7E40906F45}"/>
                  </a:ext>
                </a:extLst>
              </p:cNvPr>
              <p:cNvSpPr txBox="1">
                <a:spLocks noRot="1" noChangeAspect="1" noMove="1" noResize="1" noEditPoints="1" noAdjustHandles="1" noChangeArrowheads="1" noChangeShapeType="1" noTextEdit="1"/>
              </p:cNvSpPr>
              <p:nvPr/>
            </p:nvSpPr>
            <p:spPr>
              <a:xfrm>
                <a:off x="196543" y="2388239"/>
                <a:ext cx="11800825" cy="2026389"/>
              </a:xfrm>
              <a:prstGeom prst="rect">
                <a:avLst/>
              </a:prstGeom>
              <a:blipFill>
                <a:blip r:embed="rId3"/>
                <a:stretch>
                  <a:fillRect l="-517" t="-1506" b="-4819"/>
                </a:stretch>
              </a:blipFill>
            </p:spPr>
            <p:txBody>
              <a:bodyPr/>
              <a:lstStyle/>
              <a:p>
                <a:r>
                  <a:rPr lang="ru-BY">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B2575C09-3BEE-13AB-FF56-3357C06ADA8E}"/>
                  </a:ext>
                </a:extLst>
              </p:cNvPr>
              <p:cNvSpPr txBox="1"/>
              <p:nvPr/>
            </p:nvSpPr>
            <p:spPr>
              <a:xfrm>
                <a:off x="203888" y="4557532"/>
                <a:ext cx="11800825" cy="2040367"/>
              </a:xfrm>
              <a:prstGeom prst="rect">
                <a:avLst/>
              </a:prstGeom>
              <a:noFill/>
            </p:spPr>
            <p:txBody>
              <a:bodyPr wrap="square">
                <a:spAutoFit/>
              </a:bodyPr>
              <a:lstStyle/>
              <a:p>
                <a:r>
                  <a:rPr lang="ru-RU" sz="2000" dirty="0"/>
                  <a:t>Если </a:t>
                </a:r>
                <a:r>
                  <a:rPr lang="ru-RU" sz="2000" dirty="0">
                    <a:effectLst/>
                    <a:latin typeface="Times New Roman" panose="02020603050405020304" pitchFamily="18" charset="0"/>
                    <a:ea typeface="Times New Roman" panose="02020603050405020304" pitchFamily="18" charset="0"/>
                  </a:rPr>
                  <a:t>алгоритму требуется для решения задачи выполнить </a:t>
                </a:r>
                <a14:m>
                  <m:oMath xmlns:m="http://schemas.openxmlformats.org/officeDocument/2006/math">
                    <m:sSup>
                      <m:sSupPr>
                        <m:ctrlPr>
                          <a:rPr kumimoji="0" lang="ru-RU" altLang="ru-BY" sz="2000" b="1" i="1" u="none" strike="noStrike" cap="none" normalizeH="0" baseline="0" smtClean="0">
                            <a:ln>
                              <a:noFill/>
                            </a:ln>
                            <a:solidFill>
                              <a:schemeClr val="tx1"/>
                            </a:solidFill>
                            <a:effectLst/>
                            <a:latin typeface="Cambria Math" panose="02040503050406030204" pitchFamily="18" charset="0"/>
                            <a:cs typeface="Times New Roman" panose="02020603050405020304" pitchFamily="18" charset="0"/>
                          </a:rPr>
                        </m:ctrlPr>
                      </m:sSupPr>
                      <m:e>
                        <m:r>
                          <a:rPr kumimoji="0" lang="en-US" altLang="ru-BY" sz="2000" b="1" i="1" u="none" strike="noStrike" cap="none" normalizeH="0" baseline="0" smtClean="0">
                            <a:ln>
                              <a:noFill/>
                            </a:ln>
                            <a:solidFill>
                              <a:schemeClr val="tx1"/>
                            </a:solidFill>
                            <a:effectLst/>
                            <a:latin typeface="Cambria Math" panose="02040503050406030204" pitchFamily="18" charset="0"/>
                            <a:cs typeface="Times New Roman" panose="02020603050405020304" pitchFamily="18" charset="0"/>
                          </a:rPr>
                          <m:t>𝒇</m:t>
                        </m:r>
                        <m:d>
                          <m:dPr>
                            <m:ctrlPr>
                              <a:rPr kumimoji="0" lang="en-US" altLang="ru-BY" sz="2000" b="1" i="1" u="none" strike="noStrike" cap="none" normalizeH="0" baseline="0" smtClean="0">
                                <a:ln>
                                  <a:noFill/>
                                </a:ln>
                                <a:solidFill>
                                  <a:schemeClr val="tx1"/>
                                </a:solidFill>
                                <a:effectLst/>
                                <a:latin typeface="Cambria Math" panose="02040503050406030204" pitchFamily="18" charset="0"/>
                                <a:cs typeface="Times New Roman" panose="02020603050405020304" pitchFamily="18" charset="0"/>
                              </a:rPr>
                            </m:ctrlPr>
                          </m:dPr>
                          <m:e>
                            <m:r>
                              <a:rPr kumimoji="0" lang="en-US" altLang="ru-BY" sz="2000" b="1" i="1" u="none" strike="noStrike" cap="none" normalizeH="0" baseline="0" smtClean="0">
                                <a:ln>
                                  <a:noFill/>
                                </a:ln>
                                <a:solidFill>
                                  <a:schemeClr val="tx1"/>
                                </a:solidFill>
                                <a:effectLst/>
                                <a:latin typeface="Cambria Math" panose="02040503050406030204" pitchFamily="18" charset="0"/>
                                <a:cs typeface="Times New Roman" panose="02020603050405020304" pitchFamily="18" charset="0"/>
                              </a:rPr>
                              <m:t>𝒏</m:t>
                            </m:r>
                          </m:e>
                        </m:d>
                        <m:r>
                          <a:rPr kumimoji="0" lang="en-US" altLang="ru-BY" sz="2000" b="1" i="1" u="none" strike="noStrike" cap="none" normalizeH="0" baseline="0" smtClean="0">
                            <a:ln>
                              <a:noFill/>
                            </a:ln>
                            <a:solidFill>
                              <a:schemeClr val="tx1"/>
                            </a:solidFill>
                            <a:effectLst/>
                            <a:latin typeface="Cambria Math" panose="02040503050406030204" pitchFamily="18" charset="0"/>
                            <a:cs typeface="Times New Roman" panose="02020603050405020304" pitchFamily="18" charset="0"/>
                          </a:rPr>
                          <m:t>=</m:t>
                        </m:r>
                        <m:r>
                          <a:rPr kumimoji="0" lang="en-US" altLang="ru-BY" sz="2000" b="1" i="1" u="none" strike="noStrike" cap="none" normalizeH="0" baseline="0" smtClean="0">
                            <a:ln>
                              <a:noFill/>
                            </a:ln>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t>𝜷</m:t>
                        </m:r>
                      </m:e>
                      <m:sup>
                        <m:r>
                          <a:rPr kumimoji="0" lang="en-US" altLang="ru-BY" sz="2000" b="1" i="1" u="none" strike="noStrike" cap="none" normalizeH="0" baseline="0" smtClean="0">
                            <a:ln>
                              <a:noFill/>
                            </a:ln>
                            <a:solidFill>
                              <a:schemeClr val="tx1"/>
                            </a:solidFill>
                            <a:effectLst/>
                            <a:latin typeface="Cambria Math" panose="02040503050406030204" pitchFamily="18" charset="0"/>
                            <a:cs typeface="Times New Roman" panose="02020603050405020304" pitchFamily="18" charset="0"/>
                          </a:rPr>
                          <m:t>𝒏</m:t>
                        </m:r>
                      </m:sup>
                    </m:sSup>
                  </m:oMath>
                </a14:m>
                <a:r>
                  <a:rPr lang="en-US" sz="2000" b="1" dirty="0"/>
                  <a:t> </a:t>
                </a:r>
                <a:r>
                  <a:rPr lang="ru-RU" sz="2000" dirty="0"/>
                  <a:t>операций, то за сутки ЭВМ выполняет </a:t>
                </a:r>
                <a14:m>
                  <m:oMath xmlns:m="http://schemas.openxmlformats.org/officeDocument/2006/math">
                    <m:sSup>
                      <m:sSupPr>
                        <m:ctrlPr>
                          <a:rPr lang="ru-RU" altLang="ru-BY" sz="2000" i="1">
                            <a:latin typeface="Cambria Math" panose="02040503050406030204" pitchFamily="18" charset="0"/>
                            <a:cs typeface="Times New Roman" panose="02020603050405020304" pitchFamily="18" charset="0"/>
                          </a:rPr>
                        </m:ctrlPr>
                      </m:sSupPr>
                      <m:e>
                        <m:r>
                          <a:rPr lang="en-US" altLang="ru-BY" sz="2000" i="1">
                            <a:latin typeface="Cambria Math" panose="02040503050406030204" pitchFamily="18" charset="0"/>
                            <a:ea typeface="Cambria Math" panose="02040503050406030204" pitchFamily="18" charset="0"/>
                            <a:cs typeface="Times New Roman" panose="02020603050405020304" pitchFamily="18" charset="0"/>
                          </a:rPr>
                          <m:t>𝛽</m:t>
                        </m:r>
                      </m:e>
                      <m:sup>
                        <m:r>
                          <a:rPr lang="en-US" altLang="ru-BY" sz="2000" i="1">
                            <a:latin typeface="Cambria Math" panose="02040503050406030204" pitchFamily="18" charset="0"/>
                            <a:cs typeface="Times New Roman" panose="02020603050405020304" pitchFamily="18" charset="0"/>
                          </a:rPr>
                          <m:t>𝑛</m:t>
                        </m:r>
                      </m:sup>
                    </m:sSup>
                    <m:r>
                      <a:rPr lang="ru-RU" altLang="ru-BY" sz="2000" i="1">
                        <a:latin typeface="Cambria Math" panose="02040503050406030204" pitchFamily="18" charset="0"/>
                        <a:cs typeface="Times New Roman" panose="02020603050405020304" pitchFamily="18" charset="0"/>
                      </a:rPr>
                      <m:t>=</m:t>
                    </m:r>
                    <m:sSup>
                      <m:sSupPr>
                        <m:ctrlPr>
                          <a:rPr lang="ru-RU" altLang="ru-BY" sz="2000" i="1">
                            <a:latin typeface="Cambria Math" panose="02040503050406030204" pitchFamily="18" charset="0"/>
                            <a:cs typeface="Times New Roman" panose="02020603050405020304" pitchFamily="18" charset="0"/>
                          </a:rPr>
                        </m:ctrlPr>
                      </m:sSupPr>
                      <m:e>
                        <m:r>
                          <a:rPr lang="ru-RU" altLang="ru-BY" sz="2000" i="1">
                            <a:latin typeface="Cambria Math" panose="02040503050406030204" pitchFamily="18" charset="0"/>
                            <a:cs typeface="Times New Roman" panose="02020603050405020304" pitchFamily="18" charset="0"/>
                          </a:rPr>
                          <m:t>10</m:t>
                        </m:r>
                      </m:e>
                      <m:sup>
                        <m:r>
                          <a:rPr lang="ru-RU" altLang="ru-BY" sz="2000" i="1">
                            <a:latin typeface="Cambria Math" panose="02040503050406030204" pitchFamily="18" charset="0"/>
                            <a:cs typeface="Times New Roman" panose="02020603050405020304" pitchFamily="18" charset="0"/>
                          </a:rPr>
                          <m:t>12</m:t>
                        </m:r>
                      </m:sup>
                    </m:sSup>
                  </m:oMath>
                </a14:m>
                <a:r>
                  <a:rPr lang="ru-RU" sz="2000" dirty="0"/>
                  <a:t> операций и успевает решить задачу для </a:t>
                </a:r>
                <a14:m>
                  <m:oMath xmlns:m="http://schemas.openxmlformats.org/officeDocument/2006/math">
                    <m:sSup>
                      <m:sSupPr>
                        <m:ctrlPr>
                          <a:rPr lang="ru-RU" altLang="ru-BY" sz="2000" i="1">
                            <a:latin typeface="Cambria Math" panose="02040503050406030204" pitchFamily="18" charset="0"/>
                            <a:cs typeface="Times New Roman" panose="02020603050405020304" pitchFamily="18" charset="0"/>
                          </a:rPr>
                        </m:ctrlPr>
                      </m:sSupPr>
                      <m:e>
                        <m:r>
                          <a:rPr lang="ru-RU" altLang="ru-BY" sz="2000" b="0" i="1" smtClean="0">
                            <a:latin typeface="Cambria Math" panose="02040503050406030204" pitchFamily="18" charset="0"/>
                            <a:cs typeface="Times New Roman" panose="02020603050405020304" pitchFamily="18" charset="0"/>
                          </a:rPr>
                          <m:t> </m:t>
                        </m:r>
                        <m:r>
                          <a:rPr lang="en-US" altLang="ru-BY" sz="2000" b="0" i="1" smtClean="0">
                            <a:latin typeface="Cambria Math" panose="02040503050406030204" pitchFamily="18" charset="0"/>
                            <a:cs typeface="Times New Roman" panose="02020603050405020304" pitchFamily="18" charset="0"/>
                          </a:rPr>
                          <m:t>𝑛</m:t>
                        </m:r>
                        <m:r>
                          <a:rPr lang="en-US" altLang="ru-BY" sz="2000" b="0" i="1" smtClean="0">
                            <a:latin typeface="Cambria Math" panose="02040503050406030204" pitchFamily="18" charset="0"/>
                            <a:cs typeface="Times New Roman" panose="02020603050405020304" pitchFamily="18" charset="0"/>
                          </a:rPr>
                          <m:t>=</m:t>
                        </m:r>
                        <m:sSub>
                          <m:sSubPr>
                            <m:ctrlPr>
                              <a:rPr lang="en-US" altLang="ru-BY" sz="2000" b="0" i="1" smtClean="0">
                                <a:latin typeface="Cambria Math" panose="02040503050406030204" pitchFamily="18" charset="0"/>
                                <a:cs typeface="Times New Roman" panose="02020603050405020304" pitchFamily="18" charset="0"/>
                              </a:rPr>
                            </m:ctrlPr>
                          </m:sSubPr>
                          <m:e>
                            <m:r>
                              <a:rPr lang="en-US" altLang="ru-BY" sz="2000" b="0" i="1" smtClean="0">
                                <a:latin typeface="Cambria Math" panose="02040503050406030204" pitchFamily="18" charset="0"/>
                                <a:cs typeface="Times New Roman" panose="02020603050405020304" pitchFamily="18" charset="0"/>
                              </a:rPr>
                              <m:t>𝑙𝑜𝑔</m:t>
                            </m:r>
                          </m:e>
                          <m:sub>
                            <m:r>
                              <a:rPr lang="en-US" altLang="ru-BY" sz="2000" b="0" i="1" smtClean="0">
                                <a:latin typeface="Cambria Math" panose="02040503050406030204" pitchFamily="18" charset="0"/>
                                <a:ea typeface="Cambria Math" panose="02040503050406030204" pitchFamily="18" charset="0"/>
                                <a:cs typeface="Times New Roman" panose="02020603050405020304" pitchFamily="18" charset="0"/>
                              </a:rPr>
                              <m:t>𝛽</m:t>
                            </m:r>
                          </m:sub>
                        </m:sSub>
                        <m:r>
                          <a:rPr lang="en-US" altLang="ru-BY" sz="2000" b="0" i="1" smtClean="0">
                            <a:latin typeface="Cambria Math" panose="02040503050406030204" pitchFamily="18" charset="0"/>
                            <a:cs typeface="Times New Roman" panose="02020603050405020304" pitchFamily="18" charset="0"/>
                          </a:rPr>
                          <m:t>10</m:t>
                        </m:r>
                      </m:e>
                      <m:sup>
                        <m:r>
                          <a:rPr lang="en-US" altLang="ru-BY" sz="2000" b="0" i="1" smtClean="0">
                            <a:latin typeface="Cambria Math" panose="02040503050406030204" pitchFamily="18" charset="0"/>
                            <a:cs typeface="Times New Roman" panose="02020603050405020304" pitchFamily="18" charset="0"/>
                          </a:rPr>
                          <m:t>12</m:t>
                        </m:r>
                      </m:sup>
                    </m:sSup>
                    <m:r>
                      <a:rPr lang="en-US" altLang="ru-BY" sz="2000" b="0" i="1" smtClean="0">
                        <a:latin typeface="Cambria Math" panose="02040503050406030204" pitchFamily="18" charset="0"/>
                        <a:cs typeface="Times New Roman" panose="02020603050405020304" pitchFamily="18" charset="0"/>
                      </a:rPr>
                      <m:t>.</m:t>
                    </m:r>
                  </m:oMath>
                </a14:m>
                <a:endParaRPr lang="ru-RU" altLang="ru-BY" sz="2000" b="0" dirty="0">
                  <a:cs typeface="Times New Roman" panose="02020603050405020304" pitchFamily="18" charset="0"/>
                </a:endParaRPr>
              </a:p>
              <a:p>
                <a:endParaRPr lang="en-US" altLang="ru-BY" sz="2000" b="0" dirty="0">
                  <a:cs typeface="Times New Roman" panose="02020603050405020304" pitchFamily="18" charset="0"/>
                </a:endParaRPr>
              </a:p>
              <a:p>
                <a:r>
                  <a:rPr lang="ru-RU" sz="2000" dirty="0"/>
                  <a:t>Если предположить, что скорость вычислений за сутки возрастает в </a:t>
                </a:r>
                <a:r>
                  <a:rPr lang="ru-RU" sz="2000" b="1" dirty="0"/>
                  <a:t>10 раз</a:t>
                </a:r>
                <a:r>
                  <a:rPr lang="ru-RU" sz="2000" dirty="0"/>
                  <a:t>, то ЭВМ за сутки выполняет </a:t>
                </a:r>
                <a14:m>
                  <m:oMath xmlns:m="http://schemas.openxmlformats.org/officeDocument/2006/math">
                    <m:sSup>
                      <m:sSupPr>
                        <m:ctrlPr>
                          <a:rPr lang="ru-RU" altLang="ru-BY" sz="2000" i="1" smtClean="0">
                            <a:latin typeface="Cambria Math" panose="02040503050406030204" pitchFamily="18" charset="0"/>
                            <a:cs typeface="Times New Roman" panose="02020603050405020304" pitchFamily="18" charset="0"/>
                          </a:rPr>
                        </m:ctrlPr>
                      </m:sSupPr>
                      <m:e>
                        <m:sSup>
                          <m:sSupPr>
                            <m:ctrlPr>
                              <a:rPr lang="ru-RU" altLang="ru-BY" sz="2000" i="1" smtClean="0">
                                <a:latin typeface="Cambria Math" panose="02040503050406030204" pitchFamily="18" charset="0"/>
                                <a:cs typeface="Times New Roman" panose="02020603050405020304" pitchFamily="18" charset="0"/>
                              </a:rPr>
                            </m:ctrlPr>
                          </m:sSupPr>
                          <m:e>
                            <m:r>
                              <a:rPr lang="ru-RU" altLang="ru-BY" sz="2000" i="1" smtClean="0">
                                <a:latin typeface="Cambria Math" panose="02040503050406030204" pitchFamily="18" charset="0"/>
                                <a:ea typeface="Cambria Math" panose="02040503050406030204" pitchFamily="18" charset="0"/>
                                <a:cs typeface="Times New Roman" panose="02020603050405020304" pitchFamily="18" charset="0"/>
                              </a:rPr>
                              <m:t>𝛽</m:t>
                            </m:r>
                          </m:e>
                          <m:sup>
                            <m:acc>
                              <m:accPr>
                                <m:chr m:val="̃"/>
                                <m:ctrlPr>
                                  <a:rPr lang="ru-RU" altLang="ru-BY" sz="2000" i="1" smtClean="0">
                                    <a:latin typeface="Cambria Math" panose="02040503050406030204" pitchFamily="18" charset="0"/>
                                    <a:cs typeface="Times New Roman" panose="02020603050405020304" pitchFamily="18" charset="0"/>
                                  </a:rPr>
                                </m:ctrlPr>
                              </m:accPr>
                              <m:e>
                                <m:r>
                                  <a:rPr lang="en-US" altLang="ru-BY" sz="2000" b="0" i="1" smtClean="0">
                                    <a:latin typeface="Cambria Math" panose="02040503050406030204" pitchFamily="18" charset="0"/>
                                    <a:cs typeface="Times New Roman" panose="02020603050405020304" pitchFamily="18" charset="0"/>
                                  </a:rPr>
                                  <m:t>𝑛</m:t>
                                </m:r>
                              </m:e>
                            </m:acc>
                          </m:sup>
                        </m:sSup>
                        <m:r>
                          <a:rPr lang="en-US" altLang="ru-BY" sz="2000" b="0" i="1" smtClean="0">
                            <a:latin typeface="Cambria Math" panose="02040503050406030204" pitchFamily="18" charset="0"/>
                            <a:cs typeface="Times New Roman" panose="02020603050405020304" pitchFamily="18" charset="0"/>
                          </a:rPr>
                          <m:t>=10</m:t>
                        </m:r>
                        <m:r>
                          <a:rPr lang="en-US" altLang="ru-BY" sz="2000" b="0" i="1" smtClean="0">
                            <a:latin typeface="Cambria Math" panose="02040503050406030204" pitchFamily="18" charset="0"/>
                            <a:ea typeface="Cambria Math" panose="02040503050406030204" pitchFamily="18" charset="0"/>
                            <a:cs typeface="Times New Roman" panose="02020603050405020304" pitchFamily="18" charset="0"/>
                          </a:rPr>
                          <m:t>⋅</m:t>
                        </m:r>
                        <m:r>
                          <a:rPr lang="en-US" altLang="ru-BY" sz="2000" b="0" i="1" smtClean="0">
                            <a:latin typeface="Cambria Math" panose="02040503050406030204" pitchFamily="18" charset="0"/>
                            <a:cs typeface="Times New Roman" panose="02020603050405020304" pitchFamily="18" charset="0"/>
                          </a:rPr>
                          <m:t>10</m:t>
                        </m:r>
                      </m:e>
                      <m:sup>
                        <m:r>
                          <a:rPr lang="en-US" altLang="ru-BY" sz="2000" b="0" i="1" smtClean="0">
                            <a:latin typeface="Cambria Math" panose="02040503050406030204" pitchFamily="18" charset="0"/>
                            <a:cs typeface="Times New Roman" panose="02020603050405020304" pitchFamily="18" charset="0"/>
                          </a:rPr>
                          <m:t>12</m:t>
                        </m:r>
                      </m:sup>
                    </m:sSup>
                  </m:oMath>
                </a14:m>
                <a:r>
                  <a:rPr lang="en-US" sz="2000" dirty="0"/>
                  <a:t> </a:t>
                </a:r>
                <a:r>
                  <a:rPr lang="ru-RU" sz="2000" dirty="0"/>
                  <a:t>и теперь ЭВМ успевает решить задачу для</a:t>
                </a:r>
              </a:p>
              <a:p>
                <a:r>
                  <a:rPr lang="ru-RU" sz="2000" dirty="0"/>
                  <a:t> </a:t>
                </a:r>
                <a14:m>
                  <m:oMath xmlns:m="http://schemas.openxmlformats.org/officeDocument/2006/math">
                    <m:acc>
                      <m:accPr>
                        <m:chr m:val="̃"/>
                        <m:ctrlPr>
                          <a:rPr lang="ru-RU" altLang="ru-BY" sz="2000" i="1">
                            <a:latin typeface="Cambria Math" panose="02040503050406030204" pitchFamily="18" charset="0"/>
                            <a:cs typeface="Times New Roman" panose="02020603050405020304" pitchFamily="18" charset="0"/>
                          </a:rPr>
                        </m:ctrlPr>
                      </m:accPr>
                      <m:e>
                        <m:r>
                          <a:rPr lang="en-US" altLang="ru-BY" sz="2000" i="1">
                            <a:latin typeface="Cambria Math" panose="02040503050406030204" pitchFamily="18" charset="0"/>
                            <a:cs typeface="Times New Roman" panose="02020603050405020304" pitchFamily="18" charset="0"/>
                          </a:rPr>
                          <m:t>𝑛</m:t>
                        </m:r>
                      </m:e>
                    </m:acc>
                    <m:r>
                      <a:rPr lang="en-US" altLang="ru-BY" sz="2000" i="1">
                        <a:latin typeface="Cambria Math" panose="02040503050406030204" pitchFamily="18" charset="0"/>
                        <a:cs typeface="Times New Roman" panose="02020603050405020304" pitchFamily="18" charset="0"/>
                      </a:rPr>
                      <m:t>=</m:t>
                    </m:r>
                    <m:sSub>
                      <m:sSubPr>
                        <m:ctrlPr>
                          <a:rPr lang="en-US" altLang="ru-BY" sz="2000" i="1" smtClean="0">
                            <a:latin typeface="Cambria Math" panose="02040503050406030204" pitchFamily="18" charset="0"/>
                            <a:cs typeface="Times New Roman" panose="02020603050405020304" pitchFamily="18" charset="0"/>
                          </a:rPr>
                        </m:ctrlPr>
                      </m:sSubPr>
                      <m:e>
                        <m:r>
                          <a:rPr lang="en-US" altLang="ru-BY" sz="2000" b="0" i="1" smtClean="0">
                            <a:latin typeface="Cambria Math" panose="02040503050406030204" pitchFamily="18" charset="0"/>
                            <a:cs typeface="Times New Roman" panose="02020603050405020304" pitchFamily="18" charset="0"/>
                          </a:rPr>
                          <m:t>𝑙𝑜𝑔</m:t>
                        </m:r>
                      </m:e>
                      <m:sub>
                        <m:r>
                          <a:rPr lang="en-US" altLang="ru-BY" sz="2000" i="1" smtClean="0">
                            <a:latin typeface="Cambria Math" panose="02040503050406030204" pitchFamily="18" charset="0"/>
                            <a:ea typeface="Cambria Math" panose="02040503050406030204" pitchFamily="18" charset="0"/>
                            <a:cs typeface="Times New Roman" panose="02020603050405020304" pitchFamily="18" charset="0"/>
                          </a:rPr>
                          <m:t>𝛽</m:t>
                        </m:r>
                      </m:sub>
                    </m:sSub>
                    <m:d>
                      <m:dPr>
                        <m:ctrlPr>
                          <a:rPr lang="en-US" altLang="ru-BY" sz="2000" i="1">
                            <a:latin typeface="Cambria Math" panose="02040503050406030204" pitchFamily="18" charset="0"/>
                            <a:cs typeface="Times New Roman" panose="02020603050405020304" pitchFamily="18" charset="0"/>
                          </a:rPr>
                        </m:ctrlPr>
                      </m:dPr>
                      <m:e>
                        <m:r>
                          <a:rPr lang="ru-RU" altLang="ru-BY" sz="2000" i="1">
                            <a:latin typeface="Cambria Math" panose="02040503050406030204" pitchFamily="18" charset="0"/>
                            <a:cs typeface="Times New Roman" panose="02020603050405020304" pitchFamily="18" charset="0"/>
                          </a:rPr>
                          <m:t>10</m:t>
                        </m:r>
                        <m:r>
                          <a:rPr lang="ru-RU" altLang="ru-BY" sz="2000" i="1">
                            <a:latin typeface="Cambria Math" panose="02040503050406030204" pitchFamily="18" charset="0"/>
                            <a:ea typeface="Cambria Math" panose="02040503050406030204" pitchFamily="18" charset="0"/>
                            <a:cs typeface="Times New Roman" panose="02020603050405020304" pitchFamily="18" charset="0"/>
                          </a:rPr>
                          <m:t>⋅</m:t>
                        </m:r>
                        <m:sSup>
                          <m:sSupPr>
                            <m:ctrlPr>
                              <a:rPr lang="ru-RU" altLang="ru-BY" sz="2000" i="1">
                                <a:latin typeface="Cambria Math" panose="02040503050406030204" pitchFamily="18" charset="0"/>
                                <a:ea typeface="Cambria Math" panose="02040503050406030204" pitchFamily="18" charset="0"/>
                                <a:cs typeface="Times New Roman" panose="02020603050405020304" pitchFamily="18" charset="0"/>
                              </a:rPr>
                            </m:ctrlPr>
                          </m:sSupPr>
                          <m:e>
                            <m:r>
                              <a:rPr lang="ru-RU" altLang="ru-BY" sz="2000" i="1">
                                <a:latin typeface="Cambria Math" panose="02040503050406030204" pitchFamily="18" charset="0"/>
                                <a:ea typeface="Cambria Math" panose="02040503050406030204" pitchFamily="18" charset="0"/>
                                <a:cs typeface="Times New Roman" panose="02020603050405020304" pitchFamily="18" charset="0"/>
                              </a:rPr>
                              <m:t>10</m:t>
                            </m:r>
                          </m:e>
                          <m:sup>
                            <m:r>
                              <a:rPr lang="ru-RU" altLang="ru-BY" sz="2000" i="1">
                                <a:latin typeface="Cambria Math" panose="02040503050406030204" pitchFamily="18" charset="0"/>
                                <a:ea typeface="Cambria Math" panose="02040503050406030204" pitchFamily="18" charset="0"/>
                                <a:cs typeface="Times New Roman" panose="02020603050405020304" pitchFamily="18" charset="0"/>
                              </a:rPr>
                              <m:t>12</m:t>
                            </m:r>
                          </m:sup>
                        </m:sSup>
                      </m:e>
                    </m:d>
                    <m:r>
                      <a:rPr lang="ru-RU" altLang="ru-BY" sz="2000" b="0" i="1" smtClean="0">
                        <a:latin typeface="Cambria Math" panose="02040503050406030204" pitchFamily="18" charset="0"/>
                        <a:cs typeface="Times New Roman" panose="02020603050405020304" pitchFamily="18" charset="0"/>
                      </a:rPr>
                      <m:t>=</m:t>
                    </m:r>
                    <m:sSub>
                      <m:sSubPr>
                        <m:ctrlPr>
                          <a:rPr lang="en-US" altLang="ru-BY" sz="2000" i="1">
                            <a:latin typeface="Cambria Math" panose="02040503050406030204" pitchFamily="18" charset="0"/>
                            <a:cs typeface="Times New Roman" panose="02020603050405020304" pitchFamily="18" charset="0"/>
                          </a:rPr>
                        </m:ctrlPr>
                      </m:sSubPr>
                      <m:e>
                        <m:r>
                          <a:rPr lang="en-US" altLang="ru-BY" sz="2000" b="0" i="1">
                            <a:latin typeface="Cambria Math" panose="02040503050406030204" pitchFamily="18" charset="0"/>
                            <a:cs typeface="Times New Roman" panose="02020603050405020304" pitchFamily="18" charset="0"/>
                          </a:rPr>
                          <m:t>𝑙𝑜𝑔</m:t>
                        </m:r>
                      </m:e>
                      <m:sub>
                        <m:r>
                          <a:rPr lang="en-US" altLang="ru-BY" sz="2000" b="0" i="1">
                            <a:latin typeface="Cambria Math" panose="02040503050406030204" pitchFamily="18" charset="0"/>
                            <a:ea typeface="Cambria Math" panose="02040503050406030204" pitchFamily="18" charset="0"/>
                            <a:cs typeface="Times New Roman" panose="02020603050405020304" pitchFamily="18" charset="0"/>
                          </a:rPr>
                          <m:t>𝛽</m:t>
                        </m:r>
                      </m:sub>
                    </m:sSub>
                    <m:r>
                      <a:rPr lang="en-US" altLang="ru-BY" sz="2000" b="0" i="1">
                        <a:latin typeface="Cambria Math" panose="02040503050406030204" pitchFamily="18" charset="0"/>
                        <a:cs typeface="Times New Roman" panose="02020603050405020304" pitchFamily="18" charset="0"/>
                      </a:rPr>
                      <m:t>10</m:t>
                    </m:r>
                    <m:r>
                      <a:rPr lang="en-US" altLang="ru-BY" sz="2000" b="1" i="1">
                        <a:latin typeface="Cambria Math" panose="02040503050406030204" pitchFamily="18" charset="0"/>
                        <a:cs typeface="Times New Roman" panose="02020603050405020304" pitchFamily="18" charset="0"/>
                      </a:rPr>
                      <m:t>+</m:t>
                    </m:r>
                    <m:sSub>
                      <m:sSubPr>
                        <m:ctrlPr>
                          <a:rPr lang="en-US" altLang="ru-BY" sz="2000" b="1" i="1">
                            <a:latin typeface="Cambria Math" panose="02040503050406030204" pitchFamily="18" charset="0"/>
                            <a:cs typeface="Times New Roman" panose="02020603050405020304" pitchFamily="18" charset="0"/>
                          </a:rPr>
                        </m:ctrlPr>
                      </m:sSubPr>
                      <m:e>
                        <m:sSup>
                          <m:sSupPr>
                            <m:ctrlPr>
                              <a:rPr lang="ru-RU" altLang="ru-BY" sz="2000" i="1">
                                <a:latin typeface="Cambria Math" panose="02040503050406030204" pitchFamily="18" charset="0"/>
                                <a:ea typeface="Cambria Math" panose="02040503050406030204" pitchFamily="18" charset="0"/>
                                <a:cs typeface="Times New Roman" panose="02020603050405020304" pitchFamily="18" charset="0"/>
                              </a:rPr>
                            </m:ctrlPr>
                          </m:sSupPr>
                          <m:e>
                            <m:sSub>
                              <m:sSubPr>
                                <m:ctrlPr>
                                  <a:rPr lang="en-US" altLang="ru-BY" sz="2000" i="1">
                                    <a:latin typeface="Cambria Math" panose="02040503050406030204" pitchFamily="18" charset="0"/>
                                    <a:cs typeface="Times New Roman" panose="02020603050405020304" pitchFamily="18" charset="0"/>
                                  </a:rPr>
                                </m:ctrlPr>
                              </m:sSubPr>
                              <m:e>
                                <m:r>
                                  <a:rPr lang="en-US" altLang="ru-BY" sz="2000" b="0" i="1">
                                    <a:latin typeface="Cambria Math" panose="02040503050406030204" pitchFamily="18" charset="0"/>
                                    <a:cs typeface="Times New Roman" panose="02020603050405020304" pitchFamily="18" charset="0"/>
                                  </a:rPr>
                                  <m:t>𝑙𝑜𝑔</m:t>
                                </m:r>
                              </m:e>
                              <m:sub>
                                <m:r>
                                  <a:rPr lang="en-US" altLang="ru-BY" sz="2000" b="0" i="1">
                                    <a:latin typeface="Cambria Math" panose="02040503050406030204" pitchFamily="18" charset="0"/>
                                    <a:ea typeface="Cambria Math" panose="02040503050406030204" pitchFamily="18" charset="0"/>
                                    <a:cs typeface="Times New Roman" panose="02020603050405020304" pitchFamily="18" charset="0"/>
                                  </a:rPr>
                                  <m:t>𝛽</m:t>
                                </m:r>
                              </m:sub>
                            </m:sSub>
                            <m:r>
                              <a:rPr lang="ru-RU" altLang="ru-BY" sz="2000" i="1">
                                <a:latin typeface="Cambria Math" panose="02040503050406030204" pitchFamily="18" charset="0"/>
                                <a:ea typeface="Cambria Math" panose="02040503050406030204" pitchFamily="18" charset="0"/>
                                <a:cs typeface="Times New Roman" panose="02020603050405020304" pitchFamily="18" charset="0"/>
                              </a:rPr>
                              <m:t>10</m:t>
                            </m:r>
                          </m:e>
                          <m:sup>
                            <m:r>
                              <a:rPr lang="ru-RU" altLang="ru-BY" sz="2000" i="1">
                                <a:latin typeface="Cambria Math" panose="02040503050406030204" pitchFamily="18" charset="0"/>
                                <a:ea typeface="Cambria Math" panose="02040503050406030204" pitchFamily="18" charset="0"/>
                                <a:cs typeface="Times New Roman" panose="02020603050405020304" pitchFamily="18" charset="0"/>
                              </a:rPr>
                              <m:t>12</m:t>
                            </m:r>
                          </m:sup>
                        </m:sSup>
                        <m:r>
                          <a:rPr lang="ru-RU" altLang="ru-BY" sz="2000" b="1" i="1" smtClean="0">
                            <a:latin typeface="Cambria Math" panose="02040503050406030204" pitchFamily="18" charset="0"/>
                            <a:ea typeface="Cambria Math" panose="02040503050406030204" pitchFamily="18" charset="0"/>
                            <a:cs typeface="Times New Roman" panose="02020603050405020304" pitchFamily="18" charset="0"/>
                          </a:rPr>
                          <m:t>=</m:t>
                        </m:r>
                        <m:r>
                          <a:rPr lang="en-US" altLang="ru-BY" sz="2000" b="1" i="1">
                            <a:latin typeface="Cambria Math" panose="02040503050406030204" pitchFamily="18" charset="0"/>
                            <a:cs typeface="Times New Roman" panose="02020603050405020304" pitchFamily="18" charset="0"/>
                          </a:rPr>
                          <m:t>𝒍𝒐𝒈</m:t>
                        </m:r>
                      </m:e>
                      <m:sub>
                        <m:r>
                          <a:rPr lang="en-US" altLang="ru-BY" sz="2000" b="1" i="1">
                            <a:latin typeface="Cambria Math" panose="02040503050406030204" pitchFamily="18" charset="0"/>
                            <a:ea typeface="Cambria Math" panose="02040503050406030204" pitchFamily="18" charset="0"/>
                            <a:cs typeface="Times New Roman" panose="02020603050405020304" pitchFamily="18" charset="0"/>
                          </a:rPr>
                          <m:t>𝜷</m:t>
                        </m:r>
                      </m:sub>
                    </m:sSub>
                    <m:r>
                      <a:rPr lang="en-US" altLang="ru-BY" sz="2000" b="1" i="1">
                        <a:latin typeface="Cambria Math" panose="02040503050406030204" pitchFamily="18" charset="0"/>
                        <a:cs typeface="Times New Roman" panose="02020603050405020304" pitchFamily="18" charset="0"/>
                      </a:rPr>
                      <m:t>𝟏𝟎</m:t>
                    </m:r>
                    <m:r>
                      <a:rPr lang="en-US" altLang="ru-BY" sz="2000" b="1" i="1" smtClean="0">
                        <a:latin typeface="Cambria Math" panose="02040503050406030204" pitchFamily="18" charset="0"/>
                        <a:cs typeface="Times New Roman" panose="02020603050405020304" pitchFamily="18" charset="0"/>
                      </a:rPr>
                      <m:t>+</m:t>
                    </m:r>
                    <m:r>
                      <a:rPr lang="en-US" altLang="ru-BY" sz="2000" b="1" i="1" smtClean="0">
                        <a:latin typeface="Cambria Math" panose="02040503050406030204" pitchFamily="18" charset="0"/>
                        <a:ea typeface="Cambria Math" panose="02040503050406030204" pitchFamily="18" charset="0"/>
                        <a:cs typeface="Times New Roman" panose="02020603050405020304" pitchFamily="18" charset="0"/>
                      </a:rPr>
                      <m:t>𝒏</m:t>
                    </m:r>
                  </m:oMath>
                </a14:m>
                <a:r>
                  <a:rPr lang="ru-RU" sz="2000" dirty="0"/>
                  <a:t>.</a:t>
                </a:r>
                <a:endParaRPr lang="ru-BY" sz="2000" dirty="0"/>
              </a:p>
            </p:txBody>
          </p:sp>
        </mc:Choice>
        <mc:Fallback xmlns="">
          <p:sp>
            <p:nvSpPr>
              <p:cNvPr id="14" name="TextBox 13">
                <a:extLst>
                  <a:ext uri="{FF2B5EF4-FFF2-40B4-BE49-F238E27FC236}">
                    <a16:creationId xmlns:a16="http://schemas.microsoft.com/office/drawing/2014/main" id="{B2575C09-3BEE-13AB-FF56-3357C06ADA8E}"/>
                  </a:ext>
                </a:extLst>
              </p:cNvPr>
              <p:cNvSpPr txBox="1">
                <a:spLocks noRot="1" noChangeAspect="1" noMove="1" noResize="1" noEditPoints="1" noAdjustHandles="1" noChangeArrowheads="1" noChangeShapeType="1" noTextEdit="1"/>
              </p:cNvSpPr>
              <p:nvPr/>
            </p:nvSpPr>
            <p:spPr>
              <a:xfrm>
                <a:off x="203888" y="4557532"/>
                <a:ext cx="11800825" cy="2040367"/>
              </a:xfrm>
              <a:prstGeom prst="rect">
                <a:avLst/>
              </a:prstGeom>
              <a:blipFill>
                <a:blip r:embed="rId4"/>
                <a:stretch>
                  <a:fillRect l="-517" t="-2096" b="-2395"/>
                </a:stretch>
              </a:blipFill>
            </p:spPr>
            <p:txBody>
              <a:bodyPr/>
              <a:lstStyle/>
              <a:p>
                <a:r>
                  <a:rPr lang="ru-BY">
                    <a:noFill/>
                  </a:rPr>
                  <a:t> </a:t>
                </a:r>
              </a:p>
            </p:txBody>
          </p:sp>
        </mc:Fallback>
      </mc:AlternateContent>
      <p:cxnSp>
        <p:nvCxnSpPr>
          <p:cNvPr id="16" name="Прямая соединительная линия 15">
            <a:extLst>
              <a:ext uri="{FF2B5EF4-FFF2-40B4-BE49-F238E27FC236}">
                <a16:creationId xmlns:a16="http://schemas.microsoft.com/office/drawing/2014/main" id="{75CF28E4-E3B0-BD98-BEF4-816595C61532}"/>
              </a:ext>
            </a:extLst>
          </p:cNvPr>
          <p:cNvCxnSpPr/>
          <p:nvPr/>
        </p:nvCxnSpPr>
        <p:spPr>
          <a:xfrm>
            <a:off x="0" y="4450814"/>
            <a:ext cx="12192000" cy="0"/>
          </a:xfrm>
          <a:prstGeom prst="line">
            <a:avLst/>
          </a:prstGeom>
          <a:ln w="381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643188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2" name="Таблица 1"/>
              <p:cNvGraphicFramePr>
                <a:graphicFrameLocks noGrp="1"/>
              </p:cNvGraphicFramePr>
              <p:nvPr>
                <p:extLst>
                  <p:ext uri="{D42A27DB-BD31-4B8C-83A1-F6EECF244321}">
                    <p14:modId xmlns:p14="http://schemas.microsoft.com/office/powerpoint/2010/main" val="2876606465"/>
                  </p:ext>
                </p:extLst>
              </p:nvPr>
            </p:nvGraphicFramePr>
            <p:xfrm>
              <a:off x="1719823" y="815742"/>
              <a:ext cx="8752354" cy="5805240"/>
            </p:xfrm>
            <a:graphic>
              <a:graphicData uri="http://schemas.openxmlformats.org/drawingml/2006/table">
                <a:tbl>
                  <a:tblPr firstRow="1" bandRow="1">
                    <a:tableStyleId>{5940675A-B579-460E-94D1-54222C63F5DA}</a:tableStyleId>
                  </a:tblPr>
                  <a:tblGrid>
                    <a:gridCol w="2212590">
                      <a:extLst>
                        <a:ext uri="{9D8B030D-6E8A-4147-A177-3AD203B41FA5}">
                          <a16:colId xmlns:a16="http://schemas.microsoft.com/office/drawing/2014/main" val="20001"/>
                        </a:ext>
                      </a:extLst>
                    </a:gridCol>
                    <a:gridCol w="2872103">
                      <a:extLst>
                        <a:ext uri="{9D8B030D-6E8A-4147-A177-3AD203B41FA5}">
                          <a16:colId xmlns:a16="http://schemas.microsoft.com/office/drawing/2014/main" val="20002"/>
                        </a:ext>
                      </a:extLst>
                    </a:gridCol>
                    <a:gridCol w="3667661">
                      <a:extLst>
                        <a:ext uri="{9D8B030D-6E8A-4147-A177-3AD203B41FA5}">
                          <a16:colId xmlns:a16="http://schemas.microsoft.com/office/drawing/2014/main" val="20003"/>
                        </a:ext>
                      </a:extLst>
                    </a:gridCol>
                  </a:tblGrid>
                  <a:tr h="1027612">
                    <a:tc>
                      <a:txBody>
                        <a:bodyPr/>
                        <a:lstStyle/>
                        <a:p>
                          <a:pPr algn="ctr"/>
                          <a:r>
                            <a:rPr lang="ru-RU" sz="1400" dirty="0">
                              <a:solidFill>
                                <a:sysClr val="windowText" lastClr="000000"/>
                              </a:solidFill>
                            </a:rPr>
                            <a:t>Функция</a:t>
                          </a:r>
                        </a:p>
                      </a:txBody>
                      <a:tcPr/>
                    </a:tc>
                    <a:tc>
                      <a:txBody>
                        <a:bodyPr/>
                        <a:lstStyle/>
                        <a:p>
                          <a:pPr algn="ctr"/>
                          <a:r>
                            <a:rPr lang="ru-RU" sz="1400" dirty="0">
                              <a:solidFill>
                                <a:sysClr val="windowText" lastClr="000000"/>
                              </a:solidFill>
                            </a:rPr>
                            <a:t>Размер индивидуальной задачи, решаемой на ЭВМ за 1 день</a:t>
                          </a:r>
                        </a:p>
                      </a:txBody>
                      <a:tcPr/>
                    </a:tc>
                    <a:tc>
                      <a:txBody>
                        <a:bodyPr/>
                        <a:lstStyle/>
                        <a:p>
                          <a:pPr algn="ctr"/>
                          <a:r>
                            <a:rPr lang="ru-RU" sz="1400" dirty="0">
                              <a:solidFill>
                                <a:sysClr val="windowText" lastClr="000000"/>
                              </a:solidFill>
                            </a:rPr>
                            <a:t>Размер индивидуальной задачи, решаемой за 1 день на ЭВМ, скорость которой в 10 раз больше</a:t>
                          </a:r>
                        </a:p>
                      </a:txBody>
                      <a:tcPr/>
                    </a:tc>
                    <a:extLst>
                      <a:ext uri="{0D108BD9-81ED-4DB2-BD59-A6C34878D82A}">
                        <a16:rowId xmlns:a16="http://schemas.microsoft.com/office/drawing/2014/main" val="10000"/>
                      </a:ext>
                    </a:extLst>
                  </a:tr>
                  <a:tr h="629392">
                    <a:tc>
                      <a:txBody>
                        <a:bodyPr/>
                        <a:lstStyle/>
                        <a:p>
                          <a:pPr algn="r"/>
                          <a14:m>
                            <m:oMathPara xmlns:m="http://schemas.openxmlformats.org/officeDocument/2006/math">
                              <m:oMathParaPr>
                                <m:jc m:val="centerGroup"/>
                              </m:oMathParaPr>
                              <m:oMath xmlns:m="http://schemas.openxmlformats.org/officeDocument/2006/math">
                                <m:r>
                                  <a:rPr lang="en-US" sz="1800" b="0" smtClean="0">
                                    <a:latin typeface="Cambria Math" panose="02040503050406030204" pitchFamily="18" charset="0"/>
                                  </a:rPr>
                                  <m:t>𝑛</m:t>
                                </m:r>
                              </m:oMath>
                            </m:oMathPara>
                          </a14:m>
                          <a:endParaRPr lang="ru-RU" sz="1800" dirty="0"/>
                        </a:p>
                      </a:txBody>
                      <a:tcPr/>
                    </a:tc>
                    <a:tc>
                      <a:txBody>
                        <a:bodyPr/>
                        <a:lstStyle/>
                        <a:p>
                          <a:pPr algn="ctr"/>
                          <a14:m>
                            <m:oMathPara xmlns:m="http://schemas.openxmlformats.org/officeDocument/2006/math">
                              <m:oMathParaPr>
                                <m:jc m:val="centerGroup"/>
                              </m:oMathParaPr>
                              <m:oMath xmlns:m="http://schemas.openxmlformats.org/officeDocument/2006/math">
                                <m:sSup>
                                  <m:sSupPr>
                                    <m:ctrlPr>
                                      <a:rPr lang="en-US" sz="1800" b="0" i="1" smtClean="0">
                                        <a:latin typeface="Cambria Math" panose="02040503050406030204" pitchFamily="18" charset="0"/>
                                      </a:rPr>
                                    </m:ctrlPr>
                                  </m:sSupPr>
                                  <m:e>
                                    <m:r>
                                      <a:rPr lang="ru-RU" sz="1800" b="0" i="0" smtClean="0">
                                        <a:latin typeface="Cambria Math" panose="02040503050406030204" pitchFamily="18" charset="0"/>
                                      </a:rPr>
                                      <m:t>10</m:t>
                                    </m:r>
                                  </m:e>
                                  <m:sup>
                                    <m:r>
                                      <a:rPr lang="ru-RU" sz="1800" b="0" i="0" smtClean="0">
                                        <a:latin typeface="Cambria Math" panose="02040503050406030204" pitchFamily="18" charset="0"/>
                                      </a:rPr>
                                      <m:t>12</m:t>
                                    </m:r>
                                  </m:sup>
                                </m:sSup>
                              </m:oMath>
                            </m:oMathPara>
                          </a14:m>
                          <a:endParaRPr lang="ru-RU" sz="1800" dirty="0"/>
                        </a:p>
                      </a:txBody>
                      <a:tcPr/>
                    </a:tc>
                    <a:tc>
                      <a:txBody>
                        <a:bodyPr/>
                        <a:lstStyle/>
                        <a:p>
                          <a:pPr algn="ctr"/>
                          <a14:m>
                            <m:oMathPara xmlns:m="http://schemas.openxmlformats.org/officeDocument/2006/math">
                              <m:oMathParaPr>
                                <m:jc m:val="centerGroup"/>
                              </m:oMathParaPr>
                              <m:oMath xmlns:m="http://schemas.openxmlformats.org/officeDocument/2006/math">
                                <m:sSup>
                                  <m:sSupPr>
                                    <m:ctrlPr>
                                      <a:rPr lang="en-US" sz="1800" b="0" i="1" smtClean="0">
                                        <a:latin typeface="Cambria Math" panose="02040503050406030204" pitchFamily="18" charset="0"/>
                                      </a:rPr>
                                    </m:ctrlPr>
                                  </m:sSupPr>
                                  <m:e>
                                    <m:r>
                                      <a:rPr lang="ru-RU" sz="1800" b="1" i="0" smtClean="0">
                                        <a:latin typeface="Cambria Math" panose="02040503050406030204" pitchFamily="18" charset="0"/>
                                      </a:rPr>
                                      <m:t>𝟏𝟎</m:t>
                                    </m:r>
                                    <m:r>
                                      <a:rPr lang="ru-RU" sz="1800" b="1" i="1" smtClean="0">
                                        <a:latin typeface="Cambria Math" panose="02040503050406030204" pitchFamily="18" charset="0"/>
                                        <a:ea typeface="Cambria Math" panose="02040503050406030204" pitchFamily="18" charset="0"/>
                                      </a:rPr>
                                      <m:t>⋅</m:t>
                                    </m:r>
                                    <m:r>
                                      <a:rPr lang="ru-RU" sz="1800" b="0" i="0" smtClean="0">
                                        <a:latin typeface="Cambria Math" panose="02040503050406030204" pitchFamily="18" charset="0"/>
                                      </a:rPr>
                                      <m:t>10</m:t>
                                    </m:r>
                                  </m:e>
                                  <m:sup>
                                    <m:r>
                                      <a:rPr lang="ru-RU" sz="1800" b="0" i="0" smtClean="0">
                                        <a:latin typeface="Cambria Math" panose="02040503050406030204" pitchFamily="18" charset="0"/>
                                      </a:rPr>
                                      <m:t>12</m:t>
                                    </m:r>
                                  </m:sup>
                                </m:sSup>
                              </m:oMath>
                            </m:oMathPara>
                          </a14:m>
                          <a:endParaRPr lang="ru-RU" sz="1800" dirty="0"/>
                        </a:p>
                      </a:txBody>
                      <a:tcPr/>
                    </a:tc>
                    <a:extLst>
                      <a:ext uri="{0D108BD9-81ED-4DB2-BD59-A6C34878D82A}">
                        <a16:rowId xmlns:a16="http://schemas.microsoft.com/office/drawing/2014/main" val="10001"/>
                      </a:ext>
                    </a:extLst>
                  </a:tr>
                  <a:tr h="444454">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800" b="0" smtClean="0">
                                    <a:latin typeface="Cambria Math" panose="02040503050406030204" pitchFamily="18" charset="0"/>
                                  </a:rPr>
                                  <m:t>𝑛</m:t>
                                </m:r>
                                <m:r>
                                  <a:rPr lang="en-US" sz="1800" b="0" smtClean="0">
                                    <a:latin typeface="Cambria Math" panose="02040503050406030204" pitchFamily="18" charset="0"/>
                                  </a:rPr>
                                  <m:t>⋅</m:t>
                                </m:r>
                                <m:func>
                                  <m:funcPr>
                                    <m:ctrlPr>
                                      <a:rPr lang="en-US" sz="1800" b="0" i="1" smtClean="0">
                                        <a:latin typeface="Cambria Math" panose="02040503050406030204" pitchFamily="18" charset="0"/>
                                      </a:rPr>
                                    </m:ctrlPr>
                                  </m:funcPr>
                                  <m:fName>
                                    <m:r>
                                      <m:rPr>
                                        <m:sty m:val="p"/>
                                      </m:rPr>
                                      <a:rPr lang="en-US" sz="1800" b="0" smtClean="0">
                                        <a:latin typeface="Cambria Math" panose="02040503050406030204" pitchFamily="18" charset="0"/>
                                      </a:rPr>
                                      <m:t>log</m:t>
                                    </m:r>
                                  </m:fName>
                                  <m:e>
                                    <m:r>
                                      <a:rPr lang="en-US" sz="1800" b="0" smtClean="0">
                                        <a:latin typeface="Cambria Math" panose="02040503050406030204" pitchFamily="18" charset="0"/>
                                      </a:rPr>
                                      <m:t>𝑛</m:t>
                                    </m:r>
                                  </m:e>
                                </m:func>
                              </m:oMath>
                            </m:oMathPara>
                          </a14:m>
                          <a:endParaRPr lang="ru-RU" sz="1800" dirty="0"/>
                        </a:p>
                      </a:txBody>
                      <a:tcPr/>
                    </a:tc>
                    <a:tc>
                      <a:txBody>
                        <a:bodyPr/>
                        <a:lstStyle/>
                        <a:p>
                          <a:pPr algn="ctr"/>
                          <a14:m>
                            <m:oMathPara xmlns:m="http://schemas.openxmlformats.org/officeDocument/2006/math">
                              <m:oMathParaPr>
                                <m:jc m:val="centerGroup"/>
                              </m:oMathParaPr>
                              <m:oMath xmlns:m="http://schemas.openxmlformats.org/officeDocument/2006/math">
                                <m:sSup>
                                  <m:sSupPr>
                                    <m:ctrlPr>
                                      <a:rPr lang="en-US" sz="1800" b="0" i="1" smtClean="0">
                                        <a:latin typeface="Cambria Math" panose="02040503050406030204" pitchFamily="18" charset="0"/>
                                      </a:rPr>
                                    </m:ctrlPr>
                                  </m:sSupPr>
                                  <m:e>
                                    <m:r>
                                      <a:rPr lang="ru-RU" sz="1800" b="0" i="0" smtClean="0">
                                        <a:latin typeface="Cambria Math" panose="02040503050406030204" pitchFamily="18" charset="0"/>
                                      </a:rPr>
                                      <m:t>0,948</m:t>
                                    </m:r>
                                    <m:r>
                                      <a:rPr lang="en-US" sz="1800" b="0" smtClean="0">
                                        <a:latin typeface="Cambria Math" panose="02040503050406030204" pitchFamily="18" charset="0"/>
                                      </a:rPr>
                                      <m:t>⋅</m:t>
                                    </m:r>
                                    <m:r>
                                      <a:rPr lang="ru-RU" sz="1800" b="0" i="0" smtClean="0">
                                        <a:latin typeface="Cambria Math" panose="02040503050406030204" pitchFamily="18" charset="0"/>
                                      </a:rPr>
                                      <m:t>10</m:t>
                                    </m:r>
                                  </m:e>
                                  <m:sup>
                                    <m:r>
                                      <a:rPr lang="ru-RU" sz="1800" b="0" i="0" smtClean="0">
                                        <a:latin typeface="Cambria Math" panose="02040503050406030204" pitchFamily="18" charset="0"/>
                                      </a:rPr>
                                      <m:t>11</m:t>
                                    </m:r>
                                  </m:sup>
                                </m:sSup>
                              </m:oMath>
                            </m:oMathPara>
                          </a14:m>
                          <a:endParaRPr lang="ru-RU" sz="1800" dirty="0"/>
                        </a:p>
                      </a:txBody>
                      <a:tcPr/>
                    </a:tc>
                    <a:tc>
                      <a:txBody>
                        <a:bodyPr/>
                        <a:lstStyle/>
                        <a:p>
                          <a:pPr algn="ctr"/>
                          <a:r>
                            <a:rPr lang="en-US" sz="1800" b="0" dirty="0"/>
                            <a:t>  </a:t>
                          </a:r>
                          <a14:m>
                            <m:oMath xmlns:m="http://schemas.openxmlformats.org/officeDocument/2006/math">
                              <m:sSup>
                                <m:sSupPr>
                                  <m:ctrlPr>
                                    <a:rPr lang="en-US" sz="1800" b="0" i="1" smtClean="0">
                                      <a:latin typeface="Cambria Math" panose="02040503050406030204" pitchFamily="18" charset="0"/>
                                    </a:rPr>
                                  </m:ctrlPr>
                                </m:sSupPr>
                                <m:e>
                                  <m:r>
                                    <a:rPr lang="ru-RU" sz="1800" b="1" i="0" smtClean="0">
                                      <a:latin typeface="Cambria Math" panose="02040503050406030204" pitchFamily="18" charset="0"/>
                                    </a:rPr>
                                    <m:t>𝟖</m:t>
                                  </m:r>
                                  <m:r>
                                    <a:rPr lang="ru-RU" sz="1800" b="1" i="0" smtClean="0">
                                      <a:latin typeface="Cambria Math" panose="02040503050406030204" pitchFamily="18" charset="0"/>
                                    </a:rPr>
                                    <m:t>,</m:t>
                                  </m:r>
                                  <m:r>
                                    <a:rPr lang="ru-RU" sz="1800" b="1" i="0" smtClean="0">
                                      <a:latin typeface="Cambria Math" panose="02040503050406030204" pitchFamily="18" charset="0"/>
                                    </a:rPr>
                                    <m:t>𝟕</m:t>
                                  </m:r>
                                  <m:r>
                                    <a:rPr lang="en-US" sz="1800" b="1" smtClean="0">
                                      <a:latin typeface="Cambria Math" panose="02040503050406030204" pitchFamily="18" charset="0"/>
                                    </a:rPr>
                                    <m:t>⋅</m:t>
                                  </m:r>
                                  <m:r>
                                    <a:rPr lang="ru-RU" sz="1800" b="0" i="0" smtClean="0">
                                      <a:latin typeface="Cambria Math" panose="02040503050406030204" pitchFamily="18" charset="0"/>
                                    </a:rPr>
                                    <m:t>10</m:t>
                                  </m:r>
                                </m:e>
                                <m:sup>
                                  <m:r>
                                    <a:rPr lang="ru-RU" sz="1800" b="0" i="0" smtClean="0">
                                      <a:latin typeface="Cambria Math" panose="02040503050406030204" pitchFamily="18" charset="0"/>
                                    </a:rPr>
                                    <m:t>11</m:t>
                                  </m:r>
                                </m:sup>
                              </m:sSup>
                            </m:oMath>
                          </a14:m>
                          <a:endParaRPr lang="ru-RU" sz="1800" dirty="0"/>
                        </a:p>
                      </a:txBody>
                      <a:tcPr/>
                    </a:tc>
                    <a:extLst>
                      <a:ext uri="{0D108BD9-81ED-4DB2-BD59-A6C34878D82A}">
                        <a16:rowId xmlns:a16="http://schemas.microsoft.com/office/drawing/2014/main" val="10002"/>
                      </a:ext>
                    </a:extLst>
                  </a:tr>
                  <a:tr h="444454">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lang="en-US" sz="1800" b="0" i="1" smtClean="0">
                                        <a:latin typeface="Cambria Math" panose="02040503050406030204" pitchFamily="18" charset="0"/>
                                      </a:rPr>
                                    </m:ctrlPr>
                                  </m:sSupPr>
                                  <m:e>
                                    <m:r>
                                      <a:rPr lang="en-US" sz="1800" b="0" smtClean="0">
                                        <a:latin typeface="Cambria Math" panose="02040503050406030204" pitchFamily="18" charset="0"/>
                                      </a:rPr>
                                      <m:t>𝑛</m:t>
                                    </m:r>
                                  </m:e>
                                  <m:sup>
                                    <m:r>
                                      <a:rPr lang="en-US" sz="1800" b="0" smtClean="0">
                                        <a:latin typeface="Cambria Math" panose="02040503050406030204" pitchFamily="18" charset="0"/>
                                      </a:rPr>
                                      <m:t>2</m:t>
                                    </m:r>
                                  </m:sup>
                                </m:sSup>
                              </m:oMath>
                            </m:oMathPara>
                          </a14:m>
                          <a:endParaRPr lang="ru-RU" sz="1800" dirty="0"/>
                        </a:p>
                      </a:txBody>
                      <a:tcPr/>
                    </a:tc>
                    <a:tc>
                      <a:txBody>
                        <a:bodyPr/>
                        <a:lstStyle/>
                        <a:p>
                          <a:pPr algn="ctr"/>
                          <a14:m>
                            <m:oMathPara xmlns:m="http://schemas.openxmlformats.org/officeDocument/2006/math">
                              <m:oMathParaPr>
                                <m:jc m:val="centerGroup"/>
                              </m:oMathParaPr>
                              <m:oMath xmlns:m="http://schemas.openxmlformats.org/officeDocument/2006/math">
                                <m:sSup>
                                  <m:sSupPr>
                                    <m:ctrlPr>
                                      <a:rPr lang="en-US" sz="1800" b="0" i="1" smtClean="0">
                                        <a:latin typeface="Cambria Math" panose="02040503050406030204" pitchFamily="18" charset="0"/>
                                      </a:rPr>
                                    </m:ctrlPr>
                                  </m:sSupPr>
                                  <m:e>
                                    <m:r>
                                      <a:rPr lang="ru-RU" sz="1800" b="0" i="0" smtClean="0">
                                        <a:latin typeface="Cambria Math" panose="02040503050406030204" pitchFamily="18" charset="0"/>
                                      </a:rPr>
                                      <m:t>10</m:t>
                                    </m:r>
                                  </m:e>
                                  <m:sup>
                                    <m:r>
                                      <a:rPr lang="ru-RU" sz="1800" b="0" i="1" smtClean="0">
                                        <a:latin typeface="Cambria Math" panose="02040503050406030204" pitchFamily="18" charset="0"/>
                                      </a:rPr>
                                      <m:t>6</m:t>
                                    </m:r>
                                  </m:sup>
                                </m:sSup>
                              </m:oMath>
                            </m:oMathPara>
                          </a14:m>
                          <a:endParaRPr lang="ru-RU" sz="1800" dirty="0"/>
                        </a:p>
                      </a:txBody>
                      <a:tcPr/>
                    </a:tc>
                    <a:tc>
                      <a:txBody>
                        <a:bodyPr/>
                        <a:lstStyle/>
                        <a:p>
                          <a:pPr algn="ctr"/>
                          <a14:m>
                            <m:oMathPara xmlns:m="http://schemas.openxmlformats.org/officeDocument/2006/math">
                              <m:oMathParaPr>
                                <m:jc m:val="centerGroup"/>
                              </m:oMathParaPr>
                              <m:oMath xmlns:m="http://schemas.openxmlformats.org/officeDocument/2006/math">
                                <m:r>
                                  <a:rPr lang="ru-RU" sz="1800" b="1" i="1" smtClean="0">
                                    <a:latin typeface="Cambria Math" panose="02040503050406030204" pitchFamily="18" charset="0"/>
                                  </a:rPr>
                                  <m:t>𝟑</m:t>
                                </m:r>
                                <m:sSup>
                                  <m:sSupPr>
                                    <m:ctrlPr>
                                      <a:rPr lang="en-US" sz="1800" b="0" i="1" smtClean="0">
                                        <a:latin typeface="Cambria Math" panose="02040503050406030204" pitchFamily="18" charset="0"/>
                                      </a:rPr>
                                    </m:ctrlPr>
                                  </m:sSupPr>
                                  <m:e>
                                    <m:r>
                                      <a:rPr lang="ru-RU" sz="1800" b="0" i="0" smtClean="0">
                                        <a:latin typeface="Cambria Math" panose="02040503050406030204" pitchFamily="18" charset="0"/>
                                      </a:rPr>
                                      <m:t>,</m:t>
                                    </m:r>
                                    <m:r>
                                      <a:rPr lang="ru-RU" sz="1800" b="1" i="0" smtClean="0">
                                        <a:latin typeface="Cambria Math" panose="02040503050406030204" pitchFamily="18" charset="0"/>
                                      </a:rPr>
                                      <m:t>𝟏𝟔</m:t>
                                    </m:r>
                                    <m:r>
                                      <a:rPr lang="en-US" sz="1800" b="1" smtClean="0">
                                        <a:latin typeface="Cambria Math" panose="02040503050406030204" pitchFamily="18" charset="0"/>
                                      </a:rPr>
                                      <m:t>⋅</m:t>
                                    </m:r>
                                    <m:r>
                                      <a:rPr lang="ru-RU" sz="1800" b="0" i="0" smtClean="0">
                                        <a:latin typeface="Cambria Math" panose="02040503050406030204" pitchFamily="18" charset="0"/>
                                      </a:rPr>
                                      <m:t>10</m:t>
                                    </m:r>
                                  </m:e>
                                  <m:sup>
                                    <m:r>
                                      <a:rPr lang="ru-RU" sz="1800" b="0" i="0" smtClean="0">
                                        <a:latin typeface="Cambria Math" panose="02040503050406030204" pitchFamily="18" charset="0"/>
                                      </a:rPr>
                                      <m:t>6</m:t>
                                    </m:r>
                                  </m:sup>
                                </m:sSup>
                              </m:oMath>
                            </m:oMathPara>
                          </a14:m>
                          <a:endParaRPr lang="ru-RU" sz="1800" dirty="0"/>
                        </a:p>
                      </a:txBody>
                      <a:tcPr/>
                    </a:tc>
                    <a:extLst>
                      <a:ext uri="{0D108BD9-81ED-4DB2-BD59-A6C34878D82A}">
                        <a16:rowId xmlns:a16="http://schemas.microsoft.com/office/drawing/2014/main" val="10003"/>
                      </a:ext>
                    </a:extLst>
                  </a:tr>
                  <a:tr h="444454">
                    <a:tc>
                      <a:txBody>
                        <a:bodyPr/>
                        <a:lstStyle/>
                        <a:p>
                          <a:pPr algn="r"/>
                          <a14:m>
                            <m:oMathPara xmlns:m="http://schemas.openxmlformats.org/officeDocument/2006/math">
                              <m:oMathParaPr>
                                <m:jc m:val="centerGroup"/>
                              </m:oMathParaPr>
                              <m:oMath xmlns:m="http://schemas.openxmlformats.org/officeDocument/2006/math">
                                <m:sSup>
                                  <m:sSupPr>
                                    <m:ctrlPr>
                                      <a:rPr lang="en-US" sz="1800" b="0" i="1" smtClean="0">
                                        <a:latin typeface="Cambria Math" panose="02040503050406030204" pitchFamily="18" charset="0"/>
                                      </a:rPr>
                                    </m:ctrlPr>
                                  </m:sSupPr>
                                  <m:e>
                                    <m:r>
                                      <a:rPr lang="en-US" sz="1800" b="0" smtClean="0">
                                        <a:latin typeface="Cambria Math" panose="02040503050406030204" pitchFamily="18" charset="0"/>
                                      </a:rPr>
                                      <m:t>𝑛</m:t>
                                    </m:r>
                                  </m:e>
                                  <m:sup>
                                    <m:r>
                                      <a:rPr lang="en-US" sz="1800" b="0" smtClean="0">
                                        <a:latin typeface="Cambria Math" panose="02040503050406030204" pitchFamily="18" charset="0"/>
                                      </a:rPr>
                                      <m:t>3</m:t>
                                    </m:r>
                                  </m:sup>
                                </m:sSup>
                              </m:oMath>
                            </m:oMathPara>
                          </a14:m>
                          <a:endParaRPr lang="ru-RU" sz="1800" dirty="0"/>
                        </a:p>
                      </a:txBody>
                      <a:tcPr/>
                    </a:tc>
                    <a:tc>
                      <a:txBody>
                        <a:bodyPr/>
                        <a:lstStyle/>
                        <a:p>
                          <a:pPr algn="ctr"/>
                          <a14:m>
                            <m:oMathPara xmlns:m="http://schemas.openxmlformats.org/officeDocument/2006/math">
                              <m:oMathParaPr>
                                <m:jc m:val="centerGroup"/>
                              </m:oMathParaPr>
                              <m:oMath xmlns:m="http://schemas.openxmlformats.org/officeDocument/2006/math">
                                <m:sSup>
                                  <m:sSupPr>
                                    <m:ctrlPr>
                                      <a:rPr lang="en-US" sz="1800" b="0" i="1" smtClean="0">
                                        <a:latin typeface="Cambria Math" panose="02040503050406030204" pitchFamily="18" charset="0"/>
                                      </a:rPr>
                                    </m:ctrlPr>
                                  </m:sSupPr>
                                  <m:e>
                                    <m:r>
                                      <a:rPr lang="ru-RU" sz="1800" b="0" i="0" smtClean="0">
                                        <a:latin typeface="Cambria Math" panose="02040503050406030204" pitchFamily="18" charset="0"/>
                                      </a:rPr>
                                      <m:t>10</m:t>
                                    </m:r>
                                  </m:e>
                                  <m:sup>
                                    <m:r>
                                      <a:rPr lang="ru-RU" sz="1800" b="0" i="1" smtClean="0">
                                        <a:latin typeface="Cambria Math" panose="02040503050406030204" pitchFamily="18" charset="0"/>
                                      </a:rPr>
                                      <m:t>4</m:t>
                                    </m:r>
                                  </m:sup>
                                </m:sSup>
                              </m:oMath>
                            </m:oMathPara>
                          </a14:m>
                          <a:endParaRPr lang="ru-RU" sz="1800" dirty="0">
                            <a:solidFill>
                              <a:srgbClr val="FF0000"/>
                            </a:solidFill>
                          </a:endParaRPr>
                        </a:p>
                      </a:txBody>
                      <a:tcPr/>
                    </a:tc>
                    <a:tc>
                      <a:txBody>
                        <a:bodyPr/>
                        <a:lstStyle/>
                        <a:p>
                          <a:pPr algn="ctr"/>
                          <a14:m>
                            <m:oMathPara xmlns:m="http://schemas.openxmlformats.org/officeDocument/2006/math">
                              <m:oMathParaPr>
                                <m:jc m:val="centerGroup"/>
                              </m:oMathParaPr>
                              <m:oMath xmlns:m="http://schemas.openxmlformats.org/officeDocument/2006/math">
                                <m:r>
                                  <a:rPr lang="ru-RU" sz="1800" b="1" i="1" smtClean="0">
                                    <a:latin typeface="Cambria Math" panose="02040503050406030204" pitchFamily="18" charset="0"/>
                                  </a:rPr>
                                  <m:t>𝟐</m:t>
                                </m:r>
                                <m:sSup>
                                  <m:sSupPr>
                                    <m:ctrlPr>
                                      <a:rPr lang="en-US" sz="1800" b="0" i="1" smtClean="0">
                                        <a:latin typeface="Cambria Math" panose="02040503050406030204" pitchFamily="18" charset="0"/>
                                      </a:rPr>
                                    </m:ctrlPr>
                                  </m:sSupPr>
                                  <m:e>
                                    <m:r>
                                      <a:rPr lang="ru-RU" sz="1800" b="0" i="0" smtClean="0">
                                        <a:latin typeface="Cambria Math" panose="02040503050406030204" pitchFamily="18" charset="0"/>
                                      </a:rPr>
                                      <m:t>,</m:t>
                                    </m:r>
                                    <m:r>
                                      <a:rPr lang="ru-RU" sz="1800" b="1" i="0" smtClean="0">
                                        <a:latin typeface="Cambria Math" panose="02040503050406030204" pitchFamily="18" charset="0"/>
                                      </a:rPr>
                                      <m:t>𝟏𝟓</m:t>
                                    </m:r>
                                    <m:r>
                                      <a:rPr lang="en-US" sz="1800" b="1" smtClean="0">
                                        <a:latin typeface="Cambria Math" panose="02040503050406030204" pitchFamily="18" charset="0"/>
                                      </a:rPr>
                                      <m:t>⋅</m:t>
                                    </m:r>
                                    <m:r>
                                      <a:rPr lang="ru-RU" sz="1800" b="0" i="0" smtClean="0">
                                        <a:latin typeface="Cambria Math" panose="02040503050406030204" pitchFamily="18" charset="0"/>
                                      </a:rPr>
                                      <m:t>10</m:t>
                                    </m:r>
                                  </m:e>
                                  <m:sup>
                                    <m:r>
                                      <a:rPr lang="ru-RU" sz="1800" b="0" i="0" smtClean="0">
                                        <a:latin typeface="Cambria Math" panose="02040503050406030204" pitchFamily="18" charset="0"/>
                                      </a:rPr>
                                      <m:t>4</m:t>
                                    </m:r>
                                  </m:sup>
                                </m:sSup>
                              </m:oMath>
                            </m:oMathPara>
                          </a14:m>
                          <a:endParaRPr lang="ru-RU" sz="1800" dirty="0"/>
                        </a:p>
                      </a:txBody>
                      <a:tcPr/>
                    </a:tc>
                    <a:extLst>
                      <a:ext uri="{0D108BD9-81ED-4DB2-BD59-A6C34878D82A}">
                        <a16:rowId xmlns:a16="http://schemas.microsoft.com/office/drawing/2014/main" val="10004"/>
                      </a:ext>
                    </a:extLst>
                  </a:tr>
                  <a:tr h="444454">
                    <a:tc>
                      <a:txBody>
                        <a:bodyPr/>
                        <a:lstStyle/>
                        <a:p>
                          <a:pPr algn="r"/>
                          <a14:m>
                            <m:oMathPara xmlns:m="http://schemas.openxmlformats.org/officeDocument/2006/math">
                              <m:oMathParaPr>
                                <m:jc m:val="centerGroup"/>
                              </m:oMathParaPr>
                              <m:oMath xmlns:m="http://schemas.openxmlformats.org/officeDocument/2006/math">
                                <m:sSup>
                                  <m:sSupPr>
                                    <m:ctrlPr>
                                      <a:rPr lang="en-US" sz="1800" b="0" i="1" smtClean="0">
                                        <a:latin typeface="Cambria Math" panose="02040503050406030204" pitchFamily="18" charset="0"/>
                                      </a:rPr>
                                    </m:ctrlPr>
                                  </m:sSupPr>
                                  <m:e>
                                    <m:r>
                                      <a:rPr lang="en-US" sz="1800" b="0" smtClean="0">
                                        <a:latin typeface="Cambria Math" panose="02040503050406030204" pitchFamily="18" charset="0"/>
                                      </a:rPr>
                                      <m:t>10</m:t>
                                    </m:r>
                                  </m:e>
                                  <m:sup>
                                    <m:r>
                                      <a:rPr lang="en-US" sz="1800" b="0" smtClean="0">
                                        <a:latin typeface="Cambria Math" panose="02040503050406030204" pitchFamily="18" charset="0"/>
                                      </a:rPr>
                                      <m:t>8</m:t>
                                    </m:r>
                                  </m:sup>
                                </m:sSup>
                                <m:sSup>
                                  <m:sSupPr>
                                    <m:ctrlPr>
                                      <a:rPr lang="en-US" sz="1800" b="0" i="1" smtClean="0">
                                        <a:latin typeface="Cambria Math" panose="02040503050406030204" pitchFamily="18" charset="0"/>
                                      </a:rPr>
                                    </m:ctrlPr>
                                  </m:sSupPr>
                                  <m:e>
                                    <m:r>
                                      <a:rPr lang="en-US" sz="1800" b="0" smtClean="0">
                                        <a:latin typeface="Cambria Math" panose="02040503050406030204" pitchFamily="18" charset="0"/>
                                      </a:rPr>
                                      <m:t>⋅</m:t>
                                    </m:r>
                                    <m:r>
                                      <a:rPr lang="en-US" sz="1800" b="0" smtClean="0">
                                        <a:latin typeface="Cambria Math" panose="02040503050406030204" pitchFamily="18" charset="0"/>
                                      </a:rPr>
                                      <m:t>𝑛</m:t>
                                    </m:r>
                                  </m:e>
                                  <m:sup>
                                    <m:r>
                                      <a:rPr lang="en-US" sz="1800" b="0" smtClean="0">
                                        <a:latin typeface="Cambria Math" panose="02040503050406030204" pitchFamily="18" charset="0"/>
                                      </a:rPr>
                                      <m:t>4</m:t>
                                    </m:r>
                                  </m:sup>
                                </m:sSup>
                              </m:oMath>
                            </m:oMathPara>
                          </a14:m>
                          <a:endParaRPr lang="ru-RU" sz="1800" dirty="0"/>
                        </a:p>
                      </a:txBody>
                      <a:tcPr/>
                    </a:tc>
                    <a:tc>
                      <a:txBody>
                        <a:bodyPr/>
                        <a:lstStyle/>
                        <a:p>
                          <a:pPr algn="ctr"/>
                          <a14:m>
                            <m:oMathPara xmlns:m="http://schemas.openxmlformats.org/officeDocument/2006/math">
                              <m:oMathParaPr>
                                <m:jc m:val="centerGroup"/>
                              </m:oMathParaPr>
                              <m:oMath xmlns:m="http://schemas.openxmlformats.org/officeDocument/2006/math">
                                <m:r>
                                  <a:rPr lang="ru-RU" sz="1800" b="0" i="1" smtClean="0">
                                    <a:latin typeface="Cambria Math" panose="02040503050406030204" pitchFamily="18" charset="0"/>
                                  </a:rPr>
                                  <m:t>10</m:t>
                                </m:r>
                              </m:oMath>
                            </m:oMathPara>
                          </a14:m>
                          <a:endParaRPr lang="ru-RU" sz="1800" dirty="0">
                            <a:solidFill>
                              <a:srgbClr val="FF0000"/>
                            </a:solidFill>
                          </a:endParaRPr>
                        </a:p>
                      </a:txBody>
                      <a:tcPr/>
                    </a:tc>
                    <a:tc>
                      <a:txBody>
                        <a:bodyPr/>
                        <a:lstStyle/>
                        <a:p>
                          <a:pPr algn="ctr"/>
                          <a:r>
                            <a:rPr lang="ru-RU" sz="1800" b="1" dirty="0"/>
                            <a:t>1,8</a:t>
                          </a:r>
                          <a:r>
                            <a:rPr lang="en-US" sz="1800" b="1" dirty="0"/>
                            <a:t> </a:t>
                          </a:r>
                          <a14:m>
                            <m:oMath xmlns:m="http://schemas.openxmlformats.org/officeDocument/2006/math">
                              <m:r>
                                <a:rPr lang="ru-RU" sz="1800" b="0" i="1" smtClean="0">
                                  <a:latin typeface="Cambria Math" panose="02040503050406030204" pitchFamily="18" charset="0"/>
                                  <a:ea typeface="Cambria Math" panose="02040503050406030204" pitchFamily="18" charset="0"/>
                                </a:rPr>
                                <m:t>⋅</m:t>
                              </m:r>
                              <m:r>
                                <a:rPr lang="ru-RU" sz="1800" b="0" i="0" smtClean="0">
                                  <a:latin typeface="Cambria Math" panose="02040503050406030204" pitchFamily="18" charset="0"/>
                                </a:rPr>
                                <m:t>1</m:t>
                              </m:r>
                            </m:oMath>
                          </a14:m>
                          <a:r>
                            <a:rPr lang="ru-RU" sz="1800" dirty="0"/>
                            <a:t>0</a:t>
                          </a:r>
                        </a:p>
                      </a:txBody>
                      <a:tcPr/>
                    </a:tc>
                    <a:extLst>
                      <a:ext uri="{0D108BD9-81ED-4DB2-BD59-A6C34878D82A}">
                        <a16:rowId xmlns:a16="http://schemas.microsoft.com/office/drawing/2014/main" val="10005"/>
                      </a:ext>
                    </a:extLst>
                  </a:tr>
                  <a:tr h="592605">
                    <a:tc>
                      <a:txBody>
                        <a:bodyPr/>
                        <a:lstStyle/>
                        <a:p>
                          <a:pPr algn="r"/>
                          <a14:m>
                            <m:oMathPara xmlns:m="http://schemas.openxmlformats.org/officeDocument/2006/math">
                              <m:oMathParaPr>
                                <m:jc m:val="centerGroup"/>
                              </m:oMathParaPr>
                              <m:oMath xmlns:m="http://schemas.openxmlformats.org/officeDocument/2006/math">
                                <m:sSup>
                                  <m:sSupPr>
                                    <m:ctrlPr>
                                      <a:rPr lang="en-US" sz="1800" b="0" i="1" smtClean="0">
                                        <a:solidFill>
                                          <a:srgbClr val="FF0000"/>
                                        </a:solidFill>
                                        <a:latin typeface="Cambria Math" panose="02040503050406030204" pitchFamily="18" charset="0"/>
                                      </a:rPr>
                                    </m:ctrlPr>
                                  </m:sSupPr>
                                  <m:e>
                                    <m:r>
                                      <a:rPr lang="en-US" sz="1800" b="0" smtClean="0">
                                        <a:solidFill>
                                          <a:srgbClr val="FF0000"/>
                                        </a:solidFill>
                                        <a:latin typeface="Cambria Math" panose="02040503050406030204" pitchFamily="18" charset="0"/>
                                      </a:rPr>
                                      <m:t>2</m:t>
                                    </m:r>
                                  </m:e>
                                  <m:sup>
                                    <m:r>
                                      <a:rPr lang="en-US" sz="1800" b="0" smtClean="0">
                                        <a:solidFill>
                                          <a:srgbClr val="FF0000"/>
                                        </a:solidFill>
                                        <a:latin typeface="Cambria Math" panose="02040503050406030204" pitchFamily="18" charset="0"/>
                                      </a:rPr>
                                      <m:t>𝑛</m:t>
                                    </m:r>
                                  </m:sup>
                                </m:sSup>
                              </m:oMath>
                            </m:oMathPara>
                          </a14:m>
                          <a:endParaRPr lang="ru-RU" sz="1800" dirty="0">
                            <a:solidFill>
                              <a:srgbClr val="FF0000"/>
                            </a:solidFill>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ru-RU" sz="1800" b="0" i="1" smtClean="0">
                                    <a:solidFill>
                                      <a:schemeClr val="tx1"/>
                                    </a:solidFill>
                                    <a:latin typeface="Cambria Math" panose="02040503050406030204" pitchFamily="18" charset="0"/>
                                  </a:rPr>
                                  <m:t>40</m:t>
                                </m:r>
                              </m:oMath>
                            </m:oMathPara>
                          </a14:m>
                          <a:endParaRPr lang="ru-RU" sz="1800" dirty="0">
                            <a:solidFill>
                              <a:schemeClr val="tx1"/>
                            </a:solidFill>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800" b="1" i="1" smtClean="0">
                                    <a:solidFill>
                                      <a:schemeClr val="tx1"/>
                                    </a:solidFill>
                                    <a:latin typeface="Cambria Math" panose="02040503050406030204" pitchFamily="18" charset="0"/>
                                  </a:rPr>
                                  <m:t>𝟑</m:t>
                                </m:r>
                                <m:r>
                                  <a:rPr lang="en-US" sz="1800" b="1" i="1" smtClean="0">
                                    <a:solidFill>
                                      <a:schemeClr val="tx1"/>
                                    </a:solidFill>
                                    <a:latin typeface="Cambria Math" panose="02040503050406030204" pitchFamily="18" charset="0"/>
                                  </a:rPr>
                                  <m:t>+</m:t>
                                </m:r>
                                <m:r>
                                  <a:rPr lang="en-US" sz="1800" b="0" i="1" smtClean="0">
                                    <a:solidFill>
                                      <a:schemeClr val="tx1"/>
                                    </a:solidFill>
                                    <a:latin typeface="Cambria Math" panose="02040503050406030204" pitchFamily="18" charset="0"/>
                                  </a:rPr>
                                  <m:t>40</m:t>
                                </m:r>
                                <m:r>
                                  <a:rPr lang="ru-RU" sz="1800" b="0" i="1" smtClean="0">
                                    <a:solidFill>
                                      <a:schemeClr val="tx1"/>
                                    </a:solidFill>
                                    <a:latin typeface="Cambria Math" panose="02040503050406030204" pitchFamily="18" charset="0"/>
                                  </a:rPr>
                                  <m:t>=43</m:t>
                                </m:r>
                              </m:oMath>
                            </m:oMathPara>
                          </a14:m>
                          <a:endParaRPr lang="ru-RU" sz="1800" dirty="0">
                            <a:solidFill>
                              <a:schemeClr val="tx1"/>
                            </a:solidFill>
                          </a:endParaRPr>
                        </a:p>
                      </a:txBody>
                      <a:tcPr/>
                    </a:tc>
                    <a:extLst>
                      <a:ext uri="{0D108BD9-81ED-4DB2-BD59-A6C34878D82A}">
                        <a16:rowId xmlns:a16="http://schemas.microsoft.com/office/drawing/2014/main" val="10006"/>
                      </a:ext>
                    </a:extLst>
                  </a:tr>
                  <a:tr h="592605">
                    <a:tc>
                      <a:txBody>
                        <a:bodyPr/>
                        <a:lstStyle/>
                        <a:p>
                          <a:pPr algn="r"/>
                          <a14:m>
                            <m:oMathPara xmlns:m="http://schemas.openxmlformats.org/officeDocument/2006/math">
                              <m:oMathParaPr>
                                <m:jc m:val="centerGroup"/>
                              </m:oMathParaPr>
                              <m:oMath xmlns:m="http://schemas.openxmlformats.org/officeDocument/2006/math">
                                <m:sSup>
                                  <m:sSupPr>
                                    <m:ctrlPr>
                                      <a:rPr lang="en-US" sz="1800" b="0" i="1" smtClean="0">
                                        <a:solidFill>
                                          <a:srgbClr val="FF0000"/>
                                        </a:solidFill>
                                        <a:latin typeface="Cambria Math" panose="02040503050406030204" pitchFamily="18" charset="0"/>
                                      </a:rPr>
                                    </m:ctrlPr>
                                  </m:sSupPr>
                                  <m:e>
                                    <m:r>
                                      <a:rPr lang="en-US" sz="1800" b="0" smtClean="0">
                                        <a:solidFill>
                                          <a:srgbClr val="FF0000"/>
                                        </a:solidFill>
                                        <a:latin typeface="Cambria Math" panose="02040503050406030204" pitchFamily="18" charset="0"/>
                                      </a:rPr>
                                      <m:t>10</m:t>
                                    </m:r>
                                  </m:e>
                                  <m:sup>
                                    <m:r>
                                      <a:rPr lang="en-US" sz="1800" b="0" smtClean="0">
                                        <a:solidFill>
                                          <a:srgbClr val="FF0000"/>
                                        </a:solidFill>
                                        <a:latin typeface="Cambria Math" panose="02040503050406030204" pitchFamily="18" charset="0"/>
                                      </a:rPr>
                                      <m:t>𝑛</m:t>
                                    </m:r>
                                  </m:sup>
                                </m:sSup>
                              </m:oMath>
                            </m:oMathPara>
                          </a14:m>
                          <a:endParaRPr lang="ru-RU" sz="1800" dirty="0">
                            <a:solidFill>
                              <a:srgbClr val="FF0000"/>
                            </a:solidFill>
                          </a:endParaRPr>
                        </a:p>
                      </a:txBody>
                      <a:tcPr/>
                    </a:tc>
                    <a:tc>
                      <a:txBody>
                        <a:bodyPr/>
                        <a:lstStyle/>
                        <a:p>
                          <a:pPr algn="ctr"/>
                          <a:r>
                            <a:rPr lang="ru-RU" sz="1800" dirty="0">
                              <a:solidFill>
                                <a:schemeClr val="tx1"/>
                              </a:solidFill>
                            </a:rPr>
                            <a:t>12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800" b="1" i="1" smtClean="0">
                                    <a:solidFill>
                                      <a:schemeClr val="tx1"/>
                                    </a:solidFill>
                                    <a:latin typeface="Cambria Math" panose="02040503050406030204" pitchFamily="18" charset="0"/>
                                  </a:rPr>
                                  <m:t>𝟏</m:t>
                                </m:r>
                                <m:r>
                                  <a:rPr lang="en-US" sz="1800" b="1" i="1" smtClean="0">
                                    <a:solidFill>
                                      <a:schemeClr val="tx1"/>
                                    </a:solidFill>
                                    <a:latin typeface="Cambria Math" panose="02040503050406030204" pitchFamily="18" charset="0"/>
                                  </a:rPr>
                                  <m:t>+</m:t>
                                </m:r>
                                <m:r>
                                  <a:rPr lang="en-US" sz="1800" b="0" i="1" smtClean="0">
                                    <a:solidFill>
                                      <a:schemeClr val="tx1"/>
                                    </a:solidFill>
                                    <a:latin typeface="Cambria Math" panose="02040503050406030204" pitchFamily="18" charset="0"/>
                                  </a:rPr>
                                  <m:t>12</m:t>
                                </m:r>
                                <m:r>
                                  <a:rPr lang="ru-RU" sz="1800" b="0" i="1" smtClean="0">
                                    <a:solidFill>
                                      <a:schemeClr val="tx1"/>
                                    </a:solidFill>
                                    <a:latin typeface="Cambria Math" panose="02040503050406030204" pitchFamily="18" charset="0"/>
                                  </a:rPr>
                                  <m:t>=</m:t>
                                </m:r>
                                <m:r>
                                  <a:rPr lang="en-US" sz="1800" b="0" i="1" smtClean="0">
                                    <a:solidFill>
                                      <a:schemeClr val="tx1"/>
                                    </a:solidFill>
                                    <a:latin typeface="Cambria Math" panose="02040503050406030204" pitchFamily="18" charset="0"/>
                                  </a:rPr>
                                  <m:t>1</m:t>
                                </m:r>
                                <m:r>
                                  <a:rPr lang="ru-RU" sz="1800" b="0" i="1" smtClean="0">
                                    <a:solidFill>
                                      <a:schemeClr val="tx1"/>
                                    </a:solidFill>
                                    <a:latin typeface="Cambria Math" panose="02040503050406030204" pitchFamily="18" charset="0"/>
                                  </a:rPr>
                                  <m:t>3</m:t>
                                </m:r>
                              </m:oMath>
                            </m:oMathPara>
                          </a14:m>
                          <a:endParaRPr lang="ru-RU" sz="1800" dirty="0">
                            <a:solidFill>
                              <a:schemeClr val="tx1"/>
                            </a:solidFill>
                          </a:endParaRPr>
                        </a:p>
                      </a:txBody>
                      <a:tcPr/>
                    </a:tc>
                    <a:extLst>
                      <a:ext uri="{0D108BD9-81ED-4DB2-BD59-A6C34878D82A}">
                        <a16:rowId xmlns:a16="http://schemas.microsoft.com/office/drawing/2014/main" val="1942042616"/>
                      </a:ext>
                    </a:extLst>
                  </a:tr>
                  <a:tr h="592605">
                    <a:tc>
                      <a:txBody>
                        <a:bodyPr/>
                        <a:lstStyle/>
                        <a:p>
                          <a:pPr algn="r"/>
                          <a14:m>
                            <m:oMathPara xmlns:m="http://schemas.openxmlformats.org/officeDocument/2006/math">
                              <m:oMathParaPr>
                                <m:jc m:val="centerGroup"/>
                              </m:oMathParaPr>
                              <m:oMath xmlns:m="http://schemas.openxmlformats.org/officeDocument/2006/math">
                                <m:sSup>
                                  <m:sSupPr>
                                    <m:ctrlPr>
                                      <a:rPr lang="en-US" sz="1800" b="0" i="1" smtClean="0">
                                        <a:solidFill>
                                          <a:srgbClr val="FF0000"/>
                                        </a:solidFill>
                                        <a:latin typeface="Cambria Math" panose="02040503050406030204" pitchFamily="18" charset="0"/>
                                      </a:rPr>
                                    </m:ctrlPr>
                                  </m:sSupPr>
                                  <m:e>
                                    <m:r>
                                      <a:rPr lang="en-US" sz="1800" b="0" smtClean="0">
                                        <a:solidFill>
                                          <a:srgbClr val="FF0000"/>
                                        </a:solidFill>
                                        <a:latin typeface="Cambria Math" panose="02040503050406030204" pitchFamily="18" charset="0"/>
                                      </a:rPr>
                                      <m:t>𝑛</m:t>
                                    </m:r>
                                  </m:e>
                                  <m:sup>
                                    <m:func>
                                      <m:funcPr>
                                        <m:ctrlPr>
                                          <a:rPr lang="en-US" sz="1800" b="0" i="1" smtClean="0">
                                            <a:solidFill>
                                              <a:srgbClr val="FF0000"/>
                                            </a:solidFill>
                                            <a:latin typeface="Cambria Math" panose="02040503050406030204" pitchFamily="18" charset="0"/>
                                          </a:rPr>
                                        </m:ctrlPr>
                                      </m:funcPr>
                                      <m:fName>
                                        <m:r>
                                          <m:rPr>
                                            <m:sty m:val="p"/>
                                          </m:rPr>
                                          <a:rPr lang="en-US" sz="1800" b="0" smtClean="0">
                                            <a:solidFill>
                                              <a:srgbClr val="FF0000"/>
                                            </a:solidFill>
                                            <a:latin typeface="Cambria Math" panose="02040503050406030204" pitchFamily="18" charset="0"/>
                                          </a:rPr>
                                          <m:t>log</m:t>
                                        </m:r>
                                      </m:fName>
                                      <m:e>
                                        <m:r>
                                          <a:rPr lang="en-US" sz="1800" b="0" smtClean="0">
                                            <a:solidFill>
                                              <a:srgbClr val="FF0000"/>
                                            </a:solidFill>
                                            <a:latin typeface="Cambria Math" panose="02040503050406030204" pitchFamily="18" charset="0"/>
                                          </a:rPr>
                                          <m:t>𝑛</m:t>
                                        </m:r>
                                      </m:e>
                                    </m:func>
                                  </m:sup>
                                </m:sSup>
                              </m:oMath>
                            </m:oMathPara>
                          </a14:m>
                          <a:endParaRPr lang="ru-RU" sz="1800" dirty="0">
                            <a:solidFill>
                              <a:srgbClr val="FF0000"/>
                            </a:solidFill>
                          </a:endParaRPr>
                        </a:p>
                      </a:txBody>
                      <a:tcPr/>
                    </a:tc>
                    <a:tc>
                      <a:txBody>
                        <a:bodyPr/>
                        <a:lstStyle/>
                        <a:p>
                          <a:pPr algn="ctr"/>
                          <a:r>
                            <a:rPr lang="ru-RU" sz="1800" dirty="0">
                              <a:solidFill>
                                <a:schemeClr val="tx1"/>
                              </a:solidFill>
                            </a:rPr>
                            <a:t>79</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800" b="1" i="1" smtClean="0">
                                    <a:solidFill>
                                      <a:schemeClr val="tx1"/>
                                    </a:solidFill>
                                    <a:latin typeface="Cambria Math" panose="02040503050406030204" pitchFamily="18" charset="0"/>
                                  </a:rPr>
                                  <m:t>𝟏𝟔</m:t>
                                </m:r>
                                <m:r>
                                  <a:rPr lang="en-US" sz="1800" b="1" i="1" smtClean="0">
                                    <a:solidFill>
                                      <a:schemeClr val="tx1"/>
                                    </a:solidFill>
                                    <a:latin typeface="Cambria Math" panose="02040503050406030204" pitchFamily="18" charset="0"/>
                                  </a:rPr>
                                  <m:t>+</m:t>
                                </m:r>
                                <m:r>
                                  <a:rPr lang="en-US" sz="1800" b="0" i="1" smtClean="0">
                                    <a:solidFill>
                                      <a:schemeClr val="tx1"/>
                                    </a:solidFill>
                                    <a:latin typeface="Cambria Math" panose="02040503050406030204" pitchFamily="18" charset="0"/>
                                  </a:rPr>
                                  <m:t>79</m:t>
                                </m:r>
                                <m:r>
                                  <a:rPr lang="ru-RU" sz="1800" b="0" i="1" smtClean="0">
                                    <a:solidFill>
                                      <a:schemeClr val="tx1"/>
                                    </a:solidFill>
                                    <a:latin typeface="Cambria Math" panose="02040503050406030204" pitchFamily="18" charset="0"/>
                                  </a:rPr>
                                  <m:t>=</m:t>
                                </m:r>
                                <m:r>
                                  <a:rPr lang="en-US" sz="1800" b="0" i="1" smtClean="0">
                                    <a:solidFill>
                                      <a:schemeClr val="tx1"/>
                                    </a:solidFill>
                                    <a:latin typeface="Cambria Math" panose="02040503050406030204" pitchFamily="18" charset="0"/>
                                  </a:rPr>
                                  <m:t>95</m:t>
                                </m:r>
                              </m:oMath>
                            </m:oMathPara>
                          </a14:m>
                          <a:endParaRPr lang="ru-RU" sz="1800" dirty="0">
                            <a:solidFill>
                              <a:schemeClr val="tx1"/>
                            </a:solidFill>
                          </a:endParaRPr>
                        </a:p>
                      </a:txBody>
                      <a:tcPr/>
                    </a:tc>
                    <a:extLst>
                      <a:ext uri="{0D108BD9-81ED-4DB2-BD59-A6C34878D82A}">
                        <a16:rowId xmlns:a16="http://schemas.microsoft.com/office/drawing/2014/main" val="3043792068"/>
                      </a:ext>
                    </a:extLst>
                  </a:tr>
                  <a:tr h="592605">
                    <a:tc>
                      <a:txBody>
                        <a:bodyPr/>
                        <a:lstStyle/>
                        <a:p>
                          <a:pPr algn="r"/>
                          <a14:m>
                            <m:oMathPara xmlns:m="http://schemas.openxmlformats.org/officeDocument/2006/math">
                              <m:oMathParaPr>
                                <m:jc m:val="centerGroup"/>
                              </m:oMathParaPr>
                              <m:oMath xmlns:m="http://schemas.openxmlformats.org/officeDocument/2006/math">
                                <m:r>
                                  <a:rPr lang="en-US" sz="1800" b="0" smtClean="0">
                                    <a:solidFill>
                                      <a:srgbClr val="FF0000"/>
                                    </a:solidFill>
                                    <a:latin typeface="Cambria Math" panose="02040503050406030204" pitchFamily="18" charset="0"/>
                                  </a:rPr>
                                  <m:t>𝑛</m:t>
                                </m:r>
                                <m:r>
                                  <a:rPr lang="en-US" sz="1800" b="0" smtClean="0">
                                    <a:solidFill>
                                      <a:srgbClr val="FF0000"/>
                                    </a:solidFill>
                                    <a:latin typeface="Cambria Math" panose="02040503050406030204" pitchFamily="18" charset="0"/>
                                  </a:rPr>
                                  <m:t>!</m:t>
                                </m:r>
                              </m:oMath>
                            </m:oMathPara>
                          </a14:m>
                          <a:endParaRPr lang="ru-RU" sz="1800" dirty="0">
                            <a:solidFill>
                              <a:srgbClr val="FF0000"/>
                            </a:solidFill>
                          </a:endParaRPr>
                        </a:p>
                      </a:txBody>
                      <a:tcPr/>
                    </a:tc>
                    <a:tc>
                      <a:txBody>
                        <a:bodyPr/>
                        <a:lstStyle/>
                        <a:p>
                          <a:pPr algn="ctr"/>
                          <a:r>
                            <a:rPr lang="ru-RU" sz="1800" dirty="0">
                              <a:solidFill>
                                <a:schemeClr val="tx1"/>
                              </a:solidFill>
                            </a:rPr>
                            <a:t>14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800" b="1" i="1" smtClean="0">
                                    <a:solidFill>
                                      <a:schemeClr val="tx1"/>
                                    </a:solidFill>
                                    <a:latin typeface="Cambria Math" panose="02040503050406030204" pitchFamily="18" charset="0"/>
                                  </a:rPr>
                                  <m:t>𝟏</m:t>
                                </m:r>
                                <m:r>
                                  <a:rPr lang="en-US" sz="1800" b="1" i="1" smtClean="0">
                                    <a:solidFill>
                                      <a:schemeClr val="tx1"/>
                                    </a:solidFill>
                                    <a:latin typeface="Cambria Math" panose="02040503050406030204" pitchFamily="18" charset="0"/>
                                  </a:rPr>
                                  <m:t>+</m:t>
                                </m:r>
                                <m:r>
                                  <a:rPr lang="en-US" sz="1800" b="0" i="1" smtClean="0">
                                    <a:solidFill>
                                      <a:schemeClr val="tx1"/>
                                    </a:solidFill>
                                    <a:latin typeface="Cambria Math" panose="02040503050406030204" pitchFamily="18" charset="0"/>
                                  </a:rPr>
                                  <m:t>14</m:t>
                                </m:r>
                                <m:r>
                                  <a:rPr lang="ru-RU" sz="1800" b="0" i="1" smtClean="0">
                                    <a:solidFill>
                                      <a:schemeClr val="tx1"/>
                                    </a:solidFill>
                                    <a:latin typeface="Cambria Math" panose="02040503050406030204" pitchFamily="18" charset="0"/>
                                  </a:rPr>
                                  <m:t>=</m:t>
                                </m:r>
                                <m:r>
                                  <a:rPr lang="en-US" sz="1800" b="0" i="1" smtClean="0">
                                    <a:solidFill>
                                      <a:schemeClr val="tx1"/>
                                    </a:solidFill>
                                    <a:latin typeface="Cambria Math" panose="02040503050406030204" pitchFamily="18" charset="0"/>
                                  </a:rPr>
                                  <m:t>15</m:t>
                                </m:r>
                              </m:oMath>
                            </m:oMathPara>
                          </a14:m>
                          <a:endParaRPr lang="ru-RU" sz="1800" dirty="0">
                            <a:solidFill>
                              <a:schemeClr val="tx1"/>
                            </a:solidFill>
                          </a:endParaRPr>
                        </a:p>
                      </a:txBody>
                      <a:tcPr/>
                    </a:tc>
                    <a:extLst>
                      <a:ext uri="{0D108BD9-81ED-4DB2-BD59-A6C34878D82A}">
                        <a16:rowId xmlns:a16="http://schemas.microsoft.com/office/drawing/2014/main" val="490203322"/>
                      </a:ext>
                    </a:extLst>
                  </a:tr>
                </a:tbl>
              </a:graphicData>
            </a:graphic>
          </p:graphicFrame>
        </mc:Choice>
        <mc:Fallback xmlns="">
          <p:graphicFrame>
            <p:nvGraphicFramePr>
              <p:cNvPr id="2" name="Таблица 1"/>
              <p:cNvGraphicFramePr>
                <a:graphicFrameLocks noGrp="1"/>
              </p:cNvGraphicFramePr>
              <p:nvPr>
                <p:extLst>
                  <p:ext uri="{D42A27DB-BD31-4B8C-83A1-F6EECF244321}">
                    <p14:modId xmlns:p14="http://schemas.microsoft.com/office/powerpoint/2010/main" val="2876606465"/>
                  </p:ext>
                </p:extLst>
              </p:nvPr>
            </p:nvGraphicFramePr>
            <p:xfrm>
              <a:off x="1719823" y="815742"/>
              <a:ext cx="8752354" cy="5805240"/>
            </p:xfrm>
            <a:graphic>
              <a:graphicData uri="http://schemas.openxmlformats.org/drawingml/2006/table">
                <a:tbl>
                  <a:tblPr firstRow="1" bandRow="1">
                    <a:tableStyleId>{5940675A-B579-460E-94D1-54222C63F5DA}</a:tableStyleId>
                  </a:tblPr>
                  <a:tblGrid>
                    <a:gridCol w="2212590">
                      <a:extLst>
                        <a:ext uri="{9D8B030D-6E8A-4147-A177-3AD203B41FA5}">
                          <a16:colId xmlns:a16="http://schemas.microsoft.com/office/drawing/2014/main" val="20001"/>
                        </a:ext>
                      </a:extLst>
                    </a:gridCol>
                    <a:gridCol w="2872103">
                      <a:extLst>
                        <a:ext uri="{9D8B030D-6E8A-4147-A177-3AD203B41FA5}">
                          <a16:colId xmlns:a16="http://schemas.microsoft.com/office/drawing/2014/main" val="20002"/>
                        </a:ext>
                      </a:extLst>
                    </a:gridCol>
                    <a:gridCol w="3667661">
                      <a:extLst>
                        <a:ext uri="{9D8B030D-6E8A-4147-A177-3AD203B41FA5}">
                          <a16:colId xmlns:a16="http://schemas.microsoft.com/office/drawing/2014/main" val="20003"/>
                        </a:ext>
                      </a:extLst>
                    </a:gridCol>
                  </a:tblGrid>
                  <a:tr h="1027612">
                    <a:tc>
                      <a:txBody>
                        <a:bodyPr/>
                        <a:lstStyle/>
                        <a:p>
                          <a:pPr algn="ctr"/>
                          <a:r>
                            <a:rPr lang="ru-RU" sz="1400" dirty="0">
                              <a:solidFill>
                                <a:sysClr val="windowText" lastClr="000000"/>
                              </a:solidFill>
                            </a:rPr>
                            <a:t>Функция</a:t>
                          </a:r>
                        </a:p>
                      </a:txBody>
                      <a:tcPr/>
                    </a:tc>
                    <a:tc>
                      <a:txBody>
                        <a:bodyPr/>
                        <a:lstStyle/>
                        <a:p>
                          <a:pPr algn="ctr"/>
                          <a:r>
                            <a:rPr lang="ru-RU" sz="1400" dirty="0">
                              <a:solidFill>
                                <a:sysClr val="windowText" lastClr="000000"/>
                              </a:solidFill>
                            </a:rPr>
                            <a:t>Размер индивидуальной задачи, решаемой на ЭВМ за 1 день</a:t>
                          </a:r>
                        </a:p>
                      </a:txBody>
                      <a:tcPr/>
                    </a:tc>
                    <a:tc>
                      <a:txBody>
                        <a:bodyPr/>
                        <a:lstStyle/>
                        <a:p>
                          <a:pPr algn="ctr"/>
                          <a:r>
                            <a:rPr lang="ru-RU" sz="1400" dirty="0">
                              <a:solidFill>
                                <a:sysClr val="windowText" lastClr="000000"/>
                              </a:solidFill>
                            </a:rPr>
                            <a:t>Размер индивидуальной задачи, решаемой за 1 день на ЭВМ, скорость которой в 10 раз больше</a:t>
                          </a:r>
                        </a:p>
                      </a:txBody>
                      <a:tcPr/>
                    </a:tc>
                    <a:extLst>
                      <a:ext uri="{0D108BD9-81ED-4DB2-BD59-A6C34878D82A}">
                        <a16:rowId xmlns:a16="http://schemas.microsoft.com/office/drawing/2014/main" val="10000"/>
                      </a:ext>
                    </a:extLst>
                  </a:tr>
                  <a:tr h="629392">
                    <a:tc>
                      <a:txBody>
                        <a:bodyPr/>
                        <a:lstStyle/>
                        <a:p>
                          <a:endParaRPr lang="ru-BY"/>
                        </a:p>
                      </a:txBody>
                      <a:tcPr>
                        <a:blipFill>
                          <a:blip r:embed="rId2"/>
                          <a:stretch>
                            <a:fillRect l="-275" t="-165049" r="-296143" b="-664078"/>
                          </a:stretch>
                        </a:blipFill>
                      </a:tcPr>
                    </a:tc>
                    <a:tc>
                      <a:txBody>
                        <a:bodyPr/>
                        <a:lstStyle/>
                        <a:p>
                          <a:endParaRPr lang="ru-BY"/>
                        </a:p>
                      </a:txBody>
                      <a:tcPr>
                        <a:blipFill>
                          <a:blip r:embed="rId2"/>
                          <a:stretch>
                            <a:fillRect l="-77282" t="-165049" r="-128238" b="-664078"/>
                          </a:stretch>
                        </a:blipFill>
                      </a:tcPr>
                    </a:tc>
                    <a:tc>
                      <a:txBody>
                        <a:bodyPr/>
                        <a:lstStyle/>
                        <a:p>
                          <a:endParaRPr lang="ru-BY"/>
                        </a:p>
                      </a:txBody>
                      <a:tcPr>
                        <a:blipFill>
                          <a:blip r:embed="rId2"/>
                          <a:stretch>
                            <a:fillRect l="-138704" t="-165049" r="-332" b="-664078"/>
                          </a:stretch>
                        </a:blipFill>
                      </a:tcPr>
                    </a:tc>
                    <a:extLst>
                      <a:ext uri="{0D108BD9-81ED-4DB2-BD59-A6C34878D82A}">
                        <a16:rowId xmlns:a16="http://schemas.microsoft.com/office/drawing/2014/main" val="10001"/>
                      </a:ext>
                    </a:extLst>
                  </a:tr>
                  <a:tr h="444454">
                    <a:tc>
                      <a:txBody>
                        <a:bodyPr/>
                        <a:lstStyle/>
                        <a:p>
                          <a:endParaRPr lang="ru-BY"/>
                        </a:p>
                      </a:txBody>
                      <a:tcPr>
                        <a:blipFill>
                          <a:blip r:embed="rId2"/>
                          <a:stretch>
                            <a:fillRect l="-275" t="-373973" r="-296143" b="-836986"/>
                          </a:stretch>
                        </a:blipFill>
                      </a:tcPr>
                    </a:tc>
                    <a:tc>
                      <a:txBody>
                        <a:bodyPr/>
                        <a:lstStyle/>
                        <a:p>
                          <a:endParaRPr lang="ru-BY"/>
                        </a:p>
                      </a:txBody>
                      <a:tcPr>
                        <a:blipFill>
                          <a:blip r:embed="rId2"/>
                          <a:stretch>
                            <a:fillRect l="-77282" t="-373973" r="-128238" b="-836986"/>
                          </a:stretch>
                        </a:blipFill>
                      </a:tcPr>
                    </a:tc>
                    <a:tc>
                      <a:txBody>
                        <a:bodyPr/>
                        <a:lstStyle/>
                        <a:p>
                          <a:endParaRPr lang="ru-BY"/>
                        </a:p>
                      </a:txBody>
                      <a:tcPr>
                        <a:blipFill>
                          <a:blip r:embed="rId2"/>
                          <a:stretch>
                            <a:fillRect l="-138704" t="-373973" r="-332" b="-836986"/>
                          </a:stretch>
                        </a:blipFill>
                      </a:tcPr>
                    </a:tc>
                    <a:extLst>
                      <a:ext uri="{0D108BD9-81ED-4DB2-BD59-A6C34878D82A}">
                        <a16:rowId xmlns:a16="http://schemas.microsoft.com/office/drawing/2014/main" val="10002"/>
                      </a:ext>
                    </a:extLst>
                  </a:tr>
                  <a:tr h="444454">
                    <a:tc>
                      <a:txBody>
                        <a:bodyPr/>
                        <a:lstStyle/>
                        <a:p>
                          <a:endParaRPr lang="ru-BY"/>
                        </a:p>
                      </a:txBody>
                      <a:tcPr>
                        <a:blipFill>
                          <a:blip r:embed="rId2"/>
                          <a:stretch>
                            <a:fillRect l="-275" t="-473973" r="-296143" b="-736986"/>
                          </a:stretch>
                        </a:blipFill>
                      </a:tcPr>
                    </a:tc>
                    <a:tc>
                      <a:txBody>
                        <a:bodyPr/>
                        <a:lstStyle/>
                        <a:p>
                          <a:endParaRPr lang="ru-BY"/>
                        </a:p>
                      </a:txBody>
                      <a:tcPr>
                        <a:blipFill>
                          <a:blip r:embed="rId2"/>
                          <a:stretch>
                            <a:fillRect l="-77282" t="-473973" r="-128238" b="-736986"/>
                          </a:stretch>
                        </a:blipFill>
                      </a:tcPr>
                    </a:tc>
                    <a:tc>
                      <a:txBody>
                        <a:bodyPr/>
                        <a:lstStyle/>
                        <a:p>
                          <a:endParaRPr lang="ru-BY"/>
                        </a:p>
                      </a:txBody>
                      <a:tcPr>
                        <a:blipFill>
                          <a:blip r:embed="rId2"/>
                          <a:stretch>
                            <a:fillRect l="-138704" t="-473973" r="-332" b="-736986"/>
                          </a:stretch>
                        </a:blipFill>
                      </a:tcPr>
                    </a:tc>
                    <a:extLst>
                      <a:ext uri="{0D108BD9-81ED-4DB2-BD59-A6C34878D82A}">
                        <a16:rowId xmlns:a16="http://schemas.microsoft.com/office/drawing/2014/main" val="10003"/>
                      </a:ext>
                    </a:extLst>
                  </a:tr>
                  <a:tr h="444454">
                    <a:tc>
                      <a:txBody>
                        <a:bodyPr/>
                        <a:lstStyle/>
                        <a:p>
                          <a:endParaRPr lang="ru-BY"/>
                        </a:p>
                      </a:txBody>
                      <a:tcPr>
                        <a:blipFill>
                          <a:blip r:embed="rId2"/>
                          <a:stretch>
                            <a:fillRect l="-275" t="-573973" r="-296143" b="-636986"/>
                          </a:stretch>
                        </a:blipFill>
                      </a:tcPr>
                    </a:tc>
                    <a:tc>
                      <a:txBody>
                        <a:bodyPr/>
                        <a:lstStyle/>
                        <a:p>
                          <a:endParaRPr lang="ru-BY"/>
                        </a:p>
                      </a:txBody>
                      <a:tcPr>
                        <a:blipFill>
                          <a:blip r:embed="rId2"/>
                          <a:stretch>
                            <a:fillRect l="-77282" t="-573973" r="-128238" b="-636986"/>
                          </a:stretch>
                        </a:blipFill>
                      </a:tcPr>
                    </a:tc>
                    <a:tc>
                      <a:txBody>
                        <a:bodyPr/>
                        <a:lstStyle/>
                        <a:p>
                          <a:endParaRPr lang="ru-BY"/>
                        </a:p>
                      </a:txBody>
                      <a:tcPr>
                        <a:blipFill>
                          <a:blip r:embed="rId2"/>
                          <a:stretch>
                            <a:fillRect l="-138704" t="-573973" r="-332" b="-636986"/>
                          </a:stretch>
                        </a:blipFill>
                      </a:tcPr>
                    </a:tc>
                    <a:extLst>
                      <a:ext uri="{0D108BD9-81ED-4DB2-BD59-A6C34878D82A}">
                        <a16:rowId xmlns:a16="http://schemas.microsoft.com/office/drawing/2014/main" val="10004"/>
                      </a:ext>
                    </a:extLst>
                  </a:tr>
                  <a:tr h="444454">
                    <a:tc>
                      <a:txBody>
                        <a:bodyPr/>
                        <a:lstStyle/>
                        <a:p>
                          <a:endParaRPr lang="ru-BY"/>
                        </a:p>
                      </a:txBody>
                      <a:tcPr>
                        <a:blipFill>
                          <a:blip r:embed="rId2"/>
                          <a:stretch>
                            <a:fillRect l="-275" t="-673973" r="-296143" b="-536986"/>
                          </a:stretch>
                        </a:blipFill>
                      </a:tcPr>
                    </a:tc>
                    <a:tc>
                      <a:txBody>
                        <a:bodyPr/>
                        <a:lstStyle/>
                        <a:p>
                          <a:endParaRPr lang="ru-BY"/>
                        </a:p>
                      </a:txBody>
                      <a:tcPr>
                        <a:blipFill>
                          <a:blip r:embed="rId2"/>
                          <a:stretch>
                            <a:fillRect l="-77282" t="-673973" r="-128238" b="-536986"/>
                          </a:stretch>
                        </a:blipFill>
                      </a:tcPr>
                    </a:tc>
                    <a:tc>
                      <a:txBody>
                        <a:bodyPr/>
                        <a:lstStyle/>
                        <a:p>
                          <a:endParaRPr lang="ru-BY"/>
                        </a:p>
                      </a:txBody>
                      <a:tcPr>
                        <a:blipFill>
                          <a:blip r:embed="rId2"/>
                          <a:stretch>
                            <a:fillRect l="-138704" t="-673973" r="-332" b="-536986"/>
                          </a:stretch>
                        </a:blipFill>
                      </a:tcPr>
                    </a:tc>
                    <a:extLst>
                      <a:ext uri="{0D108BD9-81ED-4DB2-BD59-A6C34878D82A}">
                        <a16:rowId xmlns:a16="http://schemas.microsoft.com/office/drawing/2014/main" val="10005"/>
                      </a:ext>
                    </a:extLst>
                  </a:tr>
                  <a:tr h="592605">
                    <a:tc>
                      <a:txBody>
                        <a:bodyPr/>
                        <a:lstStyle/>
                        <a:p>
                          <a:endParaRPr lang="ru-BY"/>
                        </a:p>
                      </a:txBody>
                      <a:tcPr>
                        <a:blipFill>
                          <a:blip r:embed="rId2"/>
                          <a:stretch>
                            <a:fillRect l="-275" t="-576531" r="-296143" b="-300000"/>
                          </a:stretch>
                        </a:blipFill>
                      </a:tcPr>
                    </a:tc>
                    <a:tc>
                      <a:txBody>
                        <a:bodyPr/>
                        <a:lstStyle/>
                        <a:p>
                          <a:endParaRPr lang="ru-BY"/>
                        </a:p>
                      </a:txBody>
                      <a:tcPr>
                        <a:blipFill>
                          <a:blip r:embed="rId2"/>
                          <a:stretch>
                            <a:fillRect l="-77282" t="-576531" r="-128238" b="-300000"/>
                          </a:stretch>
                        </a:blipFill>
                      </a:tcPr>
                    </a:tc>
                    <a:tc>
                      <a:txBody>
                        <a:bodyPr/>
                        <a:lstStyle/>
                        <a:p>
                          <a:endParaRPr lang="ru-BY"/>
                        </a:p>
                      </a:txBody>
                      <a:tcPr>
                        <a:blipFill>
                          <a:blip r:embed="rId2"/>
                          <a:stretch>
                            <a:fillRect l="-138704" t="-576531" r="-332" b="-300000"/>
                          </a:stretch>
                        </a:blipFill>
                      </a:tcPr>
                    </a:tc>
                    <a:extLst>
                      <a:ext uri="{0D108BD9-81ED-4DB2-BD59-A6C34878D82A}">
                        <a16:rowId xmlns:a16="http://schemas.microsoft.com/office/drawing/2014/main" val="10006"/>
                      </a:ext>
                    </a:extLst>
                  </a:tr>
                  <a:tr h="592605">
                    <a:tc>
                      <a:txBody>
                        <a:bodyPr/>
                        <a:lstStyle/>
                        <a:p>
                          <a:endParaRPr lang="ru-BY"/>
                        </a:p>
                      </a:txBody>
                      <a:tcPr>
                        <a:blipFill>
                          <a:blip r:embed="rId2"/>
                          <a:stretch>
                            <a:fillRect l="-275" t="-683505" r="-296143" b="-203093"/>
                          </a:stretch>
                        </a:blipFill>
                      </a:tcPr>
                    </a:tc>
                    <a:tc>
                      <a:txBody>
                        <a:bodyPr/>
                        <a:lstStyle/>
                        <a:p>
                          <a:pPr algn="ctr"/>
                          <a:r>
                            <a:rPr lang="ru-RU" sz="1800" dirty="0">
                              <a:solidFill>
                                <a:schemeClr val="tx1"/>
                              </a:solidFill>
                            </a:rPr>
                            <a:t>12</a:t>
                          </a:r>
                        </a:p>
                      </a:txBody>
                      <a:tcPr/>
                    </a:tc>
                    <a:tc>
                      <a:txBody>
                        <a:bodyPr/>
                        <a:lstStyle/>
                        <a:p>
                          <a:endParaRPr lang="ru-BY"/>
                        </a:p>
                      </a:txBody>
                      <a:tcPr>
                        <a:blipFill>
                          <a:blip r:embed="rId2"/>
                          <a:stretch>
                            <a:fillRect l="-138704" t="-683505" r="-332" b="-203093"/>
                          </a:stretch>
                        </a:blipFill>
                      </a:tcPr>
                    </a:tc>
                    <a:extLst>
                      <a:ext uri="{0D108BD9-81ED-4DB2-BD59-A6C34878D82A}">
                        <a16:rowId xmlns:a16="http://schemas.microsoft.com/office/drawing/2014/main" val="1942042616"/>
                      </a:ext>
                    </a:extLst>
                  </a:tr>
                  <a:tr h="592605">
                    <a:tc>
                      <a:txBody>
                        <a:bodyPr/>
                        <a:lstStyle/>
                        <a:p>
                          <a:endParaRPr lang="ru-BY"/>
                        </a:p>
                      </a:txBody>
                      <a:tcPr>
                        <a:blipFill>
                          <a:blip r:embed="rId2"/>
                          <a:stretch>
                            <a:fillRect l="-275" t="-775510" r="-296143" b="-101020"/>
                          </a:stretch>
                        </a:blipFill>
                      </a:tcPr>
                    </a:tc>
                    <a:tc>
                      <a:txBody>
                        <a:bodyPr/>
                        <a:lstStyle/>
                        <a:p>
                          <a:pPr algn="ctr"/>
                          <a:r>
                            <a:rPr lang="ru-RU" sz="1800" dirty="0">
                              <a:solidFill>
                                <a:schemeClr val="tx1"/>
                              </a:solidFill>
                            </a:rPr>
                            <a:t>79</a:t>
                          </a:r>
                        </a:p>
                      </a:txBody>
                      <a:tcPr/>
                    </a:tc>
                    <a:tc>
                      <a:txBody>
                        <a:bodyPr/>
                        <a:lstStyle/>
                        <a:p>
                          <a:endParaRPr lang="ru-BY"/>
                        </a:p>
                      </a:txBody>
                      <a:tcPr>
                        <a:blipFill>
                          <a:blip r:embed="rId2"/>
                          <a:stretch>
                            <a:fillRect l="-138704" t="-775510" r="-332" b="-101020"/>
                          </a:stretch>
                        </a:blipFill>
                      </a:tcPr>
                    </a:tc>
                    <a:extLst>
                      <a:ext uri="{0D108BD9-81ED-4DB2-BD59-A6C34878D82A}">
                        <a16:rowId xmlns:a16="http://schemas.microsoft.com/office/drawing/2014/main" val="3043792068"/>
                      </a:ext>
                    </a:extLst>
                  </a:tr>
                  <a:tr h="592605">
                    <a:tc>
                      <a:txBody>
                        <a:bodyPr/>
                        <a:lstStyle/>
                        <a:p>
                          <a:endParaRPr lang="ru-BY"/>
                        </a:p>
                      </a:txBody>
                      <a:tcPr>
                        <a:blipFill>
                          <a:blip r:embed="rId2"/>
                          <a:stretch>
                            <a:fillRect l="-275" t="-884536" r="-296143" b="-2062"/>
                          </a:stretch>
                        </a:blipFill>
                      </a:tcPr>
                    </a:tc>
                    <a:tc>
                      <a:txBody>
                        <a:bodyPr/>
                        <a:lstStyle/>
                        <a:p>
                          <a:pPr algn="ctr"/>
                          <a:r>
                            <a:rPr lang="ru-RU" sz="1800" dirty="0">
                              <a:solidFill>
                                <a:schemeClr val="tx1"/>
                              </a:solidFill>
                            </a:rPr>
                            <a:t>14</a:t>
                          </a:r>
                        </a:p>
                      </a:txBody>
                      <a:tcPr/>
                    </a:tc>
                    <a:tc>
                      <a:txBody>
                        <a:bodyPr/>
                        <a:lstStyle/>
                        <a:p>
                          <a:endParaRPr lang="ru-BY"/>
                        </a:p>
                      </a:txBody>
                      <a:tcPr>
                        <a:blipFill>
                          <a:blip r:embed="rId2"/>
                          <a:stretch>
                            <a:fillRect l="-138704" t="-884536" r="-332" b="-2062"/>
                          </a:stretch>
                        </a:blipFill>
                      </a:tcPr>
                    </a:tc>
                    <a:extLst>
                      <a:ext uri="{0D108BD9-81ED-4DB2-BD59-A6C34878D82A}">
                        <a16:rowId xmlns:a16="http://schemas.microsoft.com/office/drawing/2014/main" val="490203322"/>
                      </a:ext>
                    </a:extLst>
                  </a:tr>
                </a:tbl>
              </a:graphicData>
            </a:graphic>
          </p:graphicFrame>
        </mc:Fallback>
      </mc:AlternateContent>
      <p:sp>
        <p:nvSpPr>
          <p:cNvPr id="5" name="TextBox 4"/>
          <p:cNvSpPr txBox="1"/>
          <p:nvPr/>
        </p:nvSpPr>
        <p:spPr>
          <a:xfrm>
            <a:off x="11157995" y="6627034"/>
            <a:ext cx="1034005" cy="246221"/>
          </a:xfrm>
          <a:prstGeom prst="rect">
            <a:avLst/>
          </a:prstGeom>
          <a:noFill/>
        </p:spPr>
        <p:txBody>
          <a:bodyPr wrap="square" lIns="0" tIns="0" rIns="0" bIns="0" rtlCol="0">
            <a:spAutoFit/>
          </a:bodyPr>
          <a:lstStyle/>
          <a:p>
            <a:pPr algn="ctr"/>
            <a:r>
              <a:rPr lang="ru-RU" sz="1600" dirty="0">
                <a:solidFill>
                  <a:srgbClr val="144E9D"/>
                </a:solidFill>
              </a:rPr>
              <a:t>ФПМИ БГУ</a:t>
            </a:r>
          </a:p>
        </p:txBody>
      </p:sp>
      <p:pic>
        <p:nvPicPr>
          <p:cNvPr id="6" name="Рисунок 5" descr="png..png"/>
          <p:cNvPicPr>
            <a:picLocks noChangeAspect="1"/>
          </p:cNvPicPr>
          <p:nvPr/>
        </p:nvPicPr>
        <p:blipFill>
          <a:blip r:embed="rId3" cstate="print"/>
          <a:srcRect r="82957"/>
          <a:stretch>
            <a:fillRect/>
          </a:stretch>
        </p:blipFill>
        <p:spPr>
          <a:xfrm>
            <a:off x="10933610" y="6425188"/>
            <a:ext cx="259107" cy="386512"/>
          </a:xfrm>
          <a:prstGeom prst="rect">
            <a:avLst/>
          </a:prstGeom>
        </p:spPr>
      </p:pic>
      <p:sp>
        <p:nvSpPr>
          <p:cNvPr id="9" name="TextBox 8">
            <a:extLst>
              <a:ext uri="{FF2B5EF4-FFF2-40B4-BE49-F238E27FC236}">
                <a16:creationId xmlns:a16="http://schemas.microsoft.com/office/drawing/2014/main" id="{FB1D5285-E4BC-1D86-3A0F-B365FCB91DAD}"/>
              </a:ext>
            </a:extLst>
          </p:cNvPr>
          <p:cNvSpPr txBox="1"/>
          <p:nvPr/>
        </p:nvSpPr>
        <p:spPr>
          <a:xfrm>
            <a:off x="256142" y="94687"/>
            <a:ext cx="11421738" cy="646331"/>
          </a:xfrm>
          <a:prstGeom prst="rect">
            <a:avLst/>
          </a:prstGeom>
          <a:noFill/>
        </p:spPr>
        <p:txBody>
          <a:bodyPr wrap="square">
            <a:spAutoFit/>
          </a:bodyPr>
          <a:lstStyle/>
          <a:p>
            <a:pPr algn="just"/>
            <a:r>
              <a:rPr lang="ru-RU" sz="1800" dirty="0">
                <a:effectLst/>
                <a:latin typeface="Times New Roman" panose="02020603050405020304" pitchFamily="18" charset="0"/>
                <a:ea typeface="Times New Roman" panose="02020603050405020304" pitchFamily="18" charset="0"/>
              </a:rPr>
              <a:t>В таблице, показано, как растет размер индивидуальной задачи, решаемой за один день ЭВМ, если скорость вычислений увеличивается в 10 раз:</a:t>
            </a:r>
            <a:endParaRPr lang="ru-BY" sz="1600" dirty="0">
              <a:effectLst/>
              <a:latin typeface="Courier New" panose="02070309020205020404" pitchFamily="49" charset="0"/>
              <a:ea typeface="Times New Roman" panose="02020603050405020304" pitchFamily="18" charset="0"/>
            </a:endParaRPr>
          </a:p>
        </p:txBody>
      </p:sp>
    </p:spTree>
    <p:extLst>
      <p:ext uri="{BB962C8B-B14F-4D97-AF65-F5344CB8AC3E}">
        <p14:creationId xmlns:p14="http://schemas.microsoft.com/office/powerpoint/2010/main" val="45635658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a:extLst>
              <a:ext uri="{FF2B5EF4-FFF2-40B4-BE49-F238E27FC236}">
                <a16:creationId xmlns:a16="http://schemas.microsoft.com/office/drawing/2014/main" id="{539EA32A-0D06-82E2-A037-C8D5CAB3EFFC}"/>
              </a:ext>
            </a:extLst>
          </p:cNvPr>
          <p:cNvSpPr>
            <a:spLocks noChangeArrowheads="1"/>
          </p:cNvSpPr>
          <p:nvPr/>
        </p:nvSpPr>
        <p:spPr bwMode="auto">
          <a:xfrm>
            <a:off x="203888" y="273717"/>
            <a:ext cx="1139483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justLow" eaLnBrk="0" fontAlgn="base" hangingPunct="0">
              <a:spcBef>
                <a:spcPct val="0"/>
              </a:spcBef>
              <a:spcAft>
                <a:spcPct val="0"/>
              </a:spcAft>
            </a:pPr>
            <a:r>
              <a:rPr kumimoji="0" lang="ru-RU" altLang="ru-BY" sz="2400" b="0" i="0" u="none" strike="noStrike" cap="none" normalizeH="0" baseline="0" dirty="0">
                <a:ln>
                  <a:noFill/>
                </a:ln>
                <a:solidFill>
                  <a:schemeClr val="tx1"/>
                </a:solidFill>
                <a:effectLst/>
                <a:ea typeface="Times New Roman" panose="02020603050405020304" pitchFamily="18" charset="0"/>
                <a:cs typeface="Times New Roman" panose="02020603050405020304" pitchFamily="18" charset="0"/>
              </a:rPr>
              <a:t>В общем случае справедливы следующие утверждения.</a:t>
            </a:r>
            <a:endParaRPr kumimoji="0" lang="ru-RU" altLang="ru-BY" sz="1800" b="0" i="0" u="none" strike="noStrike" cap="none" normalizeH="0" baseline="0" dirty="0">
              <a:ln>
                <a:noFill/>
              </a:ln>
              <a:solidFill>
                <a:schemeClr val="tx1"/>
              </a:solidFill>
              <a:effectLst/>
              <a:latin typeface="Arial" panose="020B0604020202020204" pitchFamily="34"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20D32BA0-556E-64C8-F0F9-9E7E40906F45}"/>
                  </a:ext>
                </a:extLst>
              </p:cNvPr>
              <p:cNvSpPr txBox="1"/>
              <p:nvPr/>
            </p:nvSpPr>
            <p:spPr>
              <a:xfrm>
                <a:off x="110168" y="777407"/>
                <a:ext cx="11886243" cy="3788666"/>
              </a:xfrm>
              <a:prstGeom prst="rect">
                <a:avLst/>
              </a:prstGeom>
              <a:noFill/>
            </p:spPr>
            <p:txBody>
              <a:bodyPr wrap="square" rtlCol="0">
                <a:spAutoFit/>
              </a:bodyPr>
              <a:lstStyle/>
              <a:p>
                <a:pPr lvl="1" algn="just"/>
                <a:r>
                  <a:rPr lang="ru-RU" sz="2000" dirty="0"/>
                  <a:t>1. Если время работы алгоритма оценивается функцией </a:t>
                </a:r>
                <a:r>
                  <a:rPr lang="en-US" sz="2000" dirty="0"/>
                  <a:t> </a:t>
                </a:r>
                <a14:m>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𝒇</m:t>
                        </m:r>
                        <m:d>
                          <m:dPr>
                            <m:ctrlPr>
                              <a:rPr lang="en-US" sz="2000" b="1" i="1" smtClean="0">
                                <a:latin typeface="Cambria Math" panose="02040503050406030204" pitchFamily="18" charset="0"/>
                              </a:rPr>
                            </m:ctrlPr>
                          </m:dPr>
                          <m:e>
                            <m:r>
                              <a:rPr lang="en-US" sz="2000" b="1" i="1" smtClean="0">
                                <a:latin typeface="Cambria Math" panose="02040503050406030204" pitchFamily="18" charset="0"/>
                              </a:rPr>
                              <m:t>𝒏</m:t>
                            </m:r>
                          </m:e>
                        </m:d>
                        <m:r>
                          <a:rPr lang="en-US" sz="2000" b="1" i="1" smtClean="0">
                            <a:latin typeface="Cambria Math" panose="02040503050406030204" pitchFamily="18" charset="0"/>
                          </a:rPr>
                          <m:t>=</m:t>
                        </m:r>
                        <m:r>
                          <a:rPr lang="en-US" sz="2000" b="1" i="1" smtClean="0">
                            <a:latin typeface="Cambria Math" panose="02040503050406030204" pitchFamily="18" charset="0"/>
                          </a:rPr>
                          <m:t>𝒍𝒐𝒈</m:t>
                        </m:r>
                      </m:e>
                      <m:sub>
                        <m:r>
                          <a:rPr lang="en-US" sz="2000" b="1" i="1" smtClean="0">
                            <a:latin typeface="Cambria Math" panose="02040503050406030204" pitchFamily="18" charset="0"/>
                          </a:rPr>
                          <m:t>𝟐</m:t>
                        </m:r>
                      </m:sub>
                    </m:sSub>
                    <m:r>
                      <a:rPr lang="en-US" sz="2000" b="1" i="1" smtClean="0">
                        <a:latin typeface="Cambria Math" panose="02040503050406030204" pitchFamily="18" charset="0"/>
                      </a:rPr>
                      <m:t>𝒏</m:t>
                    </m:r>
                    <m:r>
                      <a:rPr lang="ru-RU" sz="2000" b="0" i="1" smtClean="0">
                        <a:latin typeface="Cambria Math" panose="02040503050406030204" pitchFamily="18" charset="0"/>
                      </a:rPr>
                      <m:t>, </m:t>
                    </m:r>
                  </m:oMath>
                </a14:m>
                <a:r>
                  <a:rPr lang="ru-RU" sz="2000" dirty="0"/>
                  <a:t>то увеличение скорости вычислений ЭВМ </a:t>
                </a:r>
                <a14:m>
                  <m:oMath xmlns:m="http://schemas.openxmlformats.org/officeDocument/2006/math">
                    <m:r>
                      <a:rPr lang="en-US" sz="2000" b="1" i="1" smtClean="0">
                        <a:latin typeface="Cambria Math" panose="02040503050406030204" pitchFamily="18" charset="0"/>
                      </a:rPr>
                      <m:t>𝒗</m:t>
                    </m:r>
                  </m:oMath>
                </a14:m>
                <a:r>
                  <a:rPr lang="en-US" sz="2000" dirty="0"/>
                  <a:t> </a:t>
                </a:r>
                <a:r>
                  <a:rPr lang="ru-RU" sz="2000" dirty="0"/>
                  <a:t>раз позволит решить за такое же время задачу, размер которой в </a:t>
                </a:r>
                <a14:m>
                  <m:oMath xmlns:m="http://schemas.openxmlformats.org/officeDocument/2006/math">
                    <m:sSup>
                      <m:sSupPr>
                        <m:ctrlPr>
                          <a:rPr lang="ru-RU" sz="2000" b="1" i="1" smtClean="0">
                            <a:latin typeface="Cambria Math" panose="02040503050406030204" pitchFamily="18" charset="0"/>
                          </a:rPr>
                        </m:ctrlPr>
                      </m:sSupPr>
                      <m:e>
                        <m:r>
                          <a:rPr lang="ru-RU" sz="2000" b="1" i="1" smtClean="0">
                            <a:latin typeface="Cambria Math" panose="02040503050406030204" pitchFamily="18" charset="0"/>
                          </a:rPr>
                          <m:t>𝟐</m:t>
                        </m:r>
                      </m:e>
                      <m:sup>
                        <m:r>
                          <a:rPr lang="en-US" sz="2000" b="1" i="1" smtClean="0">
                            <a:latin typeface="Cambria Math" panose="02040503050406030204" pitchFamily="18" charset="0"/>
                          </a:rPr>
                          <m:t>𝒗</m:t>
                        </m:r>
                      </m:sup>
                    </m:sSup>
                    <m:r>
                      <a:rPr lang="en-US" sz="2000" b="1" i="1" smtClean="0">
                        <a:latin typeface="Cambria Math" panose="02040503050406030204" pitchFamily="18" charset="0"/>
                      </a:rPr>
                      <m:t> </m:t>
                    </m:r>
                  </m:oMath>
                </a14:m>
                <a:r>
                  <a:rPr lang="ru-RU" altLang="ru-BY" sz="2000" b="1" dirty="0">
                    <a:cs typeface="Times New Roman" panose="02020603050405020304" pitchFamily="18" charset="0"/>
                  </a:rPr>
                  <a:t>раз больше</a:t>
                </a:r>
                <a:r>
                  <a:rPr lang="ru-RU" altLang="ru-BY" sz="2000" b="0" dirty="0">
                    <a:cs typeface="Times New Roman" panose="02020603050405020304" pitchFamily="18" charset="0"/>
                  </a:rPr>
                  <a:t>.</a:t>
                </a:r>
              </a:p>
              <a:p>
                <a:endParaRPr lang="en-US" altLang="ru-BY" sz="2000" b="0" dirty="0">
                  <a:cs typeface="Times New Roman" panose="02020603050405020304" pitchFamily="18" charset="0"/>
                </a:endParaRPr>
              </a:p>
              <a:p>
                <a:pPr lvl="1" algn="just"/>
                <a:r>
                  <a:rPr lang="ru-RU" sz="2000" dirty="0"/>
                  <a:t>2. Если время работы алгоритма оценивается функцией</a:t>
                </a:r>
                <a:r>
                  <a:rPr lang="en-US" sz="2000" dirty="0"/>
                  <a:t> </a:t>
                </a:r>
                <a14:m>
                  <m:oMath xmlns:m="http://schemas.openxmlformats.org/officeDocument/2006/math">
                    <m:r>
                      <a:rPr lang="en-US" sz="2000" b="1" i="1">
                        <a:latin typeface="Cambria Math" panose="02040503050406030204" pitchFamily="18" charset="0"/>
                      </a:rPr>
                      <m:t>𝒇</m:t>
                    </m:r>
                    <m:d>
                      <m:dPr>
                        <m:ctrlPr>
                          <a:rPr lang="en-US" sz="2000" b="1" i="1">
                            <a:latin typeface="Cambria Math" panose="02040503050406030204" pitchFamily="18" charset="0"/>
                          </a:rPr>
                        </m:ctrlPr>
                      </m:dPr>
                      <m:e>
                        <m:r>
                          <a:rPr lang="en-US" sz="2000" b="1" i="1">
                            <a:latin typeface="Cambria Math" panose="02040503050406030204" pitchFamily="18" charset="0"/>
                          </a:rPr>
                          <m:t>𝒏</m:t>
                        </m:r>
                      </m:e>
                    </m:d>
                    <m:r>
                      <a:rPr lang="en-US" sz="2000" b="1" i="1">
                        <a:latin typeface="Cambria Math" panose="02040503050406030204" pitchFamily="18" charset="0"/>
                      </a:rPr>
                      <m:t>=</m:t>
                    </m:r>
                    <m:sSup>
                      <m:sSupPr>
                        <m:ctrlPr>
                          <a:rPr lang="en-US" sz="2000" b="1" i="1">
                            <a:latin typeface="Cambria Math" panose="02040503050406030204" pitchFamily="18" charset="0"/>
                          </a:rPr>
                        </m:ctrlPr>
                      </m:sSupPr>
                      <m:e>
                        <m:r>
                          <a:rPr lang="en-US" sz="2000" b="1" i="1">
                            <a:latin typeface="Cambria Math" panose="02040503050406030204" pitchFamily="18" charset="0"/>
                          </a:rPr>
                          <m:t>𝒏</m:t>
                        </m:r>
                      </m:e>
                      <m:sup>
                        <m:r>
                          <a:rPr lang="en-US" sz="2000" b="1" i="1">
                            <a:latin typeface="Cambria Math" panose="02040503050406030204" pitchFamily="18" charset="0"/>
                            <a:ea typeface="Cambria Math" panose="02040503050406030204" pitchFamily="18" charset="0"/>
                          </a:rPr>
                          <m:t>𝜶</m:t>
                        </m:r>
                      </m:sup>
                    </m:sSup>
                    <m:r>
                      <a:rPr lang="ru-RU" sz="2000" i="1">
                        <a:latin typeface="Cambria Math" panose="02040503050406030204" pitchFamily="18" charset="0"/>
                      </a:rPr>
                      <m:t>, </m:t>
                    </m:r>
                  </m:oMath>
                </a14:m>
                <a:r>
                  <a:rPr lang="ru-RU" sz="2000" dirty="0"/>
                  <a:t>то увеличение скорости вычислений ЭВМ в </a:t>
                </a:r>
                <a14:m>
                  <m:oMath xmlns:m="http://schemas.openxmlformats.org/officeDocument/2006/math">
                    <m:r>
                      <a:rPr lang="en-US" sz="2000" b="1" i="1">
                        <a:latin typeface="Cambria Math" panose="02040503050406030204" pitchFamily="18" charset="0"/>
                      </a:rPr>
                      <m:t>𝒗</m:t>
                    </m:r>
                  </m:oMath>
                </a14:m>
                <a:r>
                  <a:rPr lang="en-US" sz="2000" dirty="0"/>
                  <a:t> </a:t>
                </a:r>
                <a:r>
                  <a:rPr lang="ru-RU" sz="2000" dirty="0"/>
                  <a:t>раз позволит решить за такое же время задачу, размер которой </a:t>
                </a:r>
                <a:r>
                  <a:rPr lang="ru-RU" sz="2000" b="1" dirty="0"/>
                  <a:t>в</a:t>
                </a:r>
                <a14:m>
                  <m:oMath xmlns:m="http://schemas.openxmlformats.org/officeDocument/2006/math">
                    <m:rad>
                      <m:radPr>
                        <m:ctrlPr>
                          <a:rPr lang="ru-RU" sz="2000" b="1" i="1">
                            <a:latin typeface="Cambria Math" panose="02040503050406030204" pitchFamily="18" charset="0"/>
                          </a:rPr>
                        </m:ctrlPr>
                      </m:radPr>
                      <m:deg>
                        <m:r>
                          <a:rPr lang="ru-RU" sz="2000" b="1" i="1" smtClean="0">
                            <a:latin typeface="Cambria Math" panose="02040503050406030204" pitchFamily="18" charset="0"/>
                          </a:rPr>
                          <m:t> </m:t>
                        </m:r>
                        <m:r>
                          <m:rPr>
                            <m:brk m:alnAt="7"/>
                          </m:rPr>
                          <a:rPr lang="ru-RU" sz="2000" b="1" i="1">
                            <a:latin typeface="Cambria Math" panose="02040503050406030204" pitchFamily="18" charset="0"/>
                            <a:ea typeface="Cambria Math" panose="02040503050406030204" pitchFamily="18" charset="0"/>
                          </a:rPr>
                          <m:t>𝜶</m:t>
                        </m:r>
                      </m:deg>
                      <m:e>
                        <m:r>
                          <a:rPr lang="en-US" sz="2000" b="1" i="1">
                            <a:latin typeface="Cambria Math" panose="02040503050406030204" pitchFamily="18" charset="0"/>
                          </a:rPr>
                          <m:t>𝒗</m:t>
                        </m:r>
                      </m:e>
                    </m:rad>
                  </m:oMath>
                </a14:m>
                <a:r>
                  <a:rPr lang="ru-RU" altLang="ru-BY" sz="2000" b="1" dirty="0">
                    <a:cs typeface="Times New Roman" panose="02020603050405020304" pitchFamily="18" charset="0"/>
                  </a:rPr>
                  <a:t> раз </a:t>
                </a:r>
                <a:r>
                  <a:rPr lang="ru-RU" b="1" dirty="0"/>
                  <a:t>больше </a:t>
                </a:r>
                <a:r>
                  <a:rPr lang="ru-RU" sz="2000" dirty="0"/>
                  <a:t>(мультипликативное увеличение размера задачи, которую алгоритм может решить за фиксированное время)</a:t>
                </a:r>
                <a:r>
                  <a:rPr lang="en-US" sz="2000" dirty="0"/>
                  <a:t>.</a:t>
                </a:r>
                <a:endParaRPr lang="ru-RU" altLang="ru-BY" sz="2000" dirty="0"/>
              </a:p>
              <a:p>
                <a:endParaRPr lang="en-US" dirty="0"/>
              </a:p>
              <a:p>
                <a:pPr lvl="1" algn="just"/>
                <a:r>
                  <a:rPr lang="ru-RU" sz="2000" dirty="0"/>
                  <a:t>3. Если время работы алгоритма оценивается функцией </a:t>
                </a:r>
                <a14:m>
                  <m:oMath xmlns:m="http://schemas.openxmlformats.org/officeDocument/2006/math">
                    <m:sSup>
                      <m:sSupPr>
                        <m:ctrlPr>
                          <a:rPr lang="ru-RU" altLang="ru-BY" sz="2000" b="1" i="1">
                            <a:latin typeface="Cambria Math" panose="02040503050406030204" pitchFamily="18" charset="0"/>
                            <a:cs typeface="Times New Roman" panose="02020603050405020304" pitchFamily="18" charset="0"/>
                          </a:rPr>
                        </m:ctrlPr>
                      </m:sSupPr>
                      <m:e>
                        <m:r>
                          <a:rPr lang="en-US" altLang="ru-BY" sz="2000" b="1" i="1">
                            <a:latin typeface="Cambria Math" panose="02040503050406030204" pitchFamily="18" charset="0"/>
                            <a:cs typeface="Times New Roman" panose="02020603050405020304" pitchFamily="18" charset="0"/>
                          </a:rPr>
                          <m:t>𝒇</m:t>
                        </m:r>
                        <m:d>
                          <m:dPr>
                            <m:ctrlPr>
                              <a:rPr lang="en-US" altLang="ru-BY" sz="2000" b="1" i="1">
                                <a:latin typeface="Cambria Math" panose="02040503050406030204" pitchFamily="18" charset="0"/>
                                <a:cs typeface="Times New Roman" panose="02020603050405020304" pitchFamily="18" charset="0"/>
                              </a:rPr>
                            </m:ctrlPr>
                          </m:dPr>
                          <m:e>
                            <m:r>
                              <a:rPr lang="en-US" altLang="ru-BY" sz="2000" b="1" i="1">
                                <a:latin typeface="Cambria Math" panose="02040503050406030204" pitchFamily="18" charset="0"/>
                                <a:cs typeface="Times New Roman" panose="02020603050405020304" pitchFamily="18" charset="0"/>
                              </a:rPr>
                              <m:t>𝒏</m:t>
                            </m:r>
                          </m:e>
                        </m:d>
                        <m:r>
                          <a:rPr lang="en-US" altLang="ru-BY" sz="2000" b="1" i="1">
                            <a:latin typeface="Cambria Math" panose="02040503050406030204" pitchFamily="18" charset="0"/>
                            <a:cs typeface="Times New Roman" panose="02020603050405020304" pitchFamily="18" charset="0"/>
                          </a:rPr>
                          <m:t>=</m:t>
                        </m:r>
                        <m:r>
                          <a:rPr lang="en-US" altLang="ru-BY" sz="2000" b="1" i="1">
                            <a:latin typeface="Cambria Math" panose="02040503050406030204" pitchFamily="18" charset="0"/>
                            <a:ea typeface="Cambria Math" panose="02040503050406030204" pitchFamily="18" charset="0"/>
                            <a:cs typeface="Times New Roman" panose="02020603050405020304" pitchFamily="18" charset="0"/>
                          </a:rPr>
                          <m:t>𝜷</m:t>
                        </m:r>
                      </m:e>
                      <m:sup>
                        <m:r>
                          <a:rPr lang="en-US" altLang="ru-BY" sz="2000" b="1" i="1">
                            <a:latin typeface="Cambria Math" panose="02040503050406030204" pitchFamily="18" charset="0"/>
                            <a:cs typeface="Times New Roman" panose="02020603050405020304" pitchFamily="18" charset="0"/>
                          </a:rPr>
                          <m:t>𝒏</m:t>
                        </m:r>
                      </m:sup>
                    </m:sSup>
                    <m:r>
                      <a:rPr lang="ru-RU" sz="2000" i="1">
                        <a:latin typeface="Cambria Math" panose="02040503050406030204" pitchFamily="18" charset="0"/>
                      </a:rPr>
                      <m:t>, </m:t>
                    </m:r>
                  </m:oMath>
                </a14:m>
                <a:r>
                  <a:rPr lang="ru-RU" sz="2000" dirty="0"/>
                  <a:t>то увеличение скорости вычислений ЭВМ в </a:t>
                </a:r>
                <a14:m>
                  <m:oMath xmlns:m="http://schemas.openxmlformats.org/officeDocument/2006/math">
                    <m:r>
                      <a:rPr lang="en-US" sz="2000" b="1" i="1">
                        <a:latin typeface="Cambria Math" panose="02040503050406030204" pitchFamily="18" charset="0"/>
                      </a:rPr>
                      <m:t>𝒗</m:t>
                    </m:r>
                  </m:oMath>
                </a14:m>
                <a:r>
                  <a:rPr lang="en-US" sz="2000" dirty="0"/>
                  <a:t> </a:t>
                </a:r>
                <a:r>
                  <a:rPr lang="ru-RU" sz="2000" dirty="0"/>
                  <a:t>раз позволит решить за такое же время задачу, размер которой лишь на </a:t>
                </a:r>
                <a14:m>
                  <m:oMath xmlns:m="http://schemas.openxmlformats.org/officeDocument/2006/math">
                    <m:sSub>
                      <m:sSubPr>
                        <m:ctrlPr>
                          <a:rPr lang="en-US" altLang="ru-BY" sz="2000" b="1" i="1">
                            <a:latin typeface="Cambria Math" panose="02040503050406030204" pitchFamily="18" charset="0"/>
                            <a:cs typeface="Times New Roman" panose="02020603050405020304" pitchFamily="18" charset="0"/>
                          </a:rPr>
                        </m:ctrlPr>
                      </m:sSubPr>
                      <m:e>
                        <m:r>
                          <a:rPr lang="en-US" altLang="ru-BY" sz="2000" b="1" i="1">
                            <a:latin typeface="Cambria Math" panose="02040503050406030204" pitchFamily="18" charset="0"/>
                            <a:cs typeface="Times New Roman" panose="02020603050405020304" pitchFamily="18" charset="0"/>
                          </a:rPr>
                          <m:t>𝒍𝒐𝒈</m:t>
                        </m:r>
                      </m:e>
                      <m:sub>
                        <m:r>
                          <a:rPr lang="en-US" altLang="ru-BY" sz="2000" b="1" i="1">
                            <a:latin typeface="Cambria Math" panose="02040503050406030204" pitchFamily="18" charset="0"/>
                            <a:ea typeface="Cambria Math" panose="02040503050406030204" pitchFamily="18" charset="0"/>
                            <a:cs typeface="Times New Roman" panose="02020603050405020304" pitchFamily="18" charset="0"/>
                          </a:rPr>
                          <m:t>𝜷</m:t>
                        </m:r>
                      </m:sub>
                    </m:sSub>
                    <m:r>
                      <a:rPr lang="en-US" altLang="ru-BY" sz="2000" b="1" i="1" smtClean="0">
                        <a:latin typeface="Cambria Math" panose="02040503050406030204" pitchFamily="18" charset="0"/>
                        <a:ea typeface="Cambria Math" panose="02040503050406030204" pitchFamily="18" charset="0"/>
                        <a:cs typeface="Times New Roman" panose="02020603050405020304" pitchFamily="18" charset="0"/>
                      </a:rPr>
                      <m:t>𝒗</m:t>
                    </m:r>
                    <m:r>
                      <a:rPr lang="en-US" altLang="ru-BY" sz="2000" b="1" i="1">
                        <a:latin typeface="Cambria Math" panose="02040503050406030204" pitchFamily="18" charset="0"/>
                        <a:cs typeface="Times New Roman" panose="02020603050405020304" pitchFamily="18" charset="0"/>
                      </a:rPr>
                      <m:t> </m:t>
                    </m:r>
                  </m:oMath>
                </a14:m>
                <a:r>
                  <a:rPr lang="ru-RU" altLang="ru-BY" sz="2000" b="1" dirty="0">
                    <a:cs typeface="Times New Roman" panose="02020603050405020304" pitchFamily="18" charset="0"/>
                  </a:rPr>
                  <a:t> </a:t>
                </a:r>
                <a:r>
                  <a:rPr lang="ru-RU" sz="2000" b="1" dirty="0"/>
                  <a:t>больше </a:t>
                </a:r>
                <a:r>
                  <a:rPr lang="ru-RU" sz="2000" dirty="0"/>
                  <a:t>(аддитивное увеличение размера задачи, которую алгоритм может решить за фиксированное время)</a:t>
                </a:r>
                <a:r>
                  <a:rPr lang="en-US" sz="2000" dirty="0"/>
                  <a:t>.</a:t>
                </a:r>
              </a:p>
            </p:txBody>
          </p:sp>
        </mc:Choice>
        <mc:Fallback xmlns="">
          <p:sp>
            <p:nvSpPr>
              <p:cNvPr id="11" name="TextBox 10">
                <a:extLst>
                  <a:ext uri="{FF2B5EF4-FFF2-40B4-BE49-F238E27FC236}">
                    <a16:creationId xmlns:a16="http://schemas.microsoft.com/office/drawing/2014/main" id="{20D32BA0-556E-64C8-F0F9-9E7E40906F45}"/>
                  </a:ext>
                </a:extLst>
              </p:cNvPr>
              <p:cNvSpPr txBox="1">
                <a:spLocks noRot="1" noChangeAspect="1" noMove="1" noResize="1" noEditPoints="1" noAdjustHandles="1" noChangeArrowheads="1" noChangeShapeType="1" noTextEdit="1"/>
              </p:cNvSpPr>
              <p:nvPr/>
            </p:nvSpPr>
            <p:spPr>
              <a:xfrm>
                <a:off x="110168" y="777407"/>
                <a:ext cx="11886243" cy="3788666"/>
              </a:xfrm>
              <a:prstGeom prst="rect">
                <a:avLst/>
              </a:prstGeom>
              <a:blipFill>
                <a:blip r:embed="rId3"/>
                <a:stretch>
                  <a:fillRect t="-966" r="-564" b="-1932"/>
                </a:stretch>
              </a:blipFill>
            </p:spPr>
            <p:txBody>
              <a:bodyPr/>
              <a:lstStyle/>
              <a:p>
                <a:r>
                  <a:rPr lang="ru-BY">
                    <a:noFill/>
                  </a:rPr>
                  <a:t> </a:t>
                </a:r>
              </a:p>
            </p:txBody>
          </p:sp>
        </mc:Fallback>
      </mc:AlternateContent>
      <mc:AlternateContent xmlns:mc="http://schemas.openxmlformats.org/markup-compatibility/2006" xmlns:a14="http://schemas.microsoft.com/office/drawing/2010/main">
        <mc:Choice Requires="a14">
          <p:sp>
            <p:nvSpPr>
              <p:cNvPr id="4" name="Rectangle 2">
                <a:extLst>
                  <a:ext uri="{FF2B5EF4-FFF2-40B4-BE49-F238E27FC236}">
                    <a16:creationId xmlns:a16="http://schemas.microsoft.com/office/drawing/2014/main" id="{9DF08078-46A4-2B5A-5EC4-19384F1E2409}"/>
                  </a:ext>
                </a:extLst>
              </p:cNvPr>
              <p:cNvSpPr>
                <a:spLocks noChangeArrowheads="1"/>
              </p:cNvSpPr>
              <p:nvPr/>
            </p:nvSpPr>
            <p:spPr bwMode="auto">
              <a:xfrm>
                <a:off x="418641" y="4566073"/>
                <a:ext cx="11634191" cy="2246769"/>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Low" defTabSz="914400" rtl="0" eaLnBrk="0" fontAlgn="base" latinLnBrk="0" hangingPunct="0">
                  <a:lnSpc>
                    <a:spcPct val="100000"/>
                  </a:lnSpc>
                  <a:spcBef>
                    <a:spcPct val="0"/>
                  </a:spcBef>
                  <a:spcAft>
                    <a:spcPct val="0"/>
                  </a:spcAft>
                  <a:buClrTx/>
                  <a:buSzTx/>
                  <a:buFontTx/>
                  <a:buNone/>
                  <a:tabLst/>
                </a:pPr>
                <a:r>
                  <a:rPr kumimoji="0" lang="ru-RU" altLang="ru-BY" sz="2000" b="1"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ВЫВОД</a:t>
                </a:r>
              </a:p>
              <a:p>
                <a:pPr lvl="1" algn="justLow" eaLnBrk="0" fontAlgn="base" hangingPunct="0">
                  <a:spcBef>
                    <a:spcPct val="0"/>
                  </a:spcBef>
                  <a:spcAft>
                    <a:spcPct val="0"/>
                  </a:spcAft>
                </a:pPr>
                <a:r>
                  <a:rPr kumimoji="0" lang="ru-RU" altLang="ru-BY" sz="2000" b="0" i="0" u="none" strike="noStrike" cap="none" normalizeH="0" baseline="0" dirty="0">
                    <a:ln>
                      <a:noFill/>
                    </a:ln>
                    <a:solidFill>
                      <a:schemeClr val="tx1"/>
                    </a:solidFill>
                    <a:effectLst/>
                    <a:ea typeface="Times New Roman" panose="02020603050405020304" pitchFamily="18" charset="0"/>
                    <a:cs typeface="Times New Roman" panose="02020603050405020304" pitchFamily="18" charset="0"/>
                  </a:rPr>
                  <a:t>Видно, что использование алгоритмов, время которых ограничено функцией вида </a:t>
                </a:r>
                <a14:m>
                  <m:oMath xmlns:m="http://schemas.openxmlformats.org/officeDocument/2006/math">
                    <m:sSup>
                      <m:sSupPr>
                        <m:ctrlPr>
                          <a:rPr lang="en-US" sz="2000" b="1" i="1" smtClean="0">
                            <a:latin typeface="Cambria Math" panose="02040503050406030204" pitchFamily="18" charset="0"/>
                          </a:rPr>
                        </m:ctrlPr>
                      </m:sSupPr>
                      <m:e>
                        <m:r>
                          <a:rPr lang="en-US" sz="2000" b="1" i="1">
                            <a:latin typeface="Cambria Math" panose="02040503050406030204" pitchFamily="18" charset="0"/>
                          </a:rPr>
                          <m:t>𝒏</m:t>
                        </m:r>
                      </m:e>
                      <m:sup>
                        <m:r>
                          <a:rPr lang="en-US" sz="2000" b="1" i="1">
                            <a:latin typeface="Cambria Math" panose="02040503050406030204" pitchFamily="18" charset="0"/>
                            <a:ea typeface="Cambria Math" panose="02040503050406030204" pitchFamily="18" charset="0"/>
                          </a:rPr>
                          <m:t>𝜶</m:t>
                        </m:r>
                      </m:sup>
                    </m:sSup>
                    <m:r>
                      <a:rPr lang="en-US" sz="2000" b="1" i="1">
                        <a:latin typeface="Cambria Math" panose="02040503050406030204" pitchFamily="18" charset="0"/>
                        <a:ea typeface="Cambria Math" panose="02040503050406030204" pitchFamily="18" charset="0"/>
                      </a:rPr>
                      <m:t> </m:t>
                    </m:r>
                  </m:oMath>
                </a14:m>
                <a:r>
                  <a:rPr kumimoji="0" lang="ru-RU" altLang="ru-BY" sz="2000" b="0" i="0" u="none" strike="noStrike" cap="none" normalizeH="0" baseline="0" dirty="0">
                    <a:ln>
                      <a:noFill/>
                    </a:ln>
                    <a:solidFill>
                      <a:schemeClr val="tx1"/>
                    </a:solidFill>
                    <a:effectLst/>
                    <a:ea typeface="Times New Roman" panose="02020603050405020304" pitchFamily="18" charset="0"/>
                    <a:cs typeface="Times New Roman" panose="02020603050405020304" pitchFamily="18" charset="0"/>
                  </a:rPr>
                  <a:t>позволило кратно увеличить размер решаемых задач при увеличении быстродействия ЭВМ. </a:t>
                </a:r>
              </a:p>
              <a:p>
                <a:pPr lvl="1" algn="justLow" eaLnBrk="0" fontAlgn="base" hangingPunct="0">
                  <a:spcBef>
                    <a:spcPct val="0"/>
                  </a:spcBef>
                  <a:spcAft>
                    <a:spcPct val="0"/>
                  </a:spcAft>
                </a:pPr>
                <a:endParaRPr kumimoji="0" lang="ru-RU" altLang="ru-BY" sz="2000" b="0" i="0" u="none" strike="noStrike" cap="none" normalizeH="0" baseline="0" dirty="0">
                  <a:ln>
                    <a:noFill/>
                  </a:ln>
                  <a:solidFill>
                    <a:schemeClr val="tx1"/>
                  </a:solidFill>
                  <a:effectLst/>
                  <a:ea typeface="Times New Roman" panose="02020603050405020304" pitchFamily="18" charset="0"/>
                  <a:cs typeface="Times New Roman" panose="02020603050405020304" pitchFamily="18" charset="0"/>
                </a:endParaRPr>
              </a:p>
              <a:p>
                <a:pPr lvl="1" algn="justLow" eaLnBrk="0" fontAlgn="base" hangingPunct="0">
                  <a:spcBef>
                    <a:spcPct val="0"/>
                  </a:spcBef>
                  <a:spcAft>
                    <a:spcPct val="0"/>
                  </a:spcAft>
                </a:pPr>
                <a:r>
                  <a:rPr kumimoji="0" lang="ru-RU" altLang="ru-BY" sz="2000" b="0" i="0" u="none" strike="noStrike" cap="none" normalizeH="0" baseline="0" dirty="0">
                    <a:ln>
                      <a:noFill/>
                    </a:ln>
                    <a:solidFill>
                      <a:schemeClr val="tx1"/>
                    </a:solidFill>
                    <a:effectLst/>
                    <a:ea typeface="Times New Roman" panose="02020603050405020304" pitchFamily="18" charset="0"/>
                    <a:cs typeface="Times New Roman" panose="02020603050405020304" pitchFamily="18" charset="0"/>
                  </a:rPr>
                  <a:t>Таким образом, </a:t>
                </a:r>
                <a:r>
                  <a:rPr kumimoji="0" lang="ru-RU" altLang="ru-BY" sz="2000" b="1" i="0" u="none" strike="noStrike" cap="none" normalizeH="0" baseline="0" dirty="0">
                    <a:ln>
                      <a:noFill/>
                    </a:ln>
                    <a:solidFill>
                      <a:schemeClr val="tx1"/>
                    </a:solidFill>
                    <a:effectLst/>
                    <a:ea typeface="Times New Roman" panose="02020603050405020304" pitchFamily="18" charset="0"/>
                    <a:cs typeface="Times New Roman" panose="02020603050405020304" pitchFamily="18" charset="0"/>
                  </a:rPr>
                  <a:t>колоссальный рост скорости вычислений, вызванный появлением нынешнего поколения цифровых вычислительных машин, не уменьшает важность разработки эффективных алгоритмов.  </a:t>
                </a:r>
                <a:endParaRPr kumimoji="0" lang="ru-RU" altLang="ru-BY" sz="2000" b="1" i="0" u="none" strike="noStrike" cap="none" normalizeH="0" baseline="0" dirty="0">
                  <a:ln>
                    <a:noFill/>
                  </a:ln>
                  <a:solidFill>
                    <a:schemeClr val="tx1"/>
                  </a:solidFill>
                  <a:effectLst/>
                </a:endParaRPr>
              </a:p>
            </p:txBody>
          </p:sp>
        </mc:Choice>
        <mc:Fallback xmlns="">
          <p:sp>
            <p:nvSpPr>
              <p:cNvPr id="4" name="Rectangle 2">
                <a:extLst>
                  <a:ext uri="{FF2B5EF4-FFF2-40B4-BE49-F238E27FC236}">
                    <a16:creationId xmlns:a16="http://schemas.microsoft.com/office/drawing/2014/main" id="{9DF08078-46A4-2B5A-5EC4-19384F1E2409}"/>
                  </a:ext>
                </a:extLst>
              </p:cNvPr>
              <p:cNvSpPr>
                <a:spLocks noRot="1" noChangeAspect="1" noMove="1" noResize="1" noEditPoints="1" noAdjustHandles="1" noChangeArrowheads="1" noChangeShapeType="1" noTextEdit="1"/>
              </p:cNvSpPr>
              <p:nvPr/>
            </p:nvSpPr>
            <p:spPr bwMode="auto">
              <a:xfrm>
                <a:off x="418641" y="4566073"/>
                <a:ext cx="11634191" cy="2246769"/>
              </a:xfrm>
              <a:prstGeom prst="rect">
                <a:avLst/>
              </a:prstGeom>
              <a:blipFill>
                <a:blip r:embed="rId4"/>
                <a:stretch>
                  <a:fillRect l="-577" t="-1084" r="-1048" b="-4336"/>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ru-BY">
                    <a:noFill/>
                  </a:rPr>
                  <a:t> </a:t>
                </a:r>
              </a:p>
            </p:txBody>
          </p:sp>
        </mc:Fallback>
      </mc:AlternateContent>
      <p:grpSp>
        <p:nvGrpSpPr>
          <p:cNvPr id="13" name="Группа 12">
            <a:extLst>
              <a:ext uri="{FF2B5EF4-FFF2-40B4-BE49-F238E27FC236}">
                <a16:creationId xmlns:a16="http://schemas.microsoft.com/office/drawing/2014/main" id="{643F54FA-3192-7775-8DB3-4B5FA2B06E8E}"/>
              </a:ext>
            </a:extLst>
          </p:cNvPr>
          <p:cNvGrpSpPr/>
          <p:nvPr/>
        </p:nvGrpSpPr>
        <p:grpSpPr>
          <a:xfrm>
            <a:off x="418641" y="4959235"/>
            <a:ext cx="1344057" cy="1880046"/>
            <a:chOff x="503852" y="5034708"/>
            <a:chExt cx="1225796" cy="1908618"/>
          </a:xfrm>
        </p:grpSpPr>
        <p:cxnSp>
          <p:nvCxnSpPr>
            <p:cNvPr id="9" name="Прямая соединительная линия 8">
              <a:extLst>
                <a:ext uri="{FF2B5EF4-FFF2-40B4-BE49-F238E27FC236}">
                  <a16:creationId xmlns:a16="http://schemas.microsoft.com/office/drawing/2014/main" id="{4F5EC002-3B81-C15C-634D-39F975E3DC74}"/>
                </a:ext>
              </a:extLst>
            </p:cNvPr>
            <p:cNvCxnSpPr>
              <a:cxnSpLocks/>
            </p:cNvCxnSpPr>
            <p:nvPr/>
          </p:nvCxnSpPr>
          <p:spPr>
            <a:xfrm>
              <a:off x="760164" y="5034708"/>
              <a:ext cx="0" cy="1908618"/>
            </a:xfrm>
            <a:prstGeom prst="line">
              <a:avLst/>
            </a:prstGeom>
            <a:ln w="57150"/>
          </p:spPr>
          <p:style>
            <a:lnRef idx="1">
              <a:schemeClr val="dk1"/>
            </a:lnRef>
            <a:fillRef idx="0">
              <a:schemeClr val="dk1"/>
            </a:fillRef>
            <a:effectRef idx="0">
              <a:schemeClr val="dk1"/>
            </a:effectRef>
            <a:fontRef idx="minor">
              <a:schemeClr val="tx1"/>
            </a:fontRef>
          </p:style>
        </p:cxnSp>
        <p:cxnSp>
          <p:nvCxnSpPr>
            <p:cNvPr id="12" name="Прямая соединительная линия 11">
              <a:extLst>
                <a:ext uri="{FF2B5EF4-FFF2-40B4-BE49-F238E27FC236}">
                  <a16:creationId xmlns:a16="http://schemas.microsoft.com/office/drawing/2014/main" id="{CF9F1CF5-7C25-BAB1-9B94-18E852B95D0E}"/>
                </a:ext>
              </a:extLst>
            </p:cNvPr>
            <p:cNvCxnSpPr>
              <a:cxnSpLocks/>
            </p:cNvCxnSpPr>
            <p:nvPr/>
          </p:nvCxnSpPr>
          <p:spPr>
            <a:xfrm>
              <a:off x="503852" y="5034708"/>
              <a:ext cx="1225796" cy="0"/>
            </a:xfrm>
            <a:prstGeom prst="line">
              <a:avLst/>
            </a:prstGeom>
            <a:ln w="57150"/>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2862909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1" end="1"/>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3" end="3"/>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D2E73D4-44E5-2EFF-008D-6F84067FF18F}"/>
                  </a:ext>
                </a:extLst>
              </p:cNvPr>
              <p:cNvSpPr txBox="1"/>
              <p:nvPr/>
            </p:nvSpPr>
            <p:spPr>
              <a:xfrm>
                <a:off x="37707" y="87143"/>
                <a:ext cx="9145572" cy="6565900"/>
              </a:xfrm>
              <a:prstGeom prst="rect">
                <a:avLst/>
              </a:prstGeom>
              <a:noFill/>
            </p:spPr>
            <p:txBody>
              <a:bodyPr wrap="square" rtlCol="0">
                <a:spAutoFit/>
              </a:bodyPr>
              <a:lstStyle/>
              <a:p>
                <a:pPr algn="just"/>
                <a:r>
                  <a:rPr lang="ru-RU" sz="2800" b="1" dirty="0"/>
                  <a:t>Задача коммивояжера </a:t>
                </a:r>
              </a:p>
              <a:p>
                <a:pPr lvl="1" algn="just"/>
                <a:r>
                  <a:rPr lang="ru-RU" sz="2400" dirty="0"/>
                  <a:t>задан полный граф на </a:t>
                </a:r>
                <a14:m>
                  <m:oMath xmlns:m="http://schemas.openxmlformats.org/officeDocument/2006/math">
                    <m:r>
                      <a:rPr lang="en-US" sz="2400" i="1" dirty="0" smtClean="0">
                        <a:latin typeface="Cambria Math" panose="02040503050406030204" pitchFamily="18" charset="0"/>
                      </a:rPr>
                      <m:t>𝑛</m:t>
                    </m:r>
                  </m:oMath>
                </a14:m>
                <a:r>
                  <a:rPr lang="en-US" sz="2400" dirty="0"/>
                  <a:t> </a:t>
                </a:r>
                <a:r>
                  <a:rPr lang="ru-RU" sz="2400" dirty="0"/>
                  <a:t>вершинах и матрица </a:t>
                </a:r>
              </a:p>
              <a:p>
                <a:pPr lvl="1" algn="just"/>
                <a:r>
                  <a:rPr lang="ru-RU" sz="2400" dirty="0"/>
                  <a:t>расстояний между всеми парами городов, </a:t>
                </a:r>
              </a:p>
              <a:p>
                <a:pPr lvl="1" algn="just"/>
                <a:r>
                  <a:rPr lang="ru-RU" sz="2400" dirty="0"/>
                  <a:t>необходимо найти замкнутый маршрут </a:t>
                </a:r>
              </a:p>
              <a:p>
                <a:pPr lvl="1" algn="just"/>
                <a:r>
                  <a:rPr lang="ru-RU" sz="2400" dirty="0"/>
                  <a:t>минимальной стоимости, проходящий через</a:t>
                </a:r>
              </a:p>
              <a:p>
                <a:pPr lvl="1" algn="just"/>
                <a:r>
                  <a:rPr lang="ru-RU" sz="2400" dirty="0"/>
                  <a:t> каждый город ровно один раз.</a:t>
                </a:r>
              </a:p>
              <a:p>
                <a:pPr lvl="1" algn="just"/>
                <a:endParaRPr lang="ru-RU" sz="2400" dirty="0"/>
              </a:p>
              <a:p>
                <a:pPr lvl="1" algn="just"/>
                <a:r>
                  <a:rPr lang="ru-RU" sz="2200" dirty="0"/>
                  <a:t>Задача разрешима, так как любую индивидуальную задачу можно решить, найдя наилучший обход среди конечного множества  обходов. Если алгоритм будет перебирать все обходы, вычислять их длины  и выбирать кратчайший обход, то реализация этого алгоритма на вычислительной машине потребует порядка </a:t>
                </a:r>
                <a14:m>
                  <m:oMath xmlns:m="http://schemas.openxmlformats.org/officeDocument/2006/math">
                    <m:f>
                      <m:fPr>
                        <m:ctrlPr>
                          <a:rPr lang="ru-RU" sz="2200" b="1" i="1" dirty="0" smtClean="0">
                            <a:latin typeface="Cambria Math" panose="02040503050406030204" pitchFamily="18" charset="0"/>
                          </a:rPr>
                        </m:ctrlPr>
                      </m:fPr>
                      <m:num>
                        <m:d>
                          <m:dPr>
                            <m:ctrlPr>
                              <a:rPr lang="ru-RU" sz="2200" b="1" i="1" dirty="0">
                                <a:latin typeface="Cambria Math" panose="02040503050406030204" pitchFamily="18" charset="0"/>
                              </a:rPr>
                            </m:ctrlPr>
                          </m:dPr>
                          <m:e>
                            <m:r>
                              <a:rPr lang="en-US" sz="2200" b="1" i="1" dirty="0">
                                <a:latin typeface="Cambria Math" panose="02040503050406030204" pitchFamily="18" charset="0"/>
                              </a:rPr>
                              <m:t>𝒏</m:t>
                            </m:r>
                            <m:r>
                              <a:rPr lang="ru-RU" sz="2200" b="1" i="1" dirty="0">
                                <a:latin typeface="Cambria Math" panose="02040503050406030204" pitchFamily="18" charset="0"/>
                              </a:rPr>
                              <m:t>−</m:t>
                            </m:r>
                            <m:r>
                              <a:rPr lang="ru-RU" sz="2200" b="1" i="1" dirty="0">
                                <a:latin typeface="Cambria Math" panose="02040503050406030204" pitchFamily="18" charset="0"/>
                              </a:rPr>
                              <m:t>𝟏</m:t>
                            </m:r>
                          </m:e>
                        </m:d>
                        <m:r>
                          <a:rPr lang="ru-RU" sz="2200" b="1" i="1" dirty="0">
                            <a:latin typeface="Cambria Math" panose="02040503050406030204" pitchFamily="18" charset="0"/>
                          </a:rPr>
                          <m:t>!</m:t>
                        </m:r>
                      </m:num>
                      <m:den>
                        <m:r>
                          <a:rPr lang="en-US" sz="2200" b="1" i="1" dirty="0" smtClean="0">
                            <a:latin typeface="Cambria Math" panose="02040503050406030204" pitchFamily="18" charset="0"/>
                          </a:rPr>
                          <m:t>𝟐</m:t>
                        </m:r>
                      </m:den>
                    </m:f>
                  </m:oMath>
                </a14:m>
                <a:r>
                  <a:rPr lang="en-US" sz="2200" b="1" dirty="0"/>
                  <a:t> </a:t>
                </a:r>
                <a:r>
                  <a:rPr lang="ru-RU" sz="2200" b="1" dirty="0"/>
                  <a:t>шагов </a:t>
                </a:r>
                <a:r>
                  <a:rPr lang="ru-RU" sz="2200" dirty="0"/>
                  <a:t>(элементарных команд)  и уже для решения задачи среднего размера, например, </a:t>
                </a:r>
                <a14:m>
                  <m:oMath xmlns:m="http://schemas.openxmlformats.org/officeDocument/2006/math">
                    <m:r>
                      <a:rPr lang="en-US" sz="2200" b="0" i="1" smtClean="0">
                        <a:latin typeface="Cambria Math" panose="02040503050406030204" pitchFamily="18" charset="0"/>
                      </a:rPr>
                      <m:t>𝑛</m:t>
                    </m:r>
                    <m:r>
                      <a:rPr lang="en-US" sz="2200" b="0" i="1" smtClean="0">
                        <a:latin typeface="Cambria Math" panose="02040503050406030204" pitchFamily="18" charset="0"/>
                      </a:rPr>
                      <m:t>=50</m:t>
                    </m:r>
                  </m:oMath>
                </a14:m>
                <a:r>
                  <a:rPr lang="ru-RU" sz="2200" dirty="0"/>
                  <a:t>(кратчайший обход столиц штатов США) потребовалось бы многих миллиардов лет при самых оптимистических прогнозах относительно скорости вычислительных машин в будущем, так как </a:t>
                </a:r>
                <a14:m>
                  <m:oMath xmlns:m="http://schemas.openxmlformats.org/officeDocument/2006/math">
                    <m:r>
                      <a:rPr lang="ru-RU" sz="2200" i="1" dirty="0" smtClean="0">
                        <a:latin typeface="Cambria Math" panose="02040503050406030204" pitchFamily="18" charset="0"/>
                      </a:rPr>
                      <m:t>49</m:t>
                    </m:r>
                    <m:r>
                      <a:rPr lang="en-US" sz="2200" b="1" i="1" dirty="0">
                        <a:latin typeface="Cambria Math" panose="02040503050406030204" pitchFamily="18" charset="0"/>
                      </a:rPr>
                      <m:t>!</m:t>
                    </m:r>
                    <m:r>
                      <a:rPr lang="ru-RU" sz="2200" b="1" i="1" dirty="0" smtClean="0">
                        <a:latin typeface="Cambria Math" panose="02040503050406030204" pitchFamily="18" charset="0"/>
                      </a:rPr>
                      <m:t>=</m:t>
                    </m:r>
                    <m:r>
                      <a:rPr lang="ru-RU" sz="2200" i="1" dirty="0" smtClean="0">
                        <a:latin typeface="Cambria Math" panose="02040503050406030204" pitchFamily="18" charset="0"/>
                      </a:rPr>
                      <m:t>6.082818640342675</m:t>
                    </m:r>
                    <m:r>
                      <a:rPr lang="ru-RU" sz="2200" i="1" dirty="0" smtClean="0">
                        <a:latin typeface="Cambria Math" panose="02040503050406030204" pitchFamily="18" charset="0"/>
                      </a:rPr>
                      <m:t>𝑒</m:t>
                    </m:r>
                    <m:r>
                      <a:rPr lang="ru-RU" sz="2200" i="1" dirty="0">
                        <a:latin typeface="Cambria Math" panose="02040503050406030204" pitchFamily="18" charset="0"/>
                      </a:rPr>
                      <m:t>+62</m:t>
                    </m:r>
                  </m:oMath>
                </a14:m>
                <a:r>
                  <a:rPr lang="ru-RU" sz="2200" dirty="0"/>
                  <a:t> имеет около 63 десятичных знаков.</a:t>
                </a:r>
              </a:p>
            </p:txBody>
          </p:sp>
        </mc:Choice>
        <mc:Fallback xmlns="">
          <p:sp>
            <p:nvSpPr>
              <p:cNvPr id="7" name="TextBox 6">
                <a:extLst>
                  <a:ext uri="{FF2B5EF4-FFF2-40B4-BE49-F238E27FC236}">
                    <a16:creationId xmlns:a16="http://schemas.microsoft.com/office/drawing/2014/main" id="{5D2E73D4-44E5-2EFF-008D-6F84067FF18F}"/>
                  </a:ext>
                </a:extLst>
              </p:cNvPr>
              <p:cNvSpPr txBox="1">
                <a:spLocks noRot="1" noChangeAspect="1" noMove="1" noResize="1" noEditPoints="1" noAdjustHandles="1" noChangeArrowheads="1" noChangeShapeType="1" noTextEdit="1"/>
              </p:cNvSpPr>
              <p:nvPr/>
            </p:nvSpPr>
            <p:spPr>
              <a:xfrm>
                <a:off x="37707" y="87143"/>
                <a:ext cx="9145572" cy="6565900"/>
              </a:xfrm>
              <a:prstGeom prst="rect">
                <a:avLst/>
              </a:prstGeom>
              <a:blipFill>
                <a:blip r:embed="rId2"/>
                <a:stretch>
                  <a:fillRect l="-1333" t="-836" r="-867" b="-1950"/>
                </a:stretch>
              </a:blipFill>
            </p:spPr>
            <p:txBody>
              <a:bodyPr/>
              <a:lstStyle/>
              <a:p>
                <a:r>
                  <a:rPr lang="ru-BY">
                    <a:noFill/>
                  </a:rPr>
                  <a:t> </a:t>
                </a:r>
              </a:p>
            </p:txBody>
          </p:sp>
        </mc:Fallback>
      </mc:AlternateContent>
      <p:graphicFrame>
        <p:nvGraphicFramePr>
          <p:cNvPr id="2" name="Таблица 1">
            <a:extLst>
              <a:ext uri="{FF2B5EF4-FFF2-40B4-BE49-F238E27FC236}">
                <a16:creationId xmlns:a16="http://schemas.microsoft.com/office/drawing/2014/main" id="{A322DB93-4BC6-56B4-4D8E-CB4447535F9F}"/>
              </a:ext>
            </a:extLst>
          </p:cNvPr>
          <p:cNvGraphicFramePr>
            <a:graphicFrameLocks noGrp="1"/>
          </p:cNvGraphicFramePr>
          <p:nvPr>
            <p:extLst>
              <p:ext uri="{D42A27DB-BD31-4B8C-83A1-F6EECF244321}">
                <p14:modId xmlns:p14="http://schemas.microsoft.com/office/powerpoint/2010/main" val="1824648050"/>
              </p:ext>
            </p:extLst>
          </p:nvPr>
        </p:nvGraphicFramePr>
        <p:xfrm>
          <a:off x="9370425" y="-1"/>
          <a:ext cx="2688376" cy="4754440"/>
        </p:xfrm>
        <a:graphic>
          <a:graphicData uri="http://schemas.openxmlformats.org/drawingml/2006/table">
            <a:tbl>
              <a:tblPr/>
              <a:tblGrid>
                <a:gridCol w="1344188">
                  <a:extLst>
                    <a:ext uri="{9D8B030D-6E8A-4147-A177-3AD203B41FA5}">
                      <a16:colId xmlns:a16="http://schemas.microsoft.com/office/drawing/2014/main" val="2886889297"/>
                    </a:ext>
                  </a:extLst>
                </a:gridCol>
                <a:gridCol w="1344188">
                  <a:extLst>
                    <a:ext uri="{9D8B030D-6E8A-4147-A177-3AD203B41FA5}">
                      <a16:colId xmlns:a16="http://schemas.microsoft.com/office/drawing/2014/main" val="2220232122"/>
                    </a:ext>
                  </a:extLst>
                </a:gridCol>
              </a:tblGrid>
              <a:tr h="226643">
                <a:tc>
                  <a:txBody>
                    <a:bodyPr/>
                    <a:lstStyle/>
                    <a:p>
                      <a:pPr algn="l" fontAlgn="ctr"/>
                      <a:r>
                        <a:rPr lang="ru-BY" sz="1000" dirty="0">
                          <a:effectLst/>
                        </a:rPr>
                        <a:t>1!</a:t>
                      </a:r>
                    </a:p>
                  </a:txBody>
                  <a:tcPr marL="48564" marR="48564" marT="38851" marB="38851" anchor="ctr">
                    <a:lnL>
                      <a:noFill/>
                    </a:lnL>
                    <a:lnR>
                      <a:noFill/>
                    </a:lnR>
                    <a:lnT>
                      <a:noFill/>
                    </a:lnT>
                    <a:lnB>
                      <a:noFill/>
                    </a:lnB>
                    <a:solidFill>
                      <a:srgbClr val="FFFFFF"/>
                    </a:solidFill>
                  </a:tcPr>
                </a:tc>
                <a:tc>
                  <a:txBody>
                    <a:bodyPr/>
                    <a:lstStyle/>
                    <a:p>
                      <a:pPr algn="r" fontAlgn="ctr"/>
                      <a:r>
                        <a:rPr lang="ru-BY" sz="1000" dirty="0">
                          <a:effectLst/>
                        </a:rPr>
                        <a:t>1</a:t>
                      </a:r>
                    </a:p>
                  </a:txBody>
                  <a:tcPr marL="48564" marR="48564" marT="38851" marB="38851" anchor="ctr">
                    <a:lnL>
                      <a:noFill/>
                    </a:lnL>
                    <a:lnR>
                      <a:noFill/>
                    </a:lnR>
                    <a:lnT>
                      <a:noFill/>
                    </a:lnT>
                    <a:lnB>
                      <a:noFill/>
                    </a:lnB>
                    <a:solidFill>
                      <a:srgbClr val="FFFFFF"/>
                    </a:solidFill>
                  </a:tcPr>
                </a:tc>
                <a:extLst>
                  <a:ext uri="{0D108BD9-81ED-4DB2-BD59-A6C34878D82A}">
                    <a16:rowId xmlns:a16="http://schemas.microsoft.com/office/drawing/2014/main" val="258936596"/>
                  </a:ext>
                </a:extLst>
              </a:tr>
              <a:tr h="226643">
                <a:tc>
                  <a:txBody>
                    <a:bodyPr/>
                    <a:lstStyle/>
                    <a:p>
                      <a:pPr algn="l" fontAlgn="ctr"/>
                      <a:r>
                        <a:rPr lang="ru-BY" sz="1000" dirty="0">
                          <a:effectLst/>
                        </a:rPr>
                        <a:t>2!</a:t>
                      </a:r>
                    </a:p>
                  </a:txBody>
                  <a:tcPr marL="48564" marR="48564" marT="38851" marB="38851" anchor="ctr">
                    <a:lnL>
                      <a:noFill/>
                    </a:lnL>
                    <a:lnR>
                      <a:noFill/>
                    </a:lnR>
                    <a:lnT>
                      <a:noFill/>
                    </a:lnT>
                    <a:lnB>
                      <a:noFill/>
                    </a:lnB>
                    <a:solidFill>
                      <a:srgbClr val="F9F9F9"/>
                    </a:solidFill>
                  </a:tcPr>
                </a:tc>
                <a:tc>
                  <a:txBody>
                    <a:bodyPr/>
                    <a:lstStyle/>
                    <a:p>
                      <a:pPr algn="r" fontAlgn="ctr"/>
                      <a:r>
                        <a:rPr lang="ru-BY" sz="1000">
                          <a:effectLst/>
                        </a:rPr>
                        <a:t>2</a:t>
                      </a:r>
                    </a:p>
                  </a:txBody>
                  <a:tcPr marL="48564" marR="48564" marT="38851" marB="38851" anchor="ctr">
                    <a:lnL>
                      <a:noFill/>
                    </a:lnL>
                    <a:lnR>
                      <a:noFill/>
                    </a:lnR>
                    <a:lnT>
                      <a:noFill/>
                    </a:lnT>
                    <a:lnB>
                      <a:noFill/>
                    </a:lnB>
                    <a:solidFill>
                      <a:srgbClr val="F9F9F9"/>
                    </a:solidFill>
                  </a:tcPr>
                </a:tc>
                <a:extLst>
                  <a:ext uri="{0D108BD9-81ED-4DB2-BD59-A6C34878D82A}">
                    <a16:rowId xmlns:a16="http://schemas.microsoft.com/office/drawing/2014/main" val="52801060"/>
                  </a:ext>
                </a:extLst>
              </a:tr>
              <a:tr h="226643">
                <a:tc>
                  <a:txBody>
                    <a:bodyPr/>
                    <a:lstStyle/>
                    <a:p>
                      <a:pPr algn="l" fontAlgn="ctr"/>
                      <a:r>
                        <a:rPr lang="ru-BY" sz="1000" dirty="0">
                          <a:effectLst/>
                        </a:rPr>
                        <a:t>3!</a:t>
                      </a:r>
                    </a:p>
                  </a:txBody>
                  <a:tcPr marL="48564" marR="48564" marT="38851" marB="38851" anchor="ctr">
                    <a:lnL>
                      <a:noFill/>
                    </a:lnL>
                    <a:lnR>
                      <a:noFill/>
                    </a:lnR>
                    <a:lnT>
                      <a:noFill/>
                    </a:lnT>
                    <a:lnB>
                      <a:noFill/>
                    </a:lnB>
                    <a:solidFill>
                      <a:srgbClr val="FFFFFF"/>
                    </a:solidFill>
                  </a:tcPr>
                </a:tc>
                <a:tc>
                  <a:txBody>
                    <a:bodyPr/>
                    <a:lstStyle/>
                    <a:p>
                      <a:pPr algn="r" fontAlgn="ctr"/>
                      <a:r>
                        <a:rPr lang="ru-BY" sz="1000">
                          <a:effectLst/>
                        </a:rPr>
                        <a:t>6</a:t>
                      </a:r>
                    </a:p>
                  </a:txBody>
                  <a:tcPr marL="48564" marR="48564" marT="38851" marB="38851" anchor="ctr">
                    <a:lnL>
                      <a:noFill/>
                    </a:lnL>
                    <a:lnR>
                      <a:noFill/>
                    </a:lnR>
                    <a:lnT>
                      <a:noFill/>
                    </a:lnT>
                    <a:lnB>
                      <a:noFill/>
                    </a:lnB>
                    <a:solidFill>
                      <a:srgbClr val="FFFFFF"/>
                    </a:solidFill>
                  </a:tcPr>
                </a:tc>
                <a:extLst>
                  <a:ext uri="{0D108BD9-81ED-4DB2-BD59-A6C34878D82A}">
                    <a16:rowId xmlns:a16="http://schemas.microsoft.com/office/drawing/2014/main" val="316003469"/>
                  </a:ext>
                </a:extLst>
              </a:tr>
              <a:tr h="226643">
                <a:tc>
                  <a:txBody>
                    <a:bodyPr/>
                    <a:lstStyle/>
                    <a:p>
                      <a:pPr algn="l" fontAlgn="ctr"/>
                      <a:r>
                        <a:rPr lang="ru-BY" sz="1000">
                          <a:effectLst/>
                        </a:rPr>
                        <a:t>4!</a:t>
                      </a:r>
                    </a:p>
                  </a:txBody>
                  <a:tcPr marL="48564" marR="48564" marT="38851" marB="38851" anchor="ctr">
                    <a:lnL>
                      <a:noFill/>
                    </a:lnL>
                    <a:lnR>
                      <a:noFill/>
                    </a:lnR>
                    <a:lnT>
                      <a:noFill/>
                    </a:lnT>
                    <a:lnB>
                      <a:noFill/>
                    </a:lnB>
                    <a:solidFill>
                      <a:srgbClr val="F9F9F9"/>
                    </a:solidFill>
                  </a:tcPr>
                </a:tc>
                <a:tc>
                  <a:txBody>
                    <a:bodyPr/>
                    <a:lstStyle/>
                    <a:p>
                      <a:pPr algn="r" fontAlgn="ctr"/>
                      <a:r>
                        <a:rPr lang="ru-BY" sz="1000">
                          <a:effectLst/>
                        </a:rPr>
                        <a:t>24</a:t>
                      </a:r>
                    </a:p>
                  </a:txBody>
                  <a:tcPr marL="48564" marR="48564" marT="38851" marB="38851" anchor="ctr">
                    <a:lnL>
                      <a:noFill/>
                    </a:lnL>
                    <a:lnR>
                      <a:noFill/>
                    </a:lnR>
                    <a:lnT>
                      <a:noFill/>
                    </a:lnT>
                    <a:lnB>
                      <a:noFill/>
                    </a:lnB>
                    <a:solidFill>
                      <a:srgbClr val="F9F9F9"/>
                    </a:solidFill>
                  </a:tcPr>
                </a:tc>
                <a:extLst>
                  <a:ext uri="{0D108BD9-81ED-4DB2-BD59-A6C34878D82A}">
                    <a16:rowId xmlns:a16="http://schemas.microsoft.com/office/drawing/2014/main" val="1979934961"/>
                  </a:ext>
                </a:extLst>
              </a:tr>
              <a:tr h="226643">
                <a:tc>
                  <a:txBody>
                    <a:bodyPr/>
                    <a:lstStyle/>
                    <a:p>
                      <a:pPr algn="l" fontAlgn="ctr"/>
                      <a:r>
                        <a:rPr lang="ru-BY" sz="1000" dirty="0">
                          <a:effectLst/>
                        </a:rPr>
                        <a:t>5!</a:t>
                      </a:r>
                    </a:p>
                  </a:txBody>
                  <a:tcPr marL="48564" marR="48564" marT="38851" marB="38851" anchor="ctr">
                    <a:lnL>
                      <a:noFill/>
                    </a:lnL>
                    <a:lnR>
                      <a:noFill/>
                    </a:lnR>
                    <a:lnT>
                      <a:noFill/>
                    </a:lnT>
                    <a:lnB>
                      <a:noFill/>
                    </a:lnB>
                    <a:solidFill>
                      <a:srgbClr val="FFFFFF"/>
                    </a:solidFill>
                  </a:tcPr>
                </a:tc>
                <a:tc>
                  <a:txBody>
                    <a:bodyPr/>
                    <a:lstStyle/>
                    <a:p>
                      <a:pPr algn="r" fontAlgn="ctr"/>
                      <a:r>
                        <a:rPr lang="ru-BY" sz="1000">
                          <a:effectLst/>
                        </a:rPr>
                        <a:t>120</a:t>
                      </a:r>
                    </a:p>
                  </a:txBody>
                  <a:tcPr marL="48564" marR="48564" marT="38851" marB="38851" anchor="ctr">
                    <a:lnL>
                      <a:noFill/>
                    </a:lnL>
                    <a:lnR>
                      <a:noFill/>
                    </a:lnR>
                    <a:lnT>
                      <a:noFill/>
                    </a:lnT>
                    <a:lnB>
                      <a:noFill/>
                    </a:lnB>
                    <a:solidFill>
                      <a:srgbClr val="FFFFFF"/>
                    </a:solidFill>
                  </a:tcPr>
                </a:tc>
                <a:extLst>
                  <a:ext uri="{0D108BD9-81ED-4DB2-BD59-A6C34878D82A}">
                    <a16:rowId xmlns:a16="http://schemas.microsoft.com/office/drawing/2014/main" val="1668890838"/>
                  </a:ext>
                </a:extLst>
              </a:tr>
              <a:tr h="226643">
                <a:tc>
                  <a:txBody>
                    <a:bodyPr/>
                    <a:lstStyle/>
                    <a:p>
                      <a:pPr algn="l" fontAlgn="ctr"/>
                      <a:r>
                        <a:rPr lang="ru-BY" sz="1000">
                          <a:effectLst/>
                        </a:rPr>
                        <a:t>6!</a:t>
                      </a:r>
                    </a:p>
                  </a:txBody>
                  <a:tcPr marL="48564" marR="48564" marT="38851" marB="38851" anchor="ctr">
                    <a:lnL>
                      <a:noFill/>
                    </a:lnL>
                    <a:lnR>
                      <a:noFill/>
                    </a:lnR>
                    <a:lnT>
                      <a:noFill/>
                    </a:lnT>
                    <a:lnB>
                      <a:noFill/>
                    </a:lnB>
                    <a:solidFill>
                      <a:srgbClr val="F9F9F9"/>
                    </a:solidFill>
                  </a:tcPr>
                </a:tc>
                <a:tc>
                  <a:txBody>
                    <a:bodyPr/>
                    <a:lstStyle/>
                    <a:p>
                      <a:pPr algn="r" fontAlgn="ctr"/>
                      <a:r>
                        <a:rPr lang="ru-BY" sz="1000" dirty="0">
                          <a:effectLst/>
                        </a:rPr>
                        <a:t>720</a:t>
                      </a:r>
                    </a:p>
                  </a:txBody>
                  <a:tcPr marL="48564" marR="48564" marT="38851" marB="38851" anchor="ctr">
                    <a:lnL>
                      <a:noFill/>
                    </a:lnL>
                    <a:lnR>
                      <a:noFill/>
                    </a:lnR>
                    <a:lnT>
                      <a:noFill/>
                    </a:lnT>
                    <a:lnB>
                      <a:noFill/>
                    </a:lnB>
                    <a:solidFill>
                      <a:srgbClr val="F9F9F9"/>
                    </a:solidFill>
                  </a:tcPr>
                </a:tc>
                <a:extLst>
                  <a:ext uri="{0D108BD9-81ED-4DB2-BD59-A6C34878D82A}">
                    <a16:rowId xmlns:a16="http://schemas.microsoft.com/office/drawing/2014/main" val="3834473634"/>
                  </a:ext>
                </a:extLst>
              </a:tr>
              <a:tr h="226643">
                <a:tc>
                  <a:txBody>
                    <a:bodyPr/>
                    <a:lstStyle/>
                    <a:p>
                      <a:pPr algn="l" fontAlgn="ctr"/>
                      <a:r>
                        <a:rPr lang="ru-BY" sz="1000">
                          <a:effectLst/>
                        </a:rPr>
                        <a:t>7!</a:t>
                      </a:r>
                    </a:p>
                  </a:txBody>
                  <a:tcPr marL="48564" marR="48564" marT="38851" marB="38851" anchor="ctr">
                    <a:lnL>
                      <a:noFill/>
                    </a:lnL>
                    <a:lnR>
                      <a:noFill/>
                    </a:lnR>
                    <a:lnT>
                      <a:noFill/>
                    </a:lnT>
                    <a:lnB>
                      <a:noFill/>
                    </a:lnB>
                    <a:solidFill>
                      <a:srgbClr val="FFFFFF"/>
                    </a:solidFill>
                  </a:tcPr>
                </a:tc>
                <a:tc>
                  <a:txBody>
                    <a:bodyPr/>
                    <a:lstStyle/>
                    <a:p>
                      <a:pPr algn="r" fontAlgn="ctr"/>
                      <a:r>
                        <a:rPr lang="ru-BY" sz="1000">
                          <a:effectLst/>
                        </a:rPr>
                        <a:t>5040</a:t>
                      </a:r>
                    </a:p>
                  </a:txBody>
                  <a:tcPr marL="48564" marR="48564" marT="38851" marB="38851" anchor="ctr">
                    <a:lnL>
                      <a:noFill/>
                    </a:lnL>
                    <a:lnR>
                      <a:noFill/>
                    </a:lnR>
                    <a:lnT>
                      <a:noFill/>
                    </a:lnT>
                    <a:lnB>
                      <a:noFill/>
                    </a:lnB>
                    <a:solidFill>
                      <a:srgbClr val="FFFFFF"/>
                    </a:solidFill>
                  </a:tcPr>
                </a:tc>
                <a:extLst>
                  <a:ext uri="{0D108BD9-81ED-4DB2-BD59-A6C34878D82A}">
                    <a16:rowId xmlns:a16="http://schemas.microsoft.com/office/drawing/2014/main" val="43507840"/>
                  </a:ext>
                </a:extLst>
              </a:tr>
              <a:tr h="226643">
                <a:tc>
                  <a:txBody>
                    <a:bodyPr/>
                    <a:lstStyle/>
                    <a:p>
                      <a:pPr algn="l" fontAlgn="ctr"/>
                      <a:r>
                        <a:rPr lang="ru-BY" sz="1000" dirty="0">
                          <a:effectLst/>
                        </a:rPr>
                        <a:t>8!</a:t>
                      </a:r>
                    </a:p>
                  </a:txBody>
                  <a:tcPr marL="48564" marR="48564" marT="38851" marB="38851" anchor="ctr">
                    <a:lnL>
                      <a:noFill/>
                    </a:lnL>
                    <a:lnR>
                      <a:noFill/>
                    </a:lnR>
                    <a:lnT>
                      <a:noFill/>
                    </a:lnT>
                    <a:lnB>
                      <a:noFill/>
                    </a:lnB>
                    <a:solidFill>
                      <a:srgbClr val="F9F9F9"/>
                    </a:solidFill>
                  </a:tcPr>
                </a:tc>
                <a:tc>
                  <a:txBody>
                    <a:bodyPr/>
                    <a:lstStyle/>
                    <a:p>
                      <a:pPr algn="r" fontAlgn="ctr"/>
                      <a:r>
                        <a:rPr lang="ru-BY" sz="1000">
                          <a:effectLst/>
                        </a:rPr>
                        <a:t>40320</a:t>
                      </a:r>
                    </a:p>
                  </a:txBody>
                  <a:tcPr marL="48564" marR="48564" marT="38851" marB="38851" anchor="ctr">
                    <a:lnL>
                      <a:noFill/>
                    </a:lnL>
                    <a:lnR>
                      <a:noFill/>
                    </a:lnR>
                    <a:lnT>
                      <a:noFill/>
                    </a:lnT>
                    <a:lnB>
                      <a:noFill/>
                    </a:lnB>
                    <a:solidFill>
                      <a:srgbClr val="F9F9F9"/>
                    </a:solidFill>
                  </a:tcPr>
                </a:tc>
                <a:extLst>
                  <a:ext uri="{0D108BD9-81ED-4DB2-BD59-A6C34878D82A}">
                    <a16:rowId xmlns:a16="http://schemas.microsoft.com/office/drawing/2014/main" val="2660757500"/>
                  </a:ext>
                </a:extLst>
              </a:tr>
              <a:tr h="226643">
                <a:tc>
                  <a:txBody>
                    <a:bodyPr/>
                    <a:lstStyle/>
                    <a:p>
                      <a:pPr algn="l" fontAlgn="ctr"/>
                      <a:r>
                        <a:rPr lang="ru-BY" sz="1000">
                          <a:effectLst/>
                        </a:rPr>
                        <a:t>9!</a:t>
                      </a:r>
                    </a:p>
                  </a:txBody>
                  <a:tcPr marL="48564" marR="48564" marT="38851" marB="38851" anchor="ctr">
                    <a:lnL>
                      <a:noFill/>
                    </a:lnL>
                    <a:lnR>
                      <a:noFill/>
                    </a:lnR>
                    <a:lnT>
                      <a:noFill/>
                    </a:lnT>
                    <a:lnB>
                      <a:noFill/>
                    </a:lnB>
                    <a:solidFill>
                      <a:srgbClr val="FFFFFF"/>
                    </a:solidFill>
                  </a:tcPr>
                </a:tc>
                <a:tc>
                  <a:txBody>
                    <a:bodyPr/>
                    <a:lstStyle/>
                    <a:p>
                      <a:pPr algn="r" fontAlgn="ctr"/>
                      <a:r>
                        <a:rPr lang="ru-BY" sz="1000">
                          <a:effectLst/>
                        </a:rPr>
                        <a:t>362880</a:t>
                      </a:r>
                    </a:p>
                  </a:txBody>
                  <a:tcPr marL="48564" marR="48564" marT="38851" marB="38851" anchor="ctr">
                    <a:lnL>
                      <a:noFill/>
                    </a:lnL>
                    <a:lnR>
                      <a:noFill/>
                    </a:lnR>
                    <a:lnT>
                      <a:noFill/>
                    </a:lnT>
                    <a:lnB>
                      <a:noFill/>
                    </a:lnB>
                    <a:solidFill>
                      <a:srgbClr val="FFFFFF"/>
                    </a:solidFill>
                  </a:tcPr>
                </a:tc>
                <a:extLst>
                  <a:ext uri="{0D108BD9-81ED-4DB2-BD59-A6C34878D82A}">
                    <a16:rowId xmlns:a16="http://schemas.microsoft.com/office/drawing/2014/main" val="3258727344"/>
                  </a:ext>
                </a:extLst>
              </a:tr>
              <a:tr h="226643">
                <a:tc>
                  <a:txBody>
                    <a:bodyPr/>
                    <a:lstStyle/>
                    <a:p>
                      <a:pPr algn="l" fontAlgn="ctr"/>
                      <a:r>
                        <a:rPr lang="ru-BY" sz="1000" dirty="0">
                          <a:effectLst/>
                        </a:rPr>
                        <a:t>10!</a:t>
                      </a:r>
                    </a:p>
                  </a:txBody>
                  <a:tcPr marL="48564" marR="48564" marT="38851" marB="38851" anchor="ctr">
                    <a:lnL>
                      <a:noFill/>
                    </a:lnL>
                    <a:lnR>
                      <a:noFill/>
                    </a:lnR>
                    <a:lnT>
                      <a:noFill/>
                    </a:lnT>
                    <a:lnB>
                      <a:noFill/>
                    </a:lnB>
                    <a:solidFill>
                      <a:srgbClr val="F9F9F9"/>
                    </a:solidFill>
                  </a:tcPr>
                </a:tc>
                <a:tc>
                  <a:txBody>
                    <a:bodyPr/>
                    <a:lstStyle/>
                    <a:p>
                      <a:pPr algn="r" fontAlgn="ctr"/>
                      <a:r>
                        <a:rPr lang="ru-BY" sz="1000">
                          <a:effectLst/>
                        </a:rPr>
                        <a:t>3628800</a:t>
                      </a:r>
                    </a:p>
                  </a:txBody>
                  <a:tcPr marL="48564" marR="48564" marT="38851" marB="38851" anchor="ctr">
                    <a:lnL>
                      <a:noFill/>
                    </a:lnL>
                    <a:lnR>
                      <a:noFill/>
                    </a:lnR>
                    <a:lnT>
                      <a:noFill/>
                    </a:lnT>
                    <a:lnB>
                      <a:noFill/>
                    </a:lnB>
                    <a:solidFill>
                      <a:srgbClr val="F9F9F9"/>
                    </a:solidFill>
                  </a:tcPr>
                </a:tc>
                <a:extLst>
                  <a:ext uri="{0D108BD9-81ED-4DB2-BD59-A6C34878D82A}">
                    <a16:rowId xmlns:a16="http://schemas.microsoft.com/office/drawing/2014/main" val="2749077586"/>
                  </a:ext>
                </a:extLst>
              </a:tr>
              <a:tr h="226643">
                <a:tc>
                  <a:txBody>
                    <a:bodyPr/>
                    <a:lstStyle/>
                    <a:p>
                      <a:pPr algn="l" fontAlgn="ctr"/>
                      <a:r>
                        <a:rPr lang="ru-BY" sz="1000">
                          <a:effectLst/>
                        </a:rPr>
                        <a:t>11!</a:t>
                      </a:r>
                    </a:p>
                  </a:txBody>
                  <a:tcPr marL="48564" marR="48564" marT="38851" marB="38851" anchor="ctr">
                    <a:lnL>
                      <a:noFill/>
                    </a:lnL>
                    <a:lnR>
                      <a:noFill/>
                    </a:lnR>
                    <a:lnT>
                      <a:noFill/>
                    </a:lnT>
                    <a:lnB>
                      <a:noFill/>
                    </a:lnB>
                    <a:solidFill>
                      <a:srgbClr val="FFFFFF"/>
                    </a:solidFill>
                  </a:tcPr>
                </a:tc>
                <a:tc>
                  <a:txBody>
                    <a:bodyPr/>
                    <a:lstStyle/>
                    <a:p>
                      <a:pPr algn="r" fontAlgn="ctr"/>
                      <a:r>
                        <a:rPr lang="ru-BY" sz="1000">
                          <a:effectLst/>
                        </a:rPr>
                        <a:t>39916800</a:t>
                      </a:r>
                    </a:p>
                  </a:txBody>
                  <a:tcPr marL="48564" marR="48564" marT="38851" marB="38851" anchor="ctr">
                    <a:lnL>
                      <a:noFill/>
                    </a:lnL>
                    <a:lnR>
                      <a:noFill/>
                    </a:lnR>
                    <a:lnT>
                      <a:noFill/>
                    </a:lnT>
                    <a:lnB>
                      <a:noFill/>
                    </a:lnB>
                    <a:solidFill>
                      <a:srgbClr val="FFFFFF"/>
                    </a:solidFill>
                  </a:tcPr>
                </a:tc>
                <a:extLst>
                  <a:ext uri="{0D108BD9-81ED-4DB2-BD59-A6C34878D82A}">
                    <a16:rowId xmlns:a16="http://schemas.microsoft.com/office/drawing/2014/main" val="3507632051"/>
                  </a:ext>
                </a:extLst>
              </a:tr>
              <a:tr h="226643">
                <a:tc>
                  <a:txBody>
                    <a:bodyPr/>
                    <a:lstStyle/>
                    <a:p>
                      <a:pPr algn="l" fontAlgn="ctr"/>
                      <a:r>
                        <a:rPr lang="ru-BY" sz="1000" dirty="0">
                          <a:effectLst/>
                        </a:rPr>
                        <a:t>12!</a:t>
                      </a:r>
                    </a:p>
                  </a:txBody>
                  <a:tcPr marL="48564" marR="48564" marT="38851" marB="38851" anchor="ctr">
                    <a:lnL>
                      <a:noFill/>
                    </a:lnL>
                    <a:lnR>
                      <a:noFill/>
                    </a:lnR>
                    <a:lnT>
                      <a:noFill/>
                    </a:lnT>
                    <a:lnB>
                      <a:noFill/>
                    </a:lnB>
                    <a:solidFill>
                      <a:srgbClr val="F9F9F9"/>
                    </a:solidFill>
                  </a:tcPr>
                </a:tc>
                <a:tc>
                  <a:txBody>
                    <a:bodyPr/>
                    <a:lstStyle/>
                    <a:p>
                      <a:pPr algn="r" fontAlgn="ctr"/>
                      <a:r>
                        <a:rPr lang="ru-BY" sz="1000">
                          <a:effectLst/>
                        </a:rPr>
                        <a:t>479001600</a:t>
                      </a:r>
                    </a:p>
                  </a:txBody>
                  <a:tcPr marL="48564" marR="48564" marT="38851" marB="38851" anchor="ctr">
                    <a:lnL>
                      <a:noFill/>
                    </a:lnL>
                    <a:lnR>
                      <a:noFill/>
                    </a:lnR>
                    <a:lnT>
                      <a:noFill/>
                    </a:lnT>
                    <a:lnB>
                      <a:noFill/>
                    </a:lnB>
                    <a:solidFill>
                      <a:srgbClr val="F9F9F9"/>
                    </a:solidFill>
                  </a:tcPr>
                </a:tc>
                <a:extLst>
                  <a:ext uri="{0D108BD9-81ED-4DB2-BD59-A6C34878D82A}">
                    <a16:rowId xmlns:a16="http://schemas.microsoft.com/office/drawing/2014/main" val="2092803657"/>
                  </a:ext>
                </a:extLst>
              </a:tr>
              <a:tr h="226643">
                <a:tc>
                  <a:txBody>
                    <a:bodyPr/>
                    <a:lstStyle/>
                    <a:p>
                      <a:pPr algn="l" fontAlgn="ctr"/>
                      <a:r>
                        <a:rPr lang="ru-BY" sz="1000" dirty="0">
                          <a:effectLst/>
                        </a:rPr>
                        <a:t>13!</a:t>
                      </a:r>
                    </a:p>
                  </a:txBody>
                  <a:tcPr marL="48564" marR="48564" marT="38851" marB="38851" anchor="ctr">
                    <a:lnL>
                      <a:noFill/>
                    </a:lnL>
                    <a:lnR>
                      <a:noFill/>
                    </a:lnR>
                    <a:lnT>
                      <a:noFill/>
                    </a:lnT>
                    <a:lnB>
                      <a:noFill/>
                    </a:lnB>
                    <a:solidFill>
                      <a:srgbClr val="FFFFFF"/>
                    </a:solidFill>
                  </a:tcPr>
                </a:tc>
                <a:tc>
                  <a:txBody>
                    <a:bodyPr/>
                    <a:lstStyle/>
                    <a:p>
                      <a:pPr algn="r" fontAlgn="ctr"/>
                      <a:r>
                        <a:rPr lang="ru-BY" sz="1000">
                          <a:effectLst/>
                        </a:rPr>
                        <a:t>6227020800</a:t>
                      </a:r>
                    </a:p>
                  </a:txBody>
                  <a:tcPr marL="48564" marR="48564" marT="38851" marB="38851" anchor="ctr">
                    <a:lnL>
                      <a:noFill/>
                    </a:lnL>
                    <a:lnR>
                      <a:noFill/>
                    </a:lnR>
                    <a:lnT>
                      <a:noFill/>
                    </a:lnT>
                    <a:lnB>
                      <a:noFill/>
                    </a:lnB>
                    <a:solidFill>
                      <a:srgbClr val="FFFFFF"/>
                    </a:solidFill>
                  </a:tcPr>
                </a:tc>
                <a:extLst>
                  <a:ext uri="{0D108BD9-81ED-4DB2-BD59-A6C34878D82A}">
                    <a16:rowId xmlns:a16="http://schemas.microsoft.com/office/drawing/2014/main" val="961676786"/>
                  </a:ext>
                </a:extLst>
              </a:tr>
              <a:tr h="226643">
                <a:tc>
                  <a:txBody>
                    <a:bodyPr/>
                    <a:lstStyle/>
                    <a:p>
                      <a:pPr algn="l" fontAlgn="ctr"/>
                      <a:r>
                        <a:rPr lang="ru-BY" sz="1000" dirty="0">
                          <a:effectLst/>
                        </a:rPr>
                        <a:t>14!</a:t>
                      </a:r>
                    </a:p>
                  </a:txBody>
                  <a:tcPr marL="48564" marR="48564" marT="38851" marB="38851" anchor="ctr">
                    <a:lnL>
                      <a:noFill/>
                    </a:lnL>
                    <a:lnR>
                      <a:noFill/>
                    </a:lnR>
                    <a:lnT>
                      <a:noFill/>
                    </a:lnT>
                    <a:lnB>
                      <a:noFill/>
                    </a:lnB>
                    <a:solidFill>
                      <a:srgbClr val="F9F9F9"/>
                    </a:solidFill>
                  </a:tcPr>
                </a:tc>
                <a:tc>
                  <a:txBody>
                    <a:bodyPr/>
                    <a:lstStyle/>
                    <a:p>
                      <a:pPr algn="r" fontAlgn="ctr"/>
                      <a:r>
                        <a:rPr lang="ru-BY" sz="1000">
                          <a:effectLst/>
                        </a:rPr>
                        <a:t>87178291200</a:t>
                      </a:r>
                    </a:p>
                  </a:txBody>
                  <a:tcPr marL="48564" marR="48564" marT="38851" marB="38851" anchor="ctr">
                    <a:lnL>
                      <a:noFill/>
                    </a:lnL>
                    <a:lnR>
                      <a:noFill/>
                    </a:lnR>
                    <a:lnT>
                      <a:noFill/>
                    </a:lnT>
                    <a:lnB>
                      <a:noFill/>
                    </a:lnB>
                    <a:solidFill>
                      <a:srgbClr val="F9F9F9"/>
                    </a:solidFill>
                  </a:tcPr>
                </a:tc>
                <a:extLst>
                  <a:ext uri="{0D108BD9-81ED-4DB2-BD59-A6C34878D82A}">
                    <a16:rowId xmlns:a16="http://schemas.microsoft.com/office/drawing/2014/main" val="1110040746"/>
                  </a:ext>
                </a:extLst>
              </a:tr>
              <a:tr h="226643">
                <a:tc>
                  <a:txBody>
                    <a:bodyPr/>
                    <a:lstStyle/>
                    <a:p>
                      <a:pPr algn="l" fontAlgn="ctr"/>
                      <a:r>
                        <a:rPr lang="ru-BY" sz="1000">
                          <a:effectLst/>
                        </a:rPr>
                        <a:t>15!</a:t>
                      </a:r>
                    </a:p>
                  </a:txBody>
                  <a:tcPr marL="48564" marR="48564" marT="38851" marB="38851" anchor="ctr">
                    <a:lnL>
                      <a:noFill/>
                    </a:lnL>
                    <a:lnR>
                      <a:noFill/>
                    </a:lnR>
                    <a:lnT>
                      <a:noFill/>
                    </a:lnT>
                    <a:lnB>
                      <a:noFill/>
                    </a:lnB>
                    <a:solidFill>
                      <a:srgbClr val="FFFFFF"/>
                    </a:solidFill>
                  </a:tcPr>
                </a:tc>
                <a:tc>
                  <a:txBody>
                    <a:bodyPr/>
                    <a:lstStyle/>
                    <a:p>
                      <a:pPr algn="r" fontAlgn="ctr"/>
                      <a:r>
                        <a:rPr lang="ru-BY" sz="1000">
                          <a:effectLst/>
                        </a:rPr>
                        <a:t>1307674368000</a:t>
                      </a:r>
                    </a:p>
                  </a:txBody>
                  <a:tcPr marL="48564" marR="48564" marT="38851" marB="38851" anchor="ctr">
                    <a:lnL>
                      <a:noFill/>
                    </a:lnL>
                    <a:lnR>
                      <a:noFill/>
                    </a:lnR>
                    <a:lnT>
                      <a:noFill/>
                    </a:lnT>
                    <a:lnB>
                      <a:noFill/>
                    </a:lnB>
                    <a:solidFill>
                      <a:srgbClr val="FFFFFF"/>
                    </a:solidFill>
                  </a:tcPr>
                </a:tc>
                <a:extLst>
                  <a:ext uri="{0D108BD9-81ED-4DB2-BD59-A6C34878D82A}">
                    <a16:rowId xmlns:a16="http://schemas.microsoft.com/office/drawing/2014/main" val="2012861891"/>
                  </a:ext>
                </a:extLst>
              </a:tr>
              <a:tr h="226643">
                <a:tc>
                  <a:txBody>
                    <a:bodyPr/>
                    <a:lstStyle/>
                    <a:p>
                      <a:pPr algn="l" fontAlgn="ctr"/>
                      <a:r>
                        <a:rPr lang="ru-BY" sz="1000" dirty="0">
                          <a:effectLst/>
                        </a:rPr>
                        <a:t>16!</a:t>
                      </a:r>
                    </a:p>
                  </a:txBody>
                  <a:tcPr marL="48564" marR="48564" marT="38851" marB="38851" anchor="ctr">
                    <a:lnL>
                      <a:noFill/>
                    </a:lnL>
                    <a:lnR>
                      <a:noFill/>
                    </a:lnR>
                    <a:lnT>
                      <a:noFill/>
                    </a:lnT>
                    <a:lnB>
                      <a:noFill/>
                    </a:lnB>
                    <a:solidFill>
                      <a:srgbClr val="F9F9F9"/>
                    </a:solidFill>
                  </a:tcPr>
                </a:tc>
                <a:tc>
                  <a:txBody>
                    <a:bodyPr/>
                    <a:lstStyle/>
                    <a:p>
                      <a:pPr algn="r" fontAlgn="ctr"/>
                      <a:r>
                        <a:rPr lang="ru-BY" sz="1000">
                          <a:effectLst/>
                        </a:rPr>
                        <a:t>20922789888000</a:t>
                      </a:r>
                    </a:p>
                  </a:txBody>
                  <a:tcPr marL="48564" marR="48564" marT="38851" marB="38851" anchor="ctr">
                    <a:lnL>
                      <a:noFill/>
                    </a:lnL>
                    <a:lnR>
                      <a:noFill/>
                    </a:lnR>
                    <a:lnT>
                      <a:noFill/>
                    </a:lnT>
                    <a:lnB>
                      <a:noFill/>
                    </a:lnB>
                    <a:solidFill>
                      <a:srgbClr val="F9F9F9"/>
                    </a:solidFill>
                  </a:tcPr>
                </a:tc>
                <a:extLst>
                  <a:ext uri="{0D108BD9-81ED-4DB2-BD59-A6C34878D82A}">
                    <a16:rowId xmlns:a16="http://schemas.microsoft.com/office/drawing/2014/main" val="1301806632"/>
                  </a:ext>
                </a:extLst>
              </a:tr>
              <a:tr h="226643">
                <a:tc>
                  <a:txBody>
                    <a:bodyPr/>
                    <a:lstStyle/>
                    <a:p>
                      <a:pPr algn="l" fontAlgn="ctr"/>
                      <a:r>
                        <a:rPr lang="ru-BY" sz="1000" dirty="0">
                          <a:effectLst/>
                        </a:rPr>
                        <a:t>17!</a:t>
                      </a:r>
                    </a:p>
                  </a:txBody>
                  <a:tcPr marL="48564" marR="48564" marT="38851" marB="38851" anchor="ctr">
                    <a:lnL>
                      <a:noFill/>
                    </a:lnL>
                    <a:lnR>
                      <a:noFill/>
                    </a:lnR>
                    <a:lnT>
                      <a:noFill/>
                    </a:lnT>
                    <a:lnB>
                      <a:noFill/>
                    </a:lnB>
                    <a:solidFill>
                      <a:srgbClr val="FFFFFF"/>
                    </a:solidFill>
                  </a:tcPr>
                </a:tc>
                <a:tc>
                  <a:txBody>
                    <a:bodyPr/>
                    <a:lstStyle/>
                    <a:p>
                      <a:pPr algn="r" fontAlgn="ctr"/>
                      <a:r>
                        <a:rPr lang="ru-BY" sz="1000" dirty="0">
                          <a:effectLst/>
                        </a:rPr>
                        <a:t>355687428096000</a:t>
                      </a:r>
                    </a:p>
                  </a:txBody>
                  <a:tcPr marL="48564" marR="48564" marT="38851" marB="38851" anchor="ctr">
                    <a:lnL>
                      <a:noFill/>
                    </a:lnL>
                    <a:lnR>
                      <a:noFill/>
                    </a:lnR>
                    <a:lnT>
                      <a:noFill/>
                    </a:lnT>
                    <a:lnB>
                      <a:noFill/>
                    </a:lnB>
                    <a:solidFill>
                      <a:srgbClr val="FFFFFF"/>
                    </a:solidFill>
                  </a:tcPr>
                </a:tc>
                <a:extLst>
                  <a:ext uri="{0D108BD9-81ED-4DB2-BD59-A6C34878D82A}">
                    <a16:rowId xmlns:a16="http://schemas.microsoft.com/office/drawing/2014/main" val="1457006141"/>
                  </a:ext>
                </a:extLst>
              </a:tr>
              <a:tr h="226643">
                <a:tc>
                  <a:txBody>
                    <a:bodyPr/>
                    <a:lstStyle/>
                    <a:p>
                      <a:pPr algn="l" fontAlgn="ctr"/>
                      <a:r>
                        <a:rPr lang="ru-BY" sz="1000">
                          <a:effectLst/>
                        </a:rPr>
                        <a:t>18!</a:t>
                      </a:r>
                    </a:p>
                  </a:txBody>
                  <a:tcPr marL="48564" marR="48564" marT="38851" marB="38851" anchor="ctr">
                    <a:lnL>
                      <a:noFill/>
                    </a:lnL>
                    <a:lnR>
                      <a:noFill/>
                    </a:lnR>
                    <a:lnT>
                      <a:noFill/>
                    </a:lnT>
                    <a:lnB>
                      <a:noFill/>
                    </a:lnB>
                    <a:solidFill>
                      <a:srgbClr val="F9F9F9"/>
                    </a:solidFill>
                  </a:tcPr>
                </a:tc>
                <a:tc>
                  <a:txBody>
                    <a:bodyPr/>
                    <a:lstStyle/>
                    <a:p>
                      <a:pPr algn="r" fontAlgn="ctr"/>
                      <a:r>
                        <a:rPr lang="ru-BY" sz="1000" dirty="0">
                          <a:effectLst/>
                        </a:rPr>
                        <a:t>6402373705728000</a:t>
                      </a:r>
                    </a:p>
                  </a:txBody>
                  <a:tcPr marL="48564" marR="48564" marT="38851" marB="38851" anchor="ctr">
                    <a:lnL>
                      <a:noFill/>
                    </a:lnL>
                    <a:lnR>
                      <a:noFill/>
                    </a:lnR>
                    <a:lnT>
                      <a:noFill/>
                    </a:lnT>
                    <a:lnB>
                      <a:noFill/>
                    </a:lnB>
                    <a:solidFill>
                      <a:srgbClr val="F9F9F9"/>
                    </a:solidFill>
                  </a:tcPr>
                </a:tc>
                <a:extLst>
                  <a:ext uri="{0D108BD9-81ED-4DB2-BD59-A6C34878D82A}">
                    <a16:rowId xmlns:a16="http://schemas.microsoft.com/office/drawing/2014/main" val="2042482523"/>
                  </a:ext>
                </a:extLst>
              </a:tr>
              <a:tr h="226643">
                <a:tc>
                  <a:txBody>
                    <a:bodyPr/>
                    <a:lstStyle/>
                    <a:p>
                      <a:pPr algn="l" fontAlgn="ctr"/>
                      <a:r>
                        <a:rPr lang="ru-BY" sz="1000">
                          <a:effectLst/>
                        </a:rPr>
                        <a:t>19!</a:t>
                      </a:r>
                    </a:p>
                  </a:txBody>
                  <a:tcPr marL="48564" marR="48564" marT="38851" marB="38851" anchor="ctr">
                    <a:lnL>
                      <a:noFill/>
                    </a:lnL>
                    <a:lnR>
                      <a:noFill/>
                    </a:lnR>
                    <a:lnT>
                      <a:noFill/>
                    </a:lnT>
                    <a:lnB>
                      <a:noFill/>
                    </a:lnB>
                    <a:solidFill>
                      <a:srgbClr val="FFFFFF"/>
                    </a:solidFill>
                  </a:tcPr>
                </a:tc>
                <a:tc>
                  <a:txBody>
                    <a:bodyPr/>
                    <a:lstStyle/>
                    <a:p>
                      <a:pPr algn="r" fontAlgn="ctr"/>
                      <a:r>
                        <a:rPr lang="ru-BY" sz="1000" dirty="0">
                          <a:effectLst/>
                        </a:rPr>
                        <a:t>121645100408832000</a:t>
                      </a:r>
                    </a:p>
                  </a:txBody>
                  <a:tcPr marL="48564" marR="48564" marT="38851" marB="38851" anchor="ctr">
                    <a:lnL>
                      <a:noFill/>
                    </a:lnL>
                    <a:lnR>
                      <a:noFill/>
                    </a:lnR>
                    <a:lnT>
                      <a:noFill/>
                    </a:lnT>
                    <a:lnB>
                      <a:noFill/>
                    </a:lnB>
                    <a:solidFill>
                      <a:srgbClr val="FFFFFF"/>
                    </a:solidFill>
                  </a:tcPr>
                </a:tc>
                <a:extLst>
                  <a:ext uri="{0D108BD9-81ED-4DB2-BD59-A6C34878D82A}">
                    <a16:rowId xmlns:a16="http://schemas.microsoft.com/office/drawing/2014/main" val="3216676715"/>
                  </a:ext>
                </a:extLst>
              </a:tr>
              <a:tr h="376752">
                <a:tc>
                  <a:txBody>
                    <a:bodyPr/>
                    <a:lstStyle/>
                    <a:p>
                      <a:pPr algn="l" fontAlgn="ctr"/>
                      <a:r>
                        <a:rPr lang="ru-BY" sz="1000">
                          <a:effectLst/>
                        </a:rPr>
                        <a:t>20!</a:t>
                      </a:r>
                    </a:p>
                  </a:txBody>
                  <a:tcPr marL="48564" marR="48564" marT="38851" marB="38851" anchor="ctr">
                    <a:lnL>
                      <a:noFill/>
                    </a:lnL>
                    <a:lnR>
                      <a:noFill/>
                    </a:lnR>
                    <a:lnT>
                      <a:noFill/>
                    </a:lnT>
                    <a:lnB>
                      <a:noFill/>
                    </a:lnB>
                    <a:solidFill>
                      <a:srgbClr val="F6F6F6"/>
                    </a:solidFill>
                  </a:tcPr>
                </a:tc>
                <a:tc>
                  <a:txBody>
                    <a:bodyPr/>
                    <a:lstStyle/>
                    <a:p>
                      <a:pPr algn="r" fontAlgn="ctr"/>
                      <a:r>
                        <a:rPr lang="ru-BY" sz="1000" dirty="0">
                          <a:effectLst/>
                        </a:rPr>
                        <a:t>2432902008176640000</a:t>
                      </a:r>
                      <a:endParaRPr lang="ru-RU" sz="1000" dirty="0">
                        <a:effectLst/>
                      </a:endParaRPr>
                    </a:p>
                    <a:p>
                      <a:pPr algn="r" fontAlgn="ctr"/>
                      <a:endParaRPr lang="ru-BY" sz="1000" dirty="0">
                        <a:effectLst/>
                      </a:endParaRPr>
                    </a:p>
                  </a:txBody>
                  <a:tcPr marL="48564" marR="48564" marT="38851" marB="38851" anchor="ctr">
                    <a:lnL>
                      <a:noFill/>
                    </a:lnL>
                    <a:lnR>
                      <a:noFill/>
                    </a:lnR>
                    <a:lnT>
                      <a:noFill/>
                    </a:lnT>
                    <a:lnB>
                      <a:noFill/>
                    </a:lnB>
                    <a:solidFill>
                      <a:srgbClr val="F6F6F6"/>
                    </a:solidFill>
                  </a:tcPr>
                </a:tc>
                <a:extLst>
                  <a:ext uri="{0D108BD9-81ED-4DB2-BD59-A6C34878D82A}">
                    <a16:rowId xmlns:a16="http://schemas.microsoft.com/office/drawing/2014/main" val="4040218782"/>
                  </a:ext>
                </a:extLst>
              </a:tr>
            </a:tbl>
          </a:graphicData>
        </a:graphic>
      </p:graphicFrame>
      <p:graphicFrame>
        <p:nvGraphicFramePr>
          <p:cNvPr id="3" name="Таблица 2">
            <a:extLst>
              <a:ext uri="{FF2B5EF4-FFF2-40B4-BE49-F238E27FC236}">
                <a16:creationId xmlns:a16="http://schemas.microsoft.com/office/drawing/2014/main" id="{6B01952F-AAC6-94A0-A8D7-8AE7A17B6FF6}"/>
              </a:ext>
            </a:extLst>
          </p:cNvPr>
          <p:cNvGraphicFramePr>
            <a:graphicFrameLocks noGrp="1"/>
          </p:cNvGraphicFramePr>
          <p:nvPr>
            <p:extLst>
              <p:ext uri="{D42A27DB-BD31-4B8C-83A1-F6EECF244321}">
                <p14:modId xmlns:p14="http://schemas.microsoft.com/office/powerpoint/2010/main" val="3291672545"/>
              </p:ext>
            </p:extLst>
          </p:nvPr>
        </p:nvGraphicFramePr>
        <p:xfrm>
          <a:off x="9370425" y="4709380"/>
          <a:ext cx="2688376" cy="2148620"/>
        </p:xfrm>
        <a:graphic>
          <a:graphicData uri="http://schemas.openxmlformats.org/drawingml/2006/table">
            <a:tbl>
              <a:tblPr/>
              <a:tblGrid>
                <a:gridCol w="1344188">
                  <a:extLst>
                    <a:ext uri="{9D8B030D-6E8A-4147-A177-3AD203B41FA5}">
                      <a16:colId xmlns:a16="http://schemas.microsoft.com/office/drawing/2014/main" val="231581417"/>
                    </a:ext>
                  </a:extLst>
                </a:gridCol>
                <a:gridCol w="1344188">
                  <a:extLst>
                    <a:ext uri="{9D8B030D-6E8A-4147-A177-3AD203B41FA5}">
                      <a16:colId xmlns:a16="http://schemas.microsoft.com/office/drawing/2014/main" val="1631703717"/>
                    </a:ext>
                  </a:extLst>
                </a:gridCol>
              </a:tblGrid>
              <a:tr h="211632">
                <a:tc>
                  <a:txBody>
                    <a:bodyPr/>
                    <a:lstStyle/>
                    <a:p>
                      <a:pPr algn="l" fontAlgn="ctr"/>
                      <a:r>
                        <a:rPr lang="ru-BY" sz="900">
                          <a:effectLst/>
                        </a:rPr>
                        <a:t>21!</a:t>
                      </a:r>
                    </a:p>
                  </a:txBody>
                  <a:tcPr marL="48564" marR="48564" marT="38851" marB="38851" anchor="ctr">
                    <a:lnL>
                      <a:noFill/>
                    </a:lnL>
                    <a:lnR>
                      <a:noFill/>
                    </a:lnR>
                    <a:lnT>
                      <a:noFill/>
                    </a:lnT>
                    <a:lnB>
                      <a:noFill/>
                    </a:lnB>
                    <a:solidFill>
                      <a:srgbClr val="FFFFFF"/>
                    </a:solidFill>
                  </a:tcPr>
                </a:tc>
                <a:tc>
                  <a:txBody>
                    <a:bodyPr/>
                    <a:lstStyle/>
                    <a:p>
                      <a:pPr algn="r" fontAlgn="ctr"/>
                      <a:r>
                        <a:rPr lang="ru-BY" sz="900">
                          <a:effectLst/>
                        </a:rPr>
                        <a:t>5,10909 ⋅ 10</a:t>
                      </a:r>
                      <a:r>
                        <a:rPr lang="ru-BY" sz="900" baseline="30000">
                          <a:effectLst/>
                        </a:rPr>
                        <a:t>19</a:t>
                      </a:r>
                      <a:endParaRPr lang="ru-BY" sz="900">
                        <a:effectLst/>
                      </a:endParaRPr>
                    </a:p>
                  </a:txBody>
                  <a:tcPr marL="48564" marR="48564" marT="38851" marB="38851" anchor="ctr">
                    <a:lnL>
                      <a:noFill/>
                    </a:lnL>
                    <a:lnR>
                      <a:noFill/>
                    </a:lnR>
                    <a:lnT>
                      <a:noFill/>
                    </a:lnT>
                    <a:lnB>
                      <a:noFill/>
                    </a:lnB>
                    <a:solidFill>
                      <a:srgbClr val="FFFFFF"/>
                    </a:solidFill>
                  </a:tcPr>
                </a:tc>
                <a:extLst>
                  <a:ext uri="{0D108BD9-81ED-4DB2-BD59-A6C34878D82A}">
                    <a16:rowId xmlns:a16="http://schemas.microsoft.com/office/drawing/2014/main" val="3829654318"/>
                  </a:ext>
                </a:extLst>
              </a:tr>
              <a:tr h="211632">
                <a:tc>
                  <a:txBody>
                    <a:bodyPr/>
                    <a:lstStyle/>
                    <a:p>
                      <a:pPr algn="l" fontAlgn="ctr"/>
                      <a:r>
                        <a:rPr lang="ru-BY" sz="900">
                          <a:effectLst/>
                        </a:rPr>
                        <a:t>22!</a:t>
                      </a:r>
                    </a:p>
                  </a:txBody>
                  <a:tcPr marL="48564" marR="48564" marT="38851" marB="38851" anchor="ctr">
                    <a:lnL>
                      <a:noFill/>
                    </a:lnL>
                    <a:lnR>
                      <a:noFill/>
                    </a:lnR>
                    <a:lnT>
                      <a:noFill/>
                    </a:lnT>
                    <a:lnB>
                      <a:noFill/>
                    </a:lnB>
                    <a:solidFill>
                      <a:srgbClr val="F9F9F9"/>
                    </a:solidFill>
                  </a:tcPr>
                </a:tc>
                <a:tc>
                  <a:txBody>
                    <a:bodyPr/>
                    <a:lstStyle/>
                    <a:p>
                      <a:pPr algn="r" fontAlgn="ctr"/>
                      <a:r>
                        <a:rPr lang="ru-BY" sz="900">
                          <a:effectLst/>
                        </a:rPr>
                        <a:t>1,124 ⋅ 10</a:t>
                      </a:r>
                      <a:r>
                        <a:rPr lang="ru-BY" sz="900" baseline="30000">
                          <a:effectLst/>
                        </a:rPr>
                        <a:t>21</a:t>
                      </a:r>
                      <a:endParaRPr lang="ru-BY" sz="900">
                        <a:effectLst/>
                      </a:endParaRPr>
                    </a:p>
                  </a:txBody>
                  <a:tcPr marL="48564" marR="48564" marT="38851" marB="38851" anchor="ctr">
                    <a:lnL>
                      <a:noFill/>
                    </a:lnL>
                    <a:lnR>
                      <a:noFill/>
                    </a:lnR>
                    <a:lnT>
                      <a:noFill/>
                    </a:lnT>
                    <a:lnB>
                      <a:noFill/>
                    </a:lnB>
                    <a:solidFill>
                      <a:srgbClr val="F9F9F9"/>
                    </a:solidFill>
                  </a:tcPr>
                </a:tc>
                <a:extLst>
                  <a:ext uri="{0D108BD9-81ED-4DB2-BD59-A6C34878D82A}">
                    <a16:rowId xmlns:a16="http://schemas.microsoft.com/office/drawing/2014/main" val="4254684863"/>
                  </a:ext>
                </a:extLst>
              </a:tr>
              <a:tr h="211632">
                <a:tc>
                  <a:txBody>
                    <a:bodyPr/>
                    <a:lstStyle/>
                    <a:p>
                      <a:pPr algn="l" fontAlgn="ctr"/>
                      <a:r>
                        <a:rPr lang="ru-BY" sz="900" dirty="0">
                          <a:effectLst/>
                        </a:rPr>
                        <a:t>23!</a:t>
                      </a:r>
                    </a:p>
                  </a:txBody>
                  <a:tcPr marL="48564" marR="48564" marT="38851" marB="38851" anchor="ctr">
                    <a:lnL>
                      <a:noFill/>
                    </a:lnL>
                    <a:lnR>
                      <a:noFill/>
                    </a:lnR>
                    <a:lnT>
                      <a:noFill/>
                    </a:lnT>
                    <a:lnB>
                      <a:noFill/>
                    </a:lnB>
                    <a:solidFill>
                      <a:srgbClr val="FFFFFF"/>
                    </a:solidFill>
                  </a:tcPr>
                </a:tc>
                <a:tc>
                  <a:txBody>
                    <a:bodyPr/>
                    <a:lstStyle/>
                    <a:p>
                      <a:pPr algn="r" fontAlgn="ctr"/>
                      <a:r>
                        <a:rPr lang="ru-BY" sz="900">
                          <a:effectLst/>
                        </a:rPr>
                        <a:t>2,5852 ⋅ 10</a:t>
                      </a:r>
                      <a:r>
                        <a:rPr lang="ru-BY" sz="900" baseline="30000">
                          <a:effectLst/>
                        </a:rPr>
                        <a:t>22</a:t>
                      </a:r>
                      <a:endParaRPr lang="ru-BY" sz="900">
                        <a:effectLst/>
                      </a:endParaRPr>
                    </a:p>
                  </a:txBody>
                  <a:tcPr marL="48564" marR="48564" marT="38851" marB="38851" anchor="ctr">
                    <a:lnL>
                      <a:noFill/>
                    </a:lnL>
                    <a:lnR>
                      <a:noFill/>
                    </a:lnR>
                    <a:lnT>
                      <a:noFill/>
                    </a:lnT>
                    <a:lnB>
                      <a:noFill/>
                    </a:lnB>
                    <a:solidFill>
                      <a:srgbClr val="FFFFFF"/>
                    </a:solidFill>
                  </a:tcPr>
                </a:tc>
                <a:extLst>
                  <a:ext uri="{0D108BD9-81ED-4DB2-BD59-A6C34878D82A}">
                    <a16:rowId xmlns:a16="http://schemas.microsoft.com/office/drawing/2014/main" val="1967746705"/>
                  </a:ext>
                </a:extLst>
              </a:tr>
              <a:tr h="211632">
                <a:tc>
                  <a:txBody>
                    <a:bodyPr/>
                    <a:lstStyle/>
                    <a:p>
                      <a:pPr algn="l" fontAlgn="ctr"/>
                      <a:r>
                        <a:rPr lang="ru-BY" sz="900" dirty="0">
                          <a:effectLst/>
                        </a:rPr>
                        <a:t>24!</a:t>
                      </a:r>
                    </a:p>
                  </a:txBody>
                  <a:tcPr marL="48564" marR="48564" marT="38851" marB="38851" anchor="ctr">
                    <a:lnL>
                      <a:noFill/>
                    </a:lnL>
                    <a:lnR>
                      <a:noFill/>
                    </a:lnR>
                    <a:lnT>
                      <a:noFill/>
                    </a:lnT>
                    <a:lnB>
                      <a:noFill/>
                    </a:lnB>
                    <a:solidFill>
                      <a:srgbClr val="F9F9F9"/>
                    </a:solidFill>
                  </a:tcPr>
                </a:tc>
                <a:tc>
                  <a:txBody>
                    <a:bodyPr/>
                    <a:lstStyle/>
                    <a:p>
                      <a:pPr algn="r" fontAlgn="ctr"/>
                      <a:r>
                        <a:rPr lang="ru-BY" sz="900">
                          <a:effectLst/>
                        </a:rPr>
                        <a:t>6,20448 ⋅ 10</a:t>
                      </a:r>
                      <a:r>
                        <a:rPr lang="ru-BY" sz="900" baseline="30000">
                          <a:effectLst/>
                        </a:rPr>
                        <a:t>23</a:t>
                      </a:r>
                      <a:endParaRPr lang="ru-BY" sz="900">
                        <a:effectLst/>
                      </a:endParaRPr>
                    </a:p>
                  </a:txBody>
                  <a:tcPr marL="48564" marR="48564" marT="38851" marB="38851" anchor="ctr">
                    <a:lnL>
                      <a:noFill/>
                    </a:lnL>
                    <a:lnR>
                      <a:noFill/>
                    </a:lnR>
                    <a:lnT>
                      <a:noFill/>
                    </a:lnT>
                    <a:lnB>
                      <a:noFill/>
                    </a:lnB>
                    <a:solidFill>
                      <a:srgbClr val="F9F9F9"/>
                    </a:solidFill>
                  </a:tcPr>
                </a:tc>
                <a:extLst>
                  <a:ext uri="{0D108BD9-81ED-4DB2-BD59-A6C34878D82A}">
                    <a16:rowId xmlns:a16="http://schemas.microsoft.com/office/drawing/2014/main" val="3606312961"/>
                  </a:ext>
                </a:extLst>
              </a:tr>
              <a:tr h="211632">
                <a:tc>
                  <a:txBody>
                    <a:bodyPr/>
                    <a:lstStyle/>
                    <a:p>
                      <a:pPr algn="l" fontAlgn="ctr"/>
                      <a:r>
                        <a:rPr lang="ru-BY" sz="900" dirty="0">
                          <a:effectLst/>
                        </a:rPr>
                        <a:t>25!</a:t>
                      </a:r>
                    </a:p>
                  </a:txBody>
                  <a:tcPr marL="48564" marR="48564" marT="38851" marB="38851" anchor="ctr">
                    <a:lnL>
                      <a:noFill/>
                    </a:lnL>
                    <a:lnR>
                      <a:noFill/>
                    </a:lnR>
                    <a:lnT>
                      <a:noFill/>
                    </a:lnT>
                    <a:lnB>
                      <a:noFill/>
                    </a:lnB>
                    <a:solidFill>
                      <a:srgbClr val="FFFFFF"/>
                    </a:solidFill>
                  </a:tcPr>
                </a:tc>
                <a:tc>
                  <a:txBody>
                    <a:bodyPr/>
                    <a:lstStyle/>
                    <a:p>
                      <a:pPr algn="r" fontAlgn="ctr"/>
                      <a:r>
                        <a:rPr lang="ru-BY" sz="900">
                          <a:effectLst/>
                        </a:rPr>
                        <a:t>1,55112 ⋅ 10</a:t>
                      </a:r>
                      <a:r>
                        <a:rPr lang="ru-BY" sz="900" baseline="30000">
                          <a:effectLst/>
                        </a:rPr>
                        <a:t>25</a:t>
                      </a:r>
                      <a:endParaRPr lang="ru-BY" sz="900">
                        <a:effectLst/>
                      </a:endParaRPr>
                    </a:p>
                  </a:txBody>
                  <a:tcPr marL="48564" marR="48564" marT="38851" marB="38851" anchor="ctr">
                    <a:lnL>
                      <a:noFill/>
                    </a:lnL>
                    <a:lnR>
                      <a:noFill/>
                    </a:lnR>
                    <a:lnT>
                      <a:noFill/>
                    </a:lnT>
                    <a:lnB>
                      <a:noFill/>
                    </a:lnB>
                    <a:solidFill>
                      <a:srgbClr val="FFFFFF"/>
                    </a:solidFill>
                  </a:tcPr>
                </a:tc>
                <a:extLst>
                  <a:ext uri="{0D108BD9-81ED-4DB2-BD59-A6C34878D82A}">
                    <a16:rowId xmlns:a16="http://schemas.microsoft.com/office/drawing/2014/main" val="888800029"/>
                  </a:ext>
                </a:extLst>
              </a:tr>
              <a:tr h="211632">
                <a:tc>
                  <a:txBody>
                    <a:bodyPr/>
                    <a:lstStyle/>
                    <a:p>
                      <a:pPr algn="l" fontAlgn="ctr"/>
                      <a:r>
                        <a:rPr lang="ru-BY" sz="900" dirty="0">
                          <a:effectLst/>
                        </a:rPr>
                        <a:t>26!</a:t>
                      </a:r>
                    </a:p>
                  </a:txBody>
                  <a:tcPr marL="48564" marR="48564" marT="38851" marB="38851" anchor="ctr">
                    <a:lnL>
                      <a:noFill/>
                    </a:lnL>
                    <a:lnR>
                      <a:noFill/>
                    </a:lnR>
                    <a:lnT>
                      <a:noFill/>
                    </a:lnT>
                    <a:lnB>
                      <a:noFill/>
                    </a:lnB>
                    <a:solidFill>
                      <a:srgbClr val="F9F9F9"/>
                    </a:solidFill>
                  </a:tcPr>
                </a:tc>
                <a:tc>
                  <a:txBody>
                    <a:bodyPr/>
                    <a:lstStyle/>
                    <a:p>
                      <a:pPr algn="r" fontAlgn="ctr"/>
                      <a:r>
                        <a:rPr lang="ru-BY" sz="900" dirty="0">
                          <a:effectLst/>
                        </a:rPr>
                        <a:t>4,03291 ⋅ 10</a:t>
                      </a:r>
                      <a:r>
                        <a:rPr lang="ru-BY" sz="900" baseline="30000" dirty="0">
                          <a:effectLst/>
                        </a:rPr>
                        <a:t>26</a:t>
                      </a:r>
                      <a:endParaRPr lang="ru-BY" sz="900" dirty="0">
                        <a:effectLst/>
                      </a:endParaRPr>
                    </a:p>
                  </a:txBody>
                  <a:tcPr marL="48564" marR="48564" marT="38851" marB="38851" anchor="ctr">
                    <a:lnL>
                      <a:noFill/>
                    </a:lnL>
                    <a:lnR>
                      <a:noFill/>
                    </a:lnR>
                    <a:lnT>
                      <a:noFill/>
                    </a:lnT>
                    <a:lnB>
                      <a:noFill/>
                    </a:lnB>
                    <a:solidFill>
                      <a:srgbClr val="F9F9F9"/>
                    </a:solidFill>
                  </a:tcPr>
                </a:tc>
                <a:extLst>
                  <a:ext uri="{0D108BD9-81ED-4DB2-BD59-A6C34878D82A}">
                    <a16:rowId xmlns:a16="http://schemas.microsoft.com/office/drawing/2014/main" val="3396633280"/>
                  </a:ext>
                </a:extLst>
              </a:tr>
              <a:tr h="211632">
                <a:tc>
                  <a:txBody>
                    <a:bodyPr/>
                    <a:lstStyle/>
                    <a:p>
                      <a:pPr algn="l" fontAlgn="ctr"/>
                      <a:r>
                        <a:rPr lang="ru-BY" sz="900">
                          <a:effectLst/>
                        </a:rPr>
                        <a:t>27!</a:t>
                      </a:r>
                    </a:p>
                  </a:txBody>
                  <a:tcPr marL="48564" marR="48564" marT="38851" marB="38851" anchor="ctr">
                    <a:lnL>
                      <a:noFill/>
                    </a:lnL>
                    <a:lnR>
                      <a:noFill/>
                    </a:lnR>
                    <a:lnT>
                      <a:noFill/>
                    </a:lnT>
                    <a:lnB>
                      <a:noFill/>
                    </a:lnB>
                    <a:solidFill>
                      <a:srgbClr val="FFFFFF"/>
                    </a:solidFill>
                  </a:tcPr>
                </a:tc>
                <a:tc>
                  <a:txBody>
                    <a:bodyPr/>
                    <a:lstStyle/>
                    <a:p>
                      <a:pPr algn="r" fontAlgn="ctr"/>
                      <a:r>
                        <a:rPr lang="ru-BY" sz="900" dirty="0">
                          <a:effectLst/>
                        </a:rPr>
                        <a:t>1,08889 ⋅ 10</a:t>
                      </a:r>
                      <a:r>
                        <a:rPr lang="ru-BY" sz="900" baseline="30000" dirty="0">
                          <a:effectLst/>
                        </a:rPr>
                        <a:t>28</a:t>
                      </a:r>
                      <a:endParaRPr lang="ru-BY" sz="900" dirty="0">
                        <a:effectLst/>
                      </a:endParaRPr>
                    </a:p>
                  </a:txBody>
                  <a:tcPr marL="48564" marR="48564" marT="38851" marB="38851" anchor="ctr">
                    <a:lnL>
                      <a:noFill/>
                    </a:lnL>
                    <a:lnR>
                      <a:noFill/>
                    </a:lnR>
                    <a:lnT>
                      <a:noFill/>
                    </a:lnT>
                    <a:lnB>
                      <a:noFill/>
                    </a:lnB>
                    <a:solidFill>
                      <a:srgbClr val="FFFFFF"/>
                    </a:solidFill>
                  </a:tcPr>
                </a:tc>
                <a:extLst>
                  <a:ext uri="{0D108BD9-81ED-4DB2-BD59-A6C34878D82A}">
                    <a16:rowId xmlns:a16="http://schemas.microsoft.com/office/drawing/2014/main" val="1978566427"/>
                  </a:ext>
                </a:extLst>
              </a:tr>
              <a:tr h="211632">
                <a:tc>
                  <a:txBody>
                    <a:bodyPr/>
                    <a:lstStyle/>
                    <a:p>
                      <a:pPr algn="l" fontAlgn="ctr"/>
                      <a:r>
                        <a:rPr lang="ru-BY" sz="900">
                          <a:effectLst/>
                        </a:rPr>
                        <a:t>28!</a:t>
                      </a:r>
                    </a:p>
                  </a:txBody>
                  <a:tcPr marL="48564" marR="48564" marT="38851" marB="38851" anchor="ctr">
                    <a:lnL>
                      <a:noFill/>
                    </a:lnL>
                    <a:lnR>
                      <a:noFill/>
                    </a:lnR>
                    <a:lnT>
                      <a:noFill/>
                    </a:lnT>
                    <a:lnB>
                      <a:noFill/>
                    </a:lnB>
                    <a:solidFill>
                      <a:srgbClr val="F9F9F9"/>
                    </a:solidFill>
                  </a:tcPr>
                </a:tc>
                <a:tc>
                  <a:txBody>
                    <a:bodyPr/>
                    <a:lstStyle/>
                    <a:p>
                      <a:pPr algn="r" fontAlgn="ctr"/>
                      <a:r>
                        <a:rPr lang="ru-BY" sz="900">
                          <a:effectLst/>
                        </a:rPr>
                        <a:t>3,04888 ⋅ 10</a:t>
                      </a:r>
                      <a:r>
                        <a:rPr lang="ru-BY" sz="900" baseline="30000">
                          <a:effectLst/>
                        </a:rPr>
                        <a:t>29</a:t>
                      </a:r>
                      <a:endParaRPr lang="ru-BY" sz="900">
                        <a:effectLst/>
                      </a:endParaRPr>
                    </a:p>
                  </a:txBody>
                  <a:tcPr marL="48564" marR="48564" marT="38851" marB="38851" anchor="ctr">
                    <a:lnL>
                      <a:noFill/>
                    </a:lnL>
                    <a:lnR>
                      <a:noFill/>
                    </a:lnR>
                    <a:lnT>
                      <a:noFill/>
                    </a:lnT>
                    <a:lnB>
                      <a:noFill/>
                    </a:lnB>
                    <a:solidFill>
                      <a:srgbClr val="F9F9F9"/>
                    </a:solidFill>
                  </a:tcPr>
                </a:tc>
                <a:extLst>
                  <a:ext uri="{0D108BD9-81ED-4DB2-BD59-A6C34878D82A}">
                    <a16:rowId xmlns:a16="http://schemas.microsoft.com/office/drawing/2014/main" val="2044028048"/>
                  </a:ext>
                </a:extLst>
              </a:tr>
              <a:tr h="211632">
                <a:tc>
                  <a:txBody>
                    <a:bodyPr/>
                    <a:lstStyle/>
                    <a:p>
                      <a:pPr algn="l" fontAlgn="ctr"/>
                      <a:r>
                        <a:rPr lang="ru-BY" sz="900" dirty="0">
                          <a:effectLst/>
                        </a:rPr>
                        <a:t>29!</a:t>
                      </a:r>
                    </a:p>
                  </a:txBody>
                  <a:tcPr marL="48564" marR="48564" marT="38851" marB="38851" anchor="ctr">
                    <a:lnL>
                      <a:noFill/>
                    </a:lnL>
                    <a:lnR>
                      <a:noFill/>
                    </a:lnR>
                    <a:lnT>
                      <a:noFill/>
                    </a:lnT>
                    <a:lnB>
                      <a:noFill/>
                    </a:lnB>
                    <a:solidFill>
                      <a:srgbClr val="FFFFFF"/>
                    </a:solidFill>
                  </a:tcPr>
                </a:tc>
                <a:tc>
                  <a:txBody>
                    <a:bodyPr/>
                    <a:lstStyle/>
                    <a:p>
                      <a:pPr algn="r" fontAlgn="ctr"/>
                      <a:r>
                        <a:rPr lang="ru-BY" sz="900">
                          <a:effectLst/>
                        </a:rPr>
                        <a:t>8,84176 ⋅ 10</a:t>
                      </a:r>
                      <a:r>
                        <a:rPr lang="ru-BY" sz="900" baseline="30000">
                          <a:effectLst/>
                        </a:rPr>
                        <a:t>30</a:t>
                      </a:r>
                      <a:endParaRPr lang="ru-BY" sz="900">
                        <a:effectLst/>
                      </a:endParaRPr>
                    </a:p>
                  </a:txBody>
                  <a:tcPr marL="48564" marR="48564" marT="38851" marB="38851" anchor="ctr">
                    <a:lnL>
                      <a:noFill/>
                    </a:lnL>
                    <a:lnR>
                      <a:noFill/>
                    </a:lnR>
                    <a:lnT>
                      <a:noFill/>
                    </a:lnT>
                    <a:lnB>
                      <a:noFill/>
                    </a:lnB>
                    <a:solidFill>
                      <a:srgbClr val="FFFFFF"/>
                    </a:solidFill>
                  </a:tcPr>
                </a:tc>
                <a:extLst>
                  <a:ext uri="{0D108BD9-81ED-4DB2-BD59-A6C34878D82A}">
                    <a16:rowId xmlns:a16="http://schemas.microsoft.com/office/drawing/2014/main" val="695039698"/>
                  </a:ext>
                </a:extLst>
              </a:tr>
              <a:tr h="211632">
                <a:tc>
                  <a:txBody>
                    <a:bodyPr/>
                    <a:lstStyle/>
                    <a:p>
                      <a:pPr algn="l" fontAlgn="ctr"/>
                      <a:r>
                        <a:rPr lang="ru-BY" sz="900">
                          <a:effectLst/>
                        </a:rPr>
                        <a:t>30!</a:t>
                      </a:r>
                    </a:p>
                  </a:txBody>
                  <a:tcPr marL="48564" marR="48564" marT="38851" marB="38851" anchor="ctr">
                    <a:lnL>
                      <a:noFill/>
                    </a:lnL>
                    <a:lnR>
                      <a:noFill/>
                    </a:lnR>
                    <a:lnT>
                      <a:noFill/>
                    </a:lnT>
                    <a:lnB>
                      <a:noFill/>
                    </a:lnB>
                    <a:solidFill>
                      <a:srgbClr val="F9F9F9"/>
                    </a:solidFill>
                  </a:tcPr>
                </a:tc>
                <a:tc>
                  <a:txBody>
                    <a:bodyPr/>
                    <a:lstStyle/>
                    <a:p>
                      <a:pPr algn="r" fontAlgn="ctr"/>
                      <a:r>
                        <a:rPr lang="ru-BY" sz="900" dirty="0">
                          <a:effectLst/>
                        </a:rPr>
                        <a:t>2,65253 ⋅ 10</a:t>
                      </a:r>
                      <a:r>
                        <a:rPr lang="ru-BY" sz="900" baseline="30000" dirty="0">
                          <a:effectLst/>
                        </a:rPr>
                        <a:t>32</a:t>
                      </a:r>
                      <a:endParaRPr lang="ru-BY" sz="900" dirty="0">
                        <a:effectLst/>
                      </a:endParaRPr>
                    </a:p>
                  </a:txBody>
                  <a:tcPr marL="48564" marR="48564" marT="38851" marB="38851" anchor="ctr">
                    <a:lnL>
                      <a:noFill/>
                    </a:lnL>
                    <a:lnR>
                      <a:noFill/>
                    </a:lnR>
                    <a:lnT>
                      <a:noFill/>
                    </a:lnT>
                    <a:lnB>
                      <a:noFill/>
                    </a:lnB>
                    <a:solidFill>
                      <a:srgbClr val="F9F9F9"/>
                    </a:solidFill>
                  </a:tcPr>
                </a:tc>
                <a:extLst>
                  <a:ext uri="{0D108BD9-81ED-4DB2-BD59-A6C34878D82A}">
                    <a16:rowId xmlns:a16="http://schemas.microsoft.com/office/drawing/2014/main" val="1724470551"/>
                  </a:ext>
                </a:extLst>
              </a:tr>
            </a:tbl>
          </a:graphicData>
        </a:graphic>
      </p:graphicFrame>
      <p:grpSp>
        <p:nvGrpSpPr>
          <p:cNvPr id="5" name="Группа 4">
            <a:extLst>
              <a:ext uri="{FF2B5EF4-FFF2-40B4-BE49-F238E27FC236}">
                <a16:creationId xmlns:a16="http://schemas.microsoft.com/office/drawing/2014/main" id="{A8F9CA09-AA1B-C378-53E8-6DDC183E083D}"/>
              </a:ext>
            </a:extLst>
          </p:cNvPr>
          <p:cNvGrpSpPr/>
          <p:nvPr/>
        </p:nvGrpSpPr>
        <p:grpSpPr>
          <a:xfrm>
            <a:off x="7146302" y="87143"/>
            <a:ext cx="2036977" cy="2108409"/>
            <a:chOff x="8164397" y="3564094"/>
            <a:chExt cx="2036977" cy="2108409"/>
          </a:xfrm>
        </p:grpSpPr>
        <p:sp>
          <p:nvSpPr>
            <p:cNvPr id="6" name="Овал 5">
              <a:extLst>
                <a:ext uri="{FF2B5EF4-FFF2-40B4-BE49-F238E27FC236}">
                  <a16:creationId xmlns:a16="http://schemas.microsoft.com/office/drawing/2014/main" id="{326FAA39-6F70-BBFC-DE70-106284F98A5A}"/>
                </a:ext>
              </a:extLst>
            </p:cNvPr>
            <p:cNvSpPr/>
            <p:nvPr/>
          </p:nvSpPr>
          <p:spPr>
            <a:xfrm>
              <a:off x="9003383" y="3564094"/>
              <a:ext cx="383357" cy="386499"/>
            </a:xfrm>
            <a:prstGeom prst="ellipse">
              <a:avLst/>
            </a:prstGeom>
            <a:solidFill>
              <a:srgbClr val="FFFF00"/>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ru-RU" dirty="0"/>
                <a:t>0</a:t>
              </a:r>
              <a:endParaRPr lang="ru-BY" dirty="0"/>
            </a:p>
          </p:txBody>
        </p:sp>
        <p:sp>
          <p:nvSpPr>
            <p:cNvPr id="8" name="Овал 7">
              <a:extLst>
                <a:ext uri="{FF2B5EF4-FFF2-40B4-BE49-F238E27FC236}">
                  <a16:creationId xmlns:a16="http://schemas.microsoft.com/office/drawing/2014/main" id="{9C42D631-F323-0522-5490-D6C5F94F1845}"/>
                </a:ext>
              </a:extLst>
            </p:cNvPr>
            <p:cNvSpPr/>
            <p:nvPr/>
          </p:nvSpPr>
          <p:spPr>
            <a:xfrm>
              <a:off x="9818017" y="4275816"/>
              <a:ext cx="383357" cy="386499"/>
            </a:xfrm>
            <a:prstGeom prst="ellipse">
              <a:avLst/>
            </a:prstGeom>
            <a:solidFill>
              <a:srgbClr val="FFFF00"/>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ru-RU" dirty="0"/>
                <a:t>4</a:t>
              </a:r>
              <a:endParaRPr lang="ru-BY" dirty="0"/>
            </a:p>
          </p:txBody>
        </p:sp>
        <p:sp>
          <p:nvSpPr>
            <p:cNvPr id="9" name="Овал 8">
              <a:extLst>
                <a:ext uri="{FF2B5EF4-FFF2-40B4-BE49-F238E27FC236}">
                  <a16:creationId xmlns:a16="http://schemas.microsoft.com/office/drawing/2014/main" id="{F2CF697D-4B9B-B58D-D89C-00E634822500}"/>
                </a:ext>
              </a:extLst>
            </p:cNvPr>
            <p:cNvSpPr/>
            <p:nvPr/>
          </p:nvSpPr>
          <p:spPr>
            <a:xfrm>
              <a:off x="8164397" y="4275817"/>
              <a:ext cx="383357" cy="386499"/>
            </a:xfrm>
            <a:prstGeom prst="ellipse">
              <a:avLst/>
            </a:prstGeom>
            <a:solidFill>
              <a:srgbClr val="FFFF00"/>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ru-RU" dirty="0"/>
                <a:t>1</a:t>
              </a:r>
              <a:endParaRPr lang="ru-BY" dirty="0"/>
            </a:p>
          </p:txBody>
        </p:sp>
        <p:sp>
          <p:nvSpPr>
            <p:cNvPr id="10" name="Овал 9">
              <a:extLst>
                <a:ext uri="{FF2B5EF4-FFF2-40B4-BE49-F238E27FC236}">
                  <a16:creationId xmlns:a16="http://schemas.microsoft.com/office/drawing/2014/main" id="{0F3B5A06-8419-845C-D5EB-56E8132A6A9A}"/>
                </a:ext>
              </a:extLst>
            </p:cNvPr>
            <p:cNvSpPr/>
            <p:nvPr/>
          </p:nvSpPr>
          <p:spPr>
            <a:xfrm>
              <a:off x="8604386" y="5268381"/>
              <a:ext cx="383357" cy="386499"/>
            </a:xfrm>
            <a:prstGeom prst="ellipse">
              <a:avLst/>
            </a:prstGeom>
            <a:solidFill>
              <a:srgbClr val="FFFF00"/>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ru-RU" dirty="0"/>
                <a:t>2</a:t>
              </a:r>
              <a:endParaRPr lang="ru-BY" dirty="0"/>
            </a:p>
          </p:txBody>
        </p:sp>
        <p:sp>
          <p:nvSpPr>
            <p:cNvPr id="11" name="Овал 10">
              <a:extLst>
                <a:ext uri="{FF2B5EF4-FFF2-40B4-BE49-F238E27FC236}">
                  <a16:creationId xmlns:a16="http://schemas.microsoft.com/office/drawing/2014/main" id="{67225793-1133-F2F7-3C5A-D8669E7F6263}"/>
                </a:ext>
              </a:extLst>
            </p:cNvPr>
            <p:cNvSpPr/>
            <p:nvPr/>
          </p:nvSpPr>
          <p:spPr>
            <a:xfrm>
              <a:off x="9504273" y="5286004"/>
              <a:ext cx="383357" cy="386499"/>
            </a:xfrm>
            <a:prstGeom prst="ellipse">
              <a:avLst/>
            </a:prstGeom>
            <a:solidFill>
              <a:srgbClr val="FFFF00"/>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ru-RU" dirty="0"/>
                <a:t>3</a:t>
              </a:r>
              <a:endParaRPr lang="ru-BY" dirty="0"/>
            </a:p>
          </p:txBody>
        </p:sp>
        <p:cxnSp>
          <p:nvCxnSpPr>
            <p:cNvPr id="12" name="Прямая соединительная линия 11">
              <a:extLst>
                <a:ext uri="{FF2B5EF4-FFF2-40B4-BE49-F238E27FC236}">
                  <a16:creationId xmlns:a16="http://schemas.microsoft.com/office/drawing/2014/main" id="{34089D69-F865-C928-7145-7075081EC7CD}"/>
                </a:ext>
              </a:extLst>
            </p:cNvPr>
            <p:cNvCxnSpPr>
              <a:cxnSpLocks/>
              <a:stCxn id="6" idx="4"/>
              <a:endCxn id="9" idx="6"/>
            </p:cNvCxnSpPr>
            <p:nvPr/>
          </p:nvCxnSpPr>
          <p:spPr>
            <a:xfrm flipH="1">
              <a:off x="8547754" y="3950593"/>
              <a:ext cx="647308" cy="518474"/>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cxnSp>
          <p:nvCxnSpPr>
            <p:cNvPr id="13" name="Прямая соединительная линия 12">
              <a:extLst>
                <a:ext uri="{FF2B5EF4-FFF2-40B4-BE49-F238E27FC236}">
                  <a16:creationId xmlns:a16="http://schemas.microsoft.com/office/drawing/2014/main" id="{A957B429-87B0-0EF3-EBB3-D25C1192DD29}"/>
                </a:ext>
              </a:extLst>
            </p:cNvPr>
            <p:cNvCxnSpPr>
              <a:cxnSpLocks/>
              <a:stCxn id="6" idx="4"/>
              <a:endCxn id="8" idx="2"/>
            </p:cNvCxnSpPr>
            <p:nvPr/>
          </p:nvCxnSpPr>
          <p:spPr>
            <a:xfrm>
              <a:off x="9195062" y="3950593"/>
              <a:ext cx="622955" cy="51847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Прямая соединительная линия 13">
              <a:extLst>
                <a:ext uri="{FF2B5EF4-FFF2-40B4-BE49-F238E27FC236}">
                  <a16:creationId xmlns:a16="http://schemas.microsoft.com/office/drawing/2014/main" id="{F856D6FF-46CA-62AE-7051-5D388E4FF8D5}"/>
                </a:ext>
              </a:extLst>
            </p:cNvPr>
            <p:cNvCxnSpPr>
              <a:cxnSpLocks/>
              <a:stCxn id="6" idx="4"/>
              <a:endCxn id="10" idx="0"/>
            </p:cNvCxnSpPr>
            <p:nvPr/>
          </p:nvCxnSpPr>
          <p:spPr>
            <a:xfrm flipH="1">
              <a:off x="8796065" y="3950593"/>
              <a:ext cx="398997" cy="13177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Прямая соединительная линия 14">
              <a:extLst>
                <a:ext uri="{FF2B5EF4-FFF2-40B4-BE49-F238E27FC236}">
                  <a16:creationId xmlns:a16="http://schemas.microsoft.com/office/drawing/2014/main" id="{1D20F5A4-F28A-346F-7DFF-B61306F7A647}"/>
                </a:ext>
              </a:extLst>
            </p:cNvPr>
            <p:cNvCxnSpPr>
              <a:cxnSpLocks/>
              <a:stCxn id="6" idx="4"/>
              <a:endCxn id="11" idx="0"/>
            </p:cNvCxnSpPr>
            <p:nvPr/>
          </p:nvCxnSpPr>
          <p:spPr>
            <a:xfrm>
              <a:off x="9195062" y="3950593"/>
              <a:ext cx="500890" cy="133541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Прямая соединительная линия 15">
              <a:extLst>
                <a:ext uri="{FF2B5EF4-FFF2-40B4-BE49-F238E27FC236}">
                  <a16:creationId xmlns:a16="http://schemas.microsoft.com/office/drawing/2014/main" id="{76B60F67-6CF6-2BE3-E8A4-E99CE2E17196}"/>
                </a:ext>
              </a:extLst>
            </p:cNvPr>
            <p:cNvCxnSpPr>
              <a:stCxn id="9" idx="6"/>
              <a:endCxn id="8" idx="2"/>
            </p:cNvCxnSpPr>
            <p:nvPr/>
          </p:nvCxnSpPr>
          <p:spPr>
            <a:xfrm flipV="1">
              <a:off x="8547754" y="4469066"/>
              <a:ext cx="1270263"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Прямая соединительная линия 16">
              <a:extLst>
                <a:ext uri="{FF2B5EF4-FFF2-40B4-BE49-F238E27FC236}">
                  <a16:creationId xmlns:a16="http://schemas.microsoft.com/office/drawing/2014/main" id="{6AAC164B-C700-E76E-0BBD-5D70A7F74C9B}"/>
                </a:ext>
              </a:extLst>
            </p:cNvPr>
            <p:cNvCxnSpPr>
              <a:cxnSpLocks/>
              <a:stCxn id="8" idx="2"/>
              <a:endCxn id="11" idx="0"/>
            </p:cNvCxnSpPr>
            <p:nvPr/>
          </p:nvCxnSpPr>
          <p:spPr>
            <a:xfrm flipH="1">
              <a:off x="9695952" y="4469066"/>
              <a:ext cx="122065" cy="8169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Прямая соединительная линия 17">
              <a:extLst>
                <a:ext uri="{FF2B5EF4-FFF2-40B4-BE49-F238E27FC236}">
                  <a16:creationId xmlns:a16="http://schemas.microsoft.com/office/drawing/2014/main" id="{C0D7C14A-BE8E-AACC-4ADD-2FEA1D533FD2}"/>
                </a:ext>
              </a:extLst>
            </p:cNvPr>
            <p:cNvCxnSpPr>
              <a:cxnSpLocks/>
              <a:stCxn id="9" idx="6"/>
              <a:endCxn id="10" idx="0"/>
            </p:cNvCxnSpPr>
            <p:nvPr/>
          </p:nvCxnSpPr>
          <p:spPr>
            <a:xfrm>
              <a:off x="8547754" y="4469067"/>
              <a:ext cx="248311" cy="79931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Прямая соединительная линия 18">
              <a:extLst>
                <a:ext uri="{FF2B5EF4-FFF2-40B4-BE49-F238E27FC236}">
                  <a16:creationId xmlns:a16="http://schemas.microsoft.com/office/drawing/2014/main" id="{6E917A10-0741-33CD-CF6A-88F1224A647A}"/>
                </a:ext>
              </a:extLst>
            </p:cNvPr>
            <p:cNvCxnSpPr>
              <a:cxnSpLocks/>
              <a:stCxn id="9" idx="6"/>
              <a:endCxn id="11" idx="0"/>
            </p:cNvCxnSpPr>
            <p:nvPr/>
          </p:nvCxnSpPr>
          <p:spPr>
            <a:xfrm>
              <a:off x="8547754" y="4469067"/>
              <a:ext cx="1148198" cy="81693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Прямая соединительная линия 19">
              <a:extLst>
                <a:ext uri="{FF2B5EF4-FFF2-40B4-BE49-F238E27FC236}">
                  <a16:creationId xmlns:a16="http://schemas.microsoft.com/office/drawing/2014/main" id="{74847A2D-3E92-3849-3AC2-E3D87584DCA5}"/>
                </a:ext>
              </a:extLst>
            </p:cNvPr>
            <p:cNvCxnSpPr>
              <a:cxnSpLocks/>
              <a:stCxn id="10" idx="0"/>
              <a:endCxn id="8" idx="2"/>
            </p:cNvCxnSpPr>
            <p:nvPr/>
          </p:nvCxnSpPr>
          <p:spPr>
            <a:xfrm flipV="1">
              <a:off x="8796065" y="4469066"/>
              <a:ext cx="1021952" cy="79931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Прямая соединительная линия 20">
              <a:extLst>
                <a:ext uri="{FF2B5EF4-FFF2-40B4-BE49-F238E27FC236}">
                  <a16:creationId xmlns:a16="http://schemas.microsoft.com/office/drawing/2014/main" id="{A03CD4CA-7802-2D46-FF06-C490AF4E7548}"/>
                </a:ext>
              </a:extLst>
            </p:cNvPr>
            <p:cNvCxnSpPr>
              <a:cxnSpLocks/>
              <a:stCxn id="10" idx="0"/>
              <a:endCxn id="11" idx="0"/>
            </p:cNvCxnSpPr>
            <p:nvPr/>
          </p:nvCxnSpPr>
          <p:spPr>
            <a:xfrm>
              <a:off x="8796065" y="5268381"/>
              <a:ext cx="899887" cy="176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D439D3BB-A7C9-AD4B-4666-455151A4752D}"/>
                </a:ext>
              </a:extLst>
            </p:cNvPr>
            <p:cNvSpPr txBox="1"/>
            <p:nvPr/>
          </p:nvSpPr>
          <p:spPr>
            <a:xfrm>
              <a:off x="8624726" y="3935713"/>
              <a:ext cx="276038" cy="307777"/>
            </a:xfrm>
            <a:prstGeom prst="rect">
              <a:avLst/>
            </a:prstGeom>
            <a:noFill/>
          </p:spPr>
          <p:txBody>
            <a:bodyPr wrap="none" rtlCol="0">
              <a:spAutoFit/>
            </a:bodyPr>
            <a:lstStyle/>
            <a:p>
              <a:r>
                <a:rPr lang="ru-RU" sz="1400" dirty="0"/>
                <a:t>5</a:t>
              </a:r>
              <a:endParaRPr lang="ru-BY" sz="1400" dirty="0"/>
            </a:p>
          </p:txBody>
        </p:sp>
        <p:sp>
          <p:nvSpPr>
            <p:cNvPr id="23" name="TextBox 22">
              <a:extLst>
                <a:ext uri="{FF2B5EF4-FFF2-40B4-BE49-F238E27FC236}">
                  <a16:creationId xmlns:a16="http://schemas.microsoft.com/office/drawing/2014/main" id="{E9AA98BA-C36F-EF4F-D28F-BED2AD1424ED}"/>
                </a:ext>
              </a:extLst>
            </p:cNvPr>
            <p:cNvSpPr txBox="1"/>
            <p:nvPr/>
          </p:nvSpPr>
          <p:spPr>
            <a:xfrm>
              <a:off x="9398917" y="3893329"/>
              <a:ext cx="276038" cy="307777"/>
            </a:xfrm>
            <a:prstGeom prst="rect">
              <a:avLst/>
            </a:prstGeom>
            <a:noFill/>
          </p:spPr>
          <p:txBody>
            <a:bodyPr wrap="none" rtlCol="0">
              <a:spAutoFit/>
            </a:bodyPr>
            <a:lstStyle/>
            <a:p>
              <a:r>
                <a:rPr lang="ru-RU" sz="1400" dirty="0"/>
                <a:t>2</a:t>
              </a:r>
              <a:endParaRPr lang="ru-BY" sz="1400" dirty="0"/>
            </a:p>
          </p:txBody>
        </p:sp>
        <p:sp>
          <p:nvSpPr>
            <p:cNvPr id="24" name="TextBox 23">
              <a:extLst>
                <a:ext uri="{FF2B5EF4-FFF2-40B4-BE49-F238E27FC236}">
                  <a16:creationId xmlns:a16="http://schemas.microsoft.com/office/drawing/2014/main" id="{1A4FAE64-0EE7-6A5C-C2A1-313AC1B52B71}"/>
                </a:ext>
              </a:extLst>
            </p:cNvPr>
            <p:cNvSpPr txBox="1"/>
            <p:nvPr/>
          </p:nvSpPr>
          <p:spPr>
            <a:xfrm>
              <a:off x="8417736" y="4794291"/>
              <a:ext cx="276038" cy="307777"/>
            </a:xfrm>
            <a:prstGeom prst="rect">
              <a:avLst/>
            </a:prstGeom>
            <a:noFill/>
          </p:spPr>
          <p:txBody>
            <a:bodyPr wrap="none" rtlCol="0">
              <a:spAutoFit/>
            </a:bodyPr>
            <a:lstStyle/>
            <a:p>
              <a:r>
                <a:rPr lang="ru-RU" sz="1400" dirty="0"/>
                <a:t>3</a:t>
              </a:r>
              <a:endParaRPr lang="ru-BY" sz="1400" dirty="0"/>
            </a:p>
          </p:txBody>
        </p:sp>
        <p:sp>
          <p:nvSpPr>
            <p:cNvPr id="25" name="TextBox 24">
              <a:extLst>
                <a:ext uri="{FF2B5EF4-FFF2-40B4-BE49-F238E27FC236}">
                  <a16:creationId xmlns:a16="http://schemas.microsoft.com/office/drawing/2014/main" id="{1C2C583A-A023-D08B-7A4C-C9DBCFF6E4D7}"/>
                </a:ext>
              </a:extLst>
            </p:cNvPr>
            <p:cNvSpPr txBox="1"/>
            <p:nvPr/>
          </p:nvSpPr>
          <p:spPr>
            <a:xfrm>
              <a:off x="9092618" y="5344685"/>
              <a:ext cx="276038" cy="307777"/>
            </a:xfrm>
            <a:prstGeom prst="rect">
              <a:avLst/>
            </a:prstGeom>
            <a:noFill/>
          </p:spPr>
          <p:txBody>
            <a:bodyPr wrap="none" rtlCol="0">
              <a:spAutoFit/>
            </a:bodyPr>
            <a:lstStyle/>
            <a:p>
              <a:r>
                <a:rPr lang="ru-RU" sz="1400" dirty="0"/>
                <a:t>7</a:t>
              </a:r>
              <a:endParaRPr lang="ru-BY" sz="1400" dirty="0"/>
            </a:p>
          </p:txBody>
        </p:sp>
        <p:sp>
          <p:nvSpPr>
            <p:cNvPr id="26" name="TextBox 25">
              <a:extLst>
                <a:ext uri="{FF2B5EF4-FFF2-40B4-BE49-F238E27FC236}">
                  <a16:creationId xmlns:a16="http://schemas.microsoft.com/office/drawing/2014/main" id="{01635BA5-B332-1A01-C0E5-42038614EFDE}"/>
                </a:ext>
              </a:extLst>
            </p:cNvPr>
            <p:cNvSpPr txBox="1"/>
            <p:nvPr/>
          </p:nvSpPr>
          <p:spPr>
            <a:xfrm>
              <a:off x="9703318" y="4820271"/>
              <a:ext cx="276038" cy="307777"/>
            </a:xfrm>
            <a:prstGeom prst="rect">
              <a:avLst/>
            </a:prstGeom>
            <a:noFill/>
          </p:spPr>
          <p:txBody>
            <a:bodyPr wrap="none" rtlCol="0">
              <a:spAutoFit/>
            </a:bodyPr>
            <a:lstStyle/>
            <a:p>
              <a:r>
                <a:rPr lang="ru-RU" sz="1400" dirty="0"/>
                <a:t>1</a:t>
              </a:r>
              <a:endParaRPr lang="ru-BY" sz="1400" dirty="0"/>
            </a:p>
          </p:txBody>
        </p:sp>
        <p:sp>
          <p:nvSpPr>
            <p:cNvPr id="27" name="TextBox 26">
              <a:extLst>
                <a:ext uri="{FF2B5EF4-FFF2-40B4-BE49-F238E27FC236}">
                  <a16:creationId xmlns:a16="http://schemas.microsoft.com/office/drawing/2014/main" id="{EDE1421C-482C-04E5-F12D-A4AB2FDE04D8}"/>
                </a:ext>
              </a:extLst>
            </p:cNvPr>
            <p:cNvSpPr txBox="1"/>
            <p:nvPr/>
          </p:nvSpPr>
          <p:spPr>
            <a:xfrm>
              <a:off x="8907282" y="4776387"/>
              <a:ext cx="276038" cy="307777"/>
            </a:xfrm>
            <a:prstGeom prst="rect">
              <a:avLst/>
            </a:prstGeom>
            <a:noFill/>
          </p:spPr>
          <p:txBody>
            <a:bodyPr wrap="none" rtlCol="0">
              <a:spAutoFit/>
            </a:bodyPr>
            <a:lstStyle/>
            <a:p>
              <a:r>
                <a:rPr lang="ru-RU" sz="1400" dirty="0"/>
                <a:t>3</a:t>
              </a:r>
              <a:endParaRPr lang="ru-BY" sz="1400" dirty="0"/>
            </a:p>
          </p:txBody>
        </p:sp>
        <p:sp>
          <p:nvSpPr>
            <p:cNvPr id="28" name="TextBox 27">
              <a:extLst>
                <a:ext uri="{FF2B5EF4-FFF2-40B4-BE49-F238E27FC236}">
                  <a16:creationId xmlns:a16="http://schemas.microsoft.com/office/drawing/2014/main" id="{9E974783-544A-690A-47C3-703F634554FE}"/>
                </a:ext>
              </a:extLst>
            </p:cNvPr>
            <p:cNvSpPr txBox="1"/>
            <p:nvPr/>
          </p:nvSpPr>
          <p:spPr>
            <a:xfrm>
              <a:off x="9210165" y="4776387"/>
              <a:ext cx="276038" cy="307777"/>
            </a:xfrm>
            <a:prstGeom prst="rect">
              <a:avLst/>
            </a:prstGeom>
            <a:noFill/>
          </p:spPr>
          <p:txBody>
            <a:bodyPr wrap="none" rtlCol="0">
              <a:spAutoFit/>
            </a:bodyPr>
            <a:lstStyle/>
            <a:p>
              <a:r>
                <a:rPr lang="ru-RU" sz="1400" dirty="0"/>
                <a:t>6</a:t>
              </a:r>
              <a:endParaRPr lang="ru-BY" sz="1400" dirty="0"/>
            </a:p>
          </p:txBody>
        </p:sp>
        <p:sp>
          <p:nvSpPr>
            <p:cNvPr id="29" name="TextBox 28">
              <a:extLst>
                <a:ext uri="{FF2B5EF4-FFF2-40B4-BE49-F238E27FC236}">
                  <a16:creationId xmlns:a16="http://schemas.microsoft.com/office/drawing/2014/main" id="{8F1E4138-E803-B770-66D5-6313F6A83FD4}"/>
                </a:ext>
              </a:extLst>
            </p:cNvPr>
            <p:cNvSpPr txBox="1"/>
            <p:nvPr/>
          </p:nvSpPr>
          <p:spPr>
            <a:xfrm>
              <a:off x="9067913" y="4250972"/>
              <a:ext cx="276038" cy="307777"/>
            </a:xfrm>
            <a:prstGeom prst="rect">
              <a:avLst/>
            </a:prstGeom>
            <a:noFill/>
          </p:spPr>
          <p:txBody>
            <a:bodyPr wrap="none" rtlCol="0">
              <a:spAutoFit/>
            </a:bodyPr>
            <a:lstStyle/>
            <a:p>
              <a:r>
                <a:rPr lang="ru-RU" sz="1400" dirty="0"/>
                <a:t>4</a:t>
              </a:r>
              <a:endParaRPr lang="ru-BY" sz="1400" dirty="0"/>
            </a:p>
          </p:txBody>
        </p:sp>
        <p:sp>
          <p:nvSpPr>
            <p:cNvPr id="30" name="TextBox 29">
              <a:extLst>
                <a:ext uri="{FF2B5EF4-FFF2-40B4-BE49-F238E27FC236}">
                  <a16:creationId xmlns:a16="http://schemas.microsoft.com/office/drawing/2014/main" id="{B26D7A3D-21FC-D950-4F2B-85616807F230}"/>
                </a:ext>
              </a:extLst>
            </p:cNvPr>
            <p:cNvSpPr txBox="1"/>
            <p:nvPr/>
          </p:nvSpPr>
          <p:spPr>
            <a:xfrm>
              <a:off x="8805268" y="4429250"/>
              <a:ext cx="276038" cy="307777"/>
            </a:xfrm>
            <a:prstGeom prst="rect">
              <a:avLst/>
            </a:prstGeom>
            <a:noFill/>
          </p:spPr>
          <p:txBody>
            <a:bodyPr wrap="none" rtlCol="0">
              <a:spAutoFit/>
            </a:bodyPr>
            <a:lstStyle/>
            <a:p>
              <a:r>
                <a:rPr lang="ru-RU" sz="1400" dirty="0"/>
                <a:t>8</a:t>
              </a:r>
              <a:endParaRPr lang="ru-BY" sz="1400" dirty="0"/>
            </a:p>
          </p:txBody>
        </p:sp>
        <p:sp>
          <p:nvSpPr>
            <p:cNvPr id="31" name="TextBox 30">
              <a:extLst>
                <a:ext uri="{FF2B5EF4-FFF2-40B4-BE49-F238E27FC236}">
                  <a16:creationId xmlns:a16="http://schemas.microsoft.com/office/drawing/2014/main" id="{CE07FB5C-1382-FEB6-C055-85E0810C35F0}"/>
                </a:ext>
              </a:extLst>
            </p:cNvPr>
            <p:cNvSpPr txBox="1"/>
            <p:nvPr/>
          </p:nvSpPr>
          <p:spPr>
            <a:xfrm>
              <a:off x="9334968" y="4425643"/>
              <a:ext cx="276038" cy="307777"/>
            </a:xfrm>
            <a:prstGeom prst="rect">
              <a:avLst/>
            </a:prstGeom>
            <a:noFill/>
          </p:spPr>
          <p:txBody>
            <a:bodyPr wrap="none" rtlCol="0">
              <a:spAutoFit/>
            </a:bodyPr>
            <a:lstStyle/>
            <a:p>
              <a:r>
                <a:rPr lang="ru-RU" sz="1400" dirty="0"/>
                <a:t>9</a:t>
              </a:r>
              <a:endParaRPr lang="ru-BY" sz="1400" dirty="0"/>
            </a:p>
          </p:txBody>
        </p:sp>
      </p:grpSp>
    </p:spTree>
    <p:extLst>
      <p:ext uri="{BB962C8B-B14F-4D97-AF65-F5344CB8AC3E}">
        <p14:creationId xmlns:p14="http://schemas.microsoft.com/office/powerpoint/2010/main" val="5871048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p:cNvSpPr txBox="1"/>
              <p:nvPr/>
            </p:nvSpPr>
            <p:spPr>
              <a:xfrm>
                <a:off x="278053" y="46823"/>
                <a:ext cx="11913947" cy="1219757"/>
              </a:xfrm>
              <a:prstGeom prst="rect">
                <a:avLst/>
              </a:prstGeom>
              <a:noFill/>
            </p:spPr>
            <p:txBody>
              <a:bodyPr wrap="square" rtlCol="0">
                <a:spAutoFit/>
              </a:bodyPr>
              <a:lstStyle/>
              <a:p>
                <a:r>
                  <a:rPr lang="ru-RU" sz="2400" dirty="0"/>
                  <a:t>Математические обозначения (нотации) </a:t>
                </a:r>
                <a14:m>
                  <m:oMath xmlns:m="http://schemas.openxmlformats.org/officeDocument/2006/math">
                    <m:r>
                      <a:rPr lang="ru-BY" sz="3200" b="1" i="0" dirty="0" smtClean="0">
                        <a:solidFill>
                          <a:srgbClr val="000000"/>
                        </a:solidFill>
                        <a:latin typeface="Cambria Math" panose="02040503050406030204" pitchFamily="18" charset="0"/>
                      </a:rPr>
                      <m:t>𝚶</m:t>
                    </m:r>
                    <m:r>
                      <a:rPr lang="ru-BY" sz="3200" b="1" i="1" dirty="0" smtClean="0">
                        <a:solidFill>
                          <a:srgbClr val="000000"/>
                        </a:solidFill>
                        <a:latin typeface="Cambria Math" panose="02040503050406030204" pitchFamily="18" charset="0"/>
                      </a:rPr>
                      <m:t>,</m:t>
                    </m:r>
                    <m:r>
                      <a:rPr lang="ru-BY" sz="3200" b="1" i="0" dirty="0" smtClean="0">
                        <a:solidFill>
                          <a:srgbClr val="000000"/>
                        </a:solidFill>
                        <a:latin typeface="Cambria Math" panose="02040503050406030204" pitchFamily="18" charset="0"/>
                      </a:rPr>
                      <m:t>𝛀</m:t>
                    </m:r>
                    <m:r>
                      <a:rPr lang="ru-BY" sz="3200" b="1" i="1" dirty="0" smtClean="0">
                        <a:solidFill>
                          <a:srgbClr val="000000"/>
                        </a:solidFill>
                        <a:latin typeface="Cambria Math" panose="02040503050406030204" pitchFamily="18" charset="0"/>
                      </a:rPr>
                      <m:t>,</m:t>
                    </m:r>
                    <m:r>
                      <a:rPr lang="ru-BY" sz="3200" b="1" i="0" dirty="0" smtClean="0">
                        <a:solidFill>
                          <a:srgbClr val="000000"/>
                        </a:solidFill>
                        <a:latin typeface="Cambria Math" panose="02040503050406030204" pitchFamily="18" charset="0"/>
                      </a:rPr>
                      <m:t>𝚯</m:t>
                    </m:r>
                    <m:r>
                      <a:rPr lang="ru-BY" sz="3200" i="1" dirty="0" smtClean="0">
                        <a:solidFill>
                          <a:srgbClr val="000000"/>
                        </a:solidFill>
                        <a:latin typeface="Cambria Math" panose="02040503050406030204" pitchFamily="18" charset="0"/>
                      </a:rPr>
                      <m:t> </m:t>
                    </m:r>
                  </m:oMath>
                </a14:m>
                <a:r>
                  <a:rPr lang="ru-RU" sz="2400" dirty="0"/>
                  <a:t>введены для функций по аналогии с тем, как для чисел были введены обозначения (</a:t>
                </a:r>
                <a14:m>
                  <m:oMath xmlns:m="http://schemas.openxmlformats.org/officeDocument/2006/math">
                    <m:d>
                      <m:dPr>
                        <m:begChr m:val="⌈"/>
                        <m:endChr m:val="⌉"/>
                        <m:ctrlPr>
                          <a:rPr lang="en-US" i="1">
                            <a:latin typeface="Cambria Math" panose="02040503050406030204" pitchFamily="18" charset="0"/>
                          </a:rPr>
                        </m:ctrlPr>
                      </m:dPr>
                      <m:e/>
                    </m:d>
                  </m:oMath>
                </a14:m>
                <a:r>
                  <a:rPr lang="en-US" dirty="0"/>
                  <a:t> </a:t>
                </a:r>
                <a:r>
                  <a:rPr lang="ru-RU" dirty="0"/>
                  <a:t> </a:t>
                </a:r>
                <a:r>
                  <a:rPr lang="ru-RU" i="0" dirty="0"/>
                  <a:t>округление к</a:t>
                </a:r>
                <a:r>
                  <a:rPr lang="en-US" i="0" dirty="0"/>
                  <a:t> </a:t>
                </a:r>
                <a:r>
                  <a:rPr lang="ru-RU" i="0" dirty="0"/>
                  <a:t>большему</a:t>
                </a:r>
                <a:r>
                  <a:rPr lang="en-US" i="0" dirty="0"/>
                  <a:t>/</a:t>
                </a:r>
                <a:r>
                  <a:rPr lang="ru-RU" i="0" dirty="0"/>
                  <a:t>вверх</a:t>
                </a:r>
                <a:r>
                  <a:rPr lang="en-US" b="0" i="0" dirty="0">
                    <a:latin typeface="+mj-lt"/>
                  </a:rPr>
                  <a:t>/</a:t>
                </a:r>
                <a:r>
                  <a:rPr lang="ru-RU" dirty="0"/>
                  <a:t>англ. </a:t>
                </a:r>
                <a:r>
                  <a:rPr lang="en-US" i="1" dirty="0"/>
                  <a:t>ceiling </a:t>
                </a:r>
                <a:r>
                  <a:rPr lang="en-US" dirty="0"/>
                  <a:t> </a:t>
                </a:r>
                <a:r>
                  <a:rPr lang="ru-RU" dirty="0"/>
                  <a:t>досл. «потолок»</a:t>
                </a:r>
                <a:r>
                  <a:rPr lang="en-US" dirty="0"/>
                  <a:t>; </a:t>
                </a:r>
                <a14:m>
                  <m:oMath xmlns:m="http://schemas.openxmlformats.org/officeDocument/2006/math">
                    <m:d>
                      <m:dPr>
                        <m:begChr m:val="⌊"/>
                        <m:endChr m:val="⌋"/>
                        <m:ctrlPr>
                          <a:rPr lang="ru-RU" i="1">
                            <a:latin typeface="Cambria Math" panose="02040503050406030204" pitchFamily="18" charset="0"/>
                          </a:rPr>
                        </m:ctrlPr>
                      </m:dPr>
                      <m:e/>
                    </m:d>
                    <m:r>
                      <a:rPr lang="en-US" b="0" i="1" smtClean="0">
                        <a:latin typeface="Cambria Math" panose="02040503050406030204" pitchFamily="18" charset="0"/>
                      </a:rPr>
                      <m:t>−</m:t>
                    </m:r>
                  </m:oMath>
                </a14:m>
                <a:r>
                  <a:rPr lang="ru-RU" dirty="0"/>
                  <a:t>округление к меньшему</a:t>
                </a:r>
                <a:r>
                  <a:rPr lang="en-US" dirty="0"/>
                  <a:t>/</a:t>
                </a:r>
                <a:r>
                  <a:rPr lang="ru-RU" dirty="0"/>
                  <a:t>вниз</a:t>
                </a:r>
                <a:r>
                  <a:rPr lang="en-US" dirty="0"/>
                  <a:t>/</a:t>
                </a:r>
                <a:r>
                  <a:rPr lang="ru-RU" dirty="0"/>
                  <a:t>  англ. </a:t>
                </a:r>
                <a:r>
                  <a:rPr lang="en-US" i="1" dirty="0"/>
                  <a:t>floor </a:t>
                </a:r>
                <a:r>
                  <a:rPr lang="ru-RU" dirty="0"/>
                  <a:t>досл. «пол»).</a:t>
                </a:r>
              </a:p>
            </p:txBody>
          </p:sp>
        </mc:Choice>
        <mc:Fallback xmlns="">
          <p:sp>
            <p:nvSpPr>
              <p:cNvPr id="2" name="TextBox 1"/>
              <p:cNvSpPr txBox="1">
                <a:spLocks noRot="1" noChangeAspect="1" noMove="1" noResize="1" noEditPoints="1" noAdjustHandles="1" noChangeArrowheads="1" noChangeShapeType="1" noTextEdit="1"/>
              </p:cNvSpPr>
              <p:nvPr/>
            </p:nvSpPr>
            <p:spPr>
              <a:xfrm>
                <a:off x="278053" y="46823"/>
                <a:ext cx="11913947" cy="1219757"/>
              </a:xfrm>
              <a:prstGeom prst="rect">
                <a:avLst/>
              </a:prstGeom>
              <a:blipFill>
                <a:blip r:embed="rId2"/>
                <a:stretch>
                  <a:fillRect l="-819" b="-7000"/>
                </a:stretch>
              </a:blipFill>
            </p:spPr>
            <p:txBody>
              <a:bodyPr/>
              <a:lstStyle/>
              <a:p>
                <a:r>
                  <a:rPr lang="ru-BY">
                    <a:noFill/>
                  </a:rPr>
                  <a:t> </a:t>
                </a:r>
              </a:p>
            </p:txBody>
          </p:sp>
        </mc:Fallback>
      </mc:AlternateContent>
      <p:sp>
        <p:nvSpPr>
          <p:cNvPr id="23" name="TextBox 22"/>
          <p:cNvSpPr txBox="1"/>
          <p:nvPr/>
        </p:nvSpPr>
        <p:spPr>
          <a:xfrm>
            <a:off x="11157995" y="6627034"/>
            <a:ext cx="1034005" cy="246221"/>
          </a:xfrm>
          <a:prstGeom prst="rect">
            <a:avLst/>
          </a:prstGeom>
          <a:noFill/>
        </p:spPr>
        <p:txBody>
          <a:bodyPr wrap="square" lIns="0" tIns="0" rIns="0" bIns="0" rtlCol="0">
            <a:spAutoFit/>
          </a:bodyPr>
          <a:lstStyle/>
          <a:p>
            <a:pPr algn="ctr"/>
            <a:r>
              <a:rPr lang="ru-RU" sz="1600" dirty="0">
                <a:solidFill>
                  <a:srgbClr val="144E9D"/>
                </a:solidFill>
              </a:rPr>
              <a:t>ФПМИ БГУ</a:t>
            </a:r>
          </a:p>
        </p:txBody>
      </p:sp>
      <p:pic>
        <p:nvPicPr>
          <p:cNvPr id="24" name="Рисунок 23" descr="png..png"/>
          <p:cNvPicPr>
            <a:picLocks noChangeAspect="1"/>
          </p:cNvPicPr>
          <p:nvPr/>
        </p:nvPicPr>
        <p:blipFill>
          <a:blip r:embed="rId3" cstate="print"/>
          <a:srcRect r="82957"/>
          <a:stretch>
            <a:fillRect/>
          </a:stretch>
        </p:blipFill>
        <p:spPr>
          <a:xfrm>
            <a:off x="10933610" y="6425188"/>
            <a:ext cx="259107" cy="386512"/>
          </a:xfrm>
          <a:prstGeom prst="rect">
            <a:avLst/>
          </a:prstGeom>
        </p:spPr>
      </p:pic>
      <p:grpSp>
        <p:nvGrpSpPr>
          <p:cNvPr id="11" name="Группа 10">
            <a:extLst>
              <a:ext uri="{FF2B5EF4-FFF2-40B4-BE49-F238E27FC236}">
                <a16:creationId xmlns:a16="http://schemas.microsoft.com/office/drawing/2014/main" id="{DC4F8720-08C9-1652-E596-4B773E2367B9}"/>
              </a:ext>
            </a:extLst>
          </p:cNvPr>
          <p:cNvGrpSpPr/>
          <p:nvPr/>
        </p:nvGrpSpPr>
        <p:grpSpPr>
          <a:xfrm>
            <a:off x="374160" y="3443328"/>
            <a:ext cx="9397465" cy="2175798"/>
            <a:chOff x="622433" y="3040252"/>
            <a:chExt cx="9397465" cy="2175798"/>
          </a:xfrm>
        </p:grpSpPr>
        <mc:AlternateContent xmlns:mc="http://schemas.openxmlformats.org/markup-compatibility/2006" xmlns:a14="http://schemas.microsoft.com/office/drawing/2010/main">
          <mc:Choice Requires="a14">
            <p:sp>
              <p:nvSpPr>
                <p:cNvPr id="25" name="Объект 24">
                  <a:extLst>
                    <a:ext uri="{FF2B5EF4-FFF2-40B4-BE49-F238E27FC236}">
                      <a16:creationId xmlns:a16="http://schemas.microsoft.com/office/drawing/2014/main" id="{6041D611-2644-4610-BDAB-7D5F758D90C0}"/>
                    </a:ext>
                  </a:extLst>
                </p:cNvPr>
                <p:cNvSpPr txBox="1"/>
                <p:nvPr/>
              </p:nvSpPr>
              <p:spPr bwMode="auto">
                <a:xfrm>
                  <a:off x="1540041" y="3448416"/>
                  <a:ext cx="8479857" cy="1767634"/>
                </a:xfrm>
                <a:prstGeom prst="rect">
                  <a:avLst/>
                </a:prstGeom>
                <a:noFill/>
                <a:ln>
                  <a:noFill/>
                </a:ln>
              </p:spPr>
              <p:txBody>
                <a:bodyPr>
                  <a:normAutofit fontScale="55000" lnSpcReduction="20000"/>
                </a:bodyPr>
                <a:lstStyle/>
                <a:p>
                  <a:pPr>
                    <a:spcAft>
                      <a:spcPts val="800"/>
                    </a:spcAft>
                  </a:pPr>
                  <a14:m>
                    <m:oMath xmlns:m="http://schemas.openxmlformats.org/officeDocument/2006/math">
                      <m:r>
                        <a:rPr lang="en-US" sz="4400" b="0" i="1" smtClean="0">
                          <a:solidFill>
                            <a:srgbClr val="000000"/>
                          </a:solidFill>
                          <a:latin typeface="Cambria Math" panose="02040503050406030204" pitchFamily="18" charset="0"/>
                        </a:rPr>
                        <m:t>𝑔</m:t>
                      </m:r>
                      <m:d>
                        <m:dPr>
                          <m:ctrlPr>
                            <a:rPr lang="en-US" sz="4400" b="0" i="1" smtClean="0">
                              <a:solidFill>
                                <a:srgbClr val="000000"/>
                              </a:solidFill>
                              <a:latin typeface="Cambria Math" panose="02040503050406030204" pitchFamily="18" charset="0"/>
                            </a:rPr>
                          </m:ctrlPr>
                        </m:dPr>
                        <m:e>
                          <m:r>
                            <a:rPr lang="en-US" sz="4400" b="0" i="1" smtClean="0">
                              <a:solidFill>
                                <a:srgbClr val="000000"/>
                              </a:solidFill>
                              <a:latin typeface="Cambria Math" panose="02040503050406030204" pitchFamily="18" charset="0"/>
                            </a:rPr>
                            <m:t>𝑛</m:t>
                          </m:r>
                        </m:e>
                      </m:d>
                      <m:r>
                        <a:rPr lang="en-US" sz="4400" b="0" i="1" smtClean="0">
                          <a:solidFill>
                            <a:srgbClr val="000000"/>
                          </a:solidFill>
                          <a:latin typeface="Cambria Math" panose="02040503050406030204" pitchFamily="18" charset="0"/>
                          <a:ea typeface="Cambria Math" panose="02040503050406030204" pitchFamily="18" charset="0"/>
                        </a:rPr>
                        <m:t>∈</m:t>
                      </m:r>
                      <m:r>
                        <m:rPr>
                          <m:sty m:val="p"/>
                        </m:rPr>
                        <a:rPr lang="ru-BY" sz="4400" i="1">
                          <a:solidFill>
                            <a:srgbClr val="000000"/>
                          </a:solidFill>
                          <a:latin typeface="Cambria Math" panose="02040503050406030204" pitchFamily="18" charset="0"/>
                        </a:rPr>
                        <m:t>Ο</m:t>
                      </m:r>
                      <m:d>
                        <m:dPr>
                          <m:ctrlPr>
                            <a:rPr lang="ru-BY" sz="4400" i="1">
                              <a:solidFill>
                                <a:srgbClr val="000000"/>
                              </a:solidFill>
                              <a:latin typeface="Cambria Math" panose="02040503050406030204" pitchFamily="18" charset="0"/>
                            </a:rPr>
                          </m:ctrlPr>
                        </m:dPr>
                        <m:e>
                          <m:r>
                            <a:rPr lang="ru-BY" sz="4400" i="1">
                              <a:solidFill>
                                <a:srgbClr val="000000"/>
                              </a:solidFill>
                              <a:latin typeface="Cambria Math" panose="02040503050406030204" pitchFamily="18" charset="0"/>
                            </a:rPr>
                            <m:t>𝑓</m:t>
                          </m:r>
                          <m:d>
                            <m:dPr>
                              <m:ctrlPr>
                                <a:rPr lang="ru-BY" sz="4400" i="1">
                                  <a:solidFill>
                                    <a:srgbClr val="000000"/>
                                  </a:solidFill>
                                  <a:latin typeface="Cambria Math" panose="02040503050406030204" pitchFamily="18" charset="0"/>
                                </a:rPr>
                              </m:ctrlPr>
                            </m:dPr>
                            <m:e>
                              <m:r>
                                <a:rPr lang="ru-BY" sz="4400" i="1">
                                  <a:solidFill>
                                    <a:srgbClr val="000000"/>
                                  </a:solidFill>
                                  <a:latin typeface="Cambria Math" panose="02040503050406030204" pitchFamily="18" charset="0"/>
                                </a:rPr>
                                <m:t>𝑛</m:t>
                              </m:r>
                            </m:e>
                          </m:d>
                        </m:e>
                      </m:d>
                    </m:oMath>
                  </a14:m>
                  <a:r>
                    <a:rPr lang="ru-RU" sz="4400" dirty="0"/>
                    <a:t> </a:t>
                  </a:r>
                  <a14:m>
                    <m:oMath xmlns:m="http://schemas.openxmlformats.org/officeDocument/2006/math">
                      <m:r>
                        <a:rPr lang="ru-RU" sz="4400" b="0" i="0" smtClean="0">
                          <a:solidFill>
                            <a:srgbClr val="000000"/>
                          </a:solidFill>
                          <a:latin typeface="Cambria Math" panose="02040503050406030204" pitchFamily="18" charset="0"/>
                        </a:rPr>
                        <m:t> </m:t>
                      </m:r>
                      <m:r>
                        <a:rPr lang="en-US" sz="4400" i="1">
                          <a:solidFill>
                            <a:srgbClr val="000000"/>
                          </a:solidFill>
                          <a:latin typeface="Cambria Math" panose="02040503050406030204" pitchFamily="18" charset="0"/>
                        </a:rPr>
                        <m:t>𝑔</m:t>
                      </m:r>
                      <m:r>
                        <a:rPr lang="en-US" sz="4400" i="1">
                          <a:solidFill>
                            <a:srgbClr val="000000"/>
                          </a:solidFill>
                          <a:latin typeface="Cambria Math" panose="02040503050406030204" pitchFamily="18" charset="0"/>
                        </a:rPr>
                        <m:t> от </m:t>
                      </m:r>
                      <m:r>
                        <a:rPr lang="en-US" sz="4400" i="1">
                          <a:solidFill>
                            <a:srgbClr val="000000"/>
                          </a:solidFill>
                          <a:latin typeface="Cambria Math" panose="02040503050406030204" pitchFamily="18" charset="0"/>
                        </a:rPr>
                        <m:t>𝑛</m:t>
                      </m:r>
                    </m:oMath>
                  </a14:m>
                  <a:r>
                    <a:rPr lang="ru-RU" sz="4400" b="1" dirty="0"/>
                    <a:t> </a:t>
                  </a:r>
                  <a:r>
                    <a:rPr lang="ru-RU" sz="4400" dirty="0"/>
                    <a:t>равно </a:t>
                  </a:r>
                  <a:r>
                    <a:rPr lang="ru-RU" sz="4400" b="1" dirty="0"/>
                    <a:t>о большое</a:t>
                  </a:r>
                  <a:r>
                    <a:rPr lang="en-US" sz="4400" b="1" dirty="0"/>
                    <a:t>  </a:t>
                  </a:r>
                  <a:r>
                    <a:rPr lang="ru-RU" sz="4400" dirty="0"/>
                    <a:t>от</a:t>
                  </a:r>
                  <a:r>
                    <a:rPr lang="en-US" sz="4400" dirty="0"/>
                    <a:t> </a:t>
                  </a:r>
                  <a14:m>
                    <m:oMath xmlns:m="http://schemas.openxmlformats.org/officeDocument/2006/math">
                      <m:r>
                        <a:rPr lang="en-US" sz="4400" i="1">
                          <a:solidFill>
                            <a:srgbClr val="000000"/>
                          </a:solidFill>
                          <a:latin typeface="Cambria Math" panose="02040503050406030204" pitchFamily="18" charset="0"/>
                        </a:rPr>
                        <m:t>𝑓</m:t>
                      </m:r>
                      <m:r>
                        <a:rPr lang="en-US" sz="4400" i="1">
                          <a:solidFill>
                            <a:srgbClr val="000000"/>
                          </a:solidFill>
                          <a:latin typeface="Cambria Math" panose="02040503050406030204" pitchFamily="18" charset="0"/>
                        </a:rPr>
                        <m:t> от </m:t>
                      </m:r>
                      <m:r>
                        <a:rPr lang="en-US" sz="4400" i="1">
                          <a:solidFill>
                            <a:srgbClr val="000000"/>
                          </a:solidFill>
                          <a:latin typeface="Cambria Math" panose="02040503050406030204" pitchFamily="18" charset="0"/>
                        </a:rPr>
                        <m:t>𝑛</m:t>
                      </m:r>
                    </m:oMath>
                  </a14:m>
                  <a:endParaRPr lang="ru-RU" sz="4400" dirty="0">
                    <a:solidFill>
                      <a:srgbClr val="000000"/>
                    </a:solidFill>
                  </a:endParaRPr>
                </a:p>
                <a:p>
                  <a:pPr>
                    <a:spcAft>
                      <a:spcPts val="800"/>
                    </a:spcAft>
                  </a:pPr>
                  <a14:m>
                    <m:oMath xmlns:m="http://schemas.openxmlformats.org/officeDocument/2006/math">
                      <m:r>
                        <a:rPr lang="en-US" sz="4400" i="1">
                          <a:solidFill>
                            <a:srgbClr val="000000"/>
                          </a:solidFill>
                          <a:latin typeface="Cambria Math" panose="02040503050406030204" pitchFamily="18" charset="0"/>
                        </a:rPr>
                        <m:t>𝑔</m:t>
                      </m:r>
                      <m:d>
                        <m:dPr>
                          <m:ctrlPr>
                            <a:rPr lang="en-US" sz="4400" i="1">
                              <a:solidFill>
                                <a:srgbClr val="000000"/>
                              </a:solidFill>
                              <a:latin typeface="Cambria Math" panose="02040503050406030204" pitchFamily="18" charset="0"/>
                            </a:rPr>
                          </m:ctrlPr>
                        </m:dPr>
                        <m:e>
                          <m:r>
                            <a:rPr lang="en-US" sz="4400" i="1">
                              <a:solidFill>
                                <a:srgbClr val="000000"/>
                              </a:solidFill>
                              <a:latin typeface="Cambria Math" panose="02040503050406030204" pitchFamily="18" charset="0"/>
                            </a:rPr>
                            <m:t>𝑛</m:t>
                          </m:r>
                        </m:e>
                      </m:d>
                      <m:r>
                        <a:rPr lang="en-US" sz="4400" i="1">
                          <a:solidFill>
                            <a:srgbClr val="000000"/>
                          </a:solidFill>
                          <a:latin typeface="Cambria Math" panose="02040503050406030204" pitchFamily="18" charset="0"/>
                          <a:ea typeface="Cambria Math" panose="02040503050406030204" pitchFamily="18" charset="0"/>
                        </a:rPr>
                        <m:t>∈</m:t>
                      </m:r>
                      <m:r>
                        <m:rPr>
                          <m:sty m:val="p"/>
                        </m:rPr>
                        <a:rPr lang="el-GR" sz="4400" i="1">
                          <a:solidFill>
                            <a:srgbClr val="000000"/>
                          </a:solidFill>
                          <a:latin typeface="Cambria Math" panose="02040503050406030204" pitchFamily="18" charset="0"/>
                          <a:ea typeface="Cambria Math" panose="02040503050406030204" pitchFamily="18" charset="0"/>
                        </a:rPr>
                        <m:t>Ω</m:t>
                      </m:r>
                      <m:d>
                        <m:dPr>
                          <m:ctrlPr>
                            <a:rPr lang="ru-BY" sz="4400" i="1">
                              <a:solidFill>
                                <a:srgbClr val="000000"/>
                              </a:solidFill>
                              <a:latin typeface="Cambria Math" panose="02040503050406030204" pitchFamily="18" charset="0"/>
                            </a:rPr>
                          </m:ctrlPr>
                        </m:dPr>
                        <m:e>
                          <m:r>
                            <a:rPr lang="ru-BY" sz="4400" i="1">
                              <a:solidFill>
                                <a:srgbClr val="000000"/>
                              </a:solidFill>
                              <a:latin typeface="Cambria Math" panose="02040503050406030204" pitchFamily="18" charset="0"/>
                            </a:rPr>
                            <m:t>𝑓</m:t>
                          </m:r>
                          <m:d>
                            <m:dPr>
                              <m:ctrlPr>
                                <a:rPr lang="ru-BY" sz="4400" i="1">
                                  <a:solidFill>
                                    <a:srgbClr val="000000"/>
                                  </a:solidFill>
                                  <a:latin typeface="Cambria Math" panose="02040503050406030204" pitchFamily="18" charset="0"/>
                                </a:rPr>
                              </m:ctrlPr>
                            </m:dPr>
                            <m:e>
                              <m:r>
                                <a:rPr lang="ru-BY" sz="4400" i="1">
                                  <a:solidFill>
                                    <a:srgbClr val="000000"/>
                                  </a:solidFill>
                                  <a:latin typeface="Cambria Math" panose="02040503050406030204" pitchFamily="18" charset="0"/>
                                </a:rPr>
                                <m:t>𝑛</m:t>
                              </m:r>
                            </m:e>
                          </m:d>
                        </m:e>
                      </m:d>
                    </m:oMath>
                  </a14:m>
                  <a:r>
                    <a:rPr lang="ru-RU" sz="4400" dirty="0"/>
                    <a:t> </a:t>
                  </a:r>
                  <a14:m>
                    <m:oMath xmlns:m="http://schemas.openxmlformats.org/officeDocument/2006/math">
                      <m:r>
                        <a:rPr lang="ru-RU" sz="4400">
                          <a:solidFill>
                            <a:srgbClr val="000000"/>
                          </a:solidFill>
                          <a:latin typeface="Cambria Math" panose="02040503050406030204" pitchFamily="18" charset="0"/>
                        </a:rPr>
                        <m:t>  </m:t>
                      </m:r>
                      <m:r>
                        <a:rPr lang="en-US" sz="4400" i="1">
                          <a:solidFill>
                            <a:srgbClr val="000000"/>
                          </a:solidFill>
                          <a:latin typeface="Cambria Math" panose="02040503050406030204" pitchFamily="18" charset="0"/>
                        </a:rPr>
                        <m:t>𝑔</m:t>
                      </m:r>
                      <m:r>
                        <a:rPr lang="en-US" sz="4400" i="1">
                          <a:solidFill>
                            <a:srgbClr val="000000"/>
                          </a:solidFill>
                          <a:latin typeface="Cambria Math" panose="02040503050406030204" pitchFamily="18" charset="0"/>
                        </a:rPr>
                        <m:t> от </m:t>
                      </m:r>
                      <m:r>
                        <a:rPr lang="en-US" sz="4400" i="1">
                          <a:solidFill>
                            <a:srgbClr val="000000"/>
                          </a:solidFill>
                          <a:latin typeface="Cambria Math" panose="02040503050406030204" pitchFamily="18" charset="0"/>
                        </a:rPr>
                        <m:t>𝑛</m:t>
                      </m:r>
                    </m:oMath>
                  </a14:m>
                  <a:r>
                    <a:rPr lang="ru-RU" sz="4400" b="1" dirty="0"/>
                    <a:t> </a:t>
                  </a:r>
                  <a:r>
                    <a:rPr lang="ru-RU" sz="4400" dirty="0"/>
                    <a:t>равно </a:t>
                  </a:r>
                  <a:r>
                    <a:rPr lang="ru-RU" sz="4400" b="1" dirty="0"/>
                    <a:t>омега большое</a:t>
                  </a:r>
                  <a:r>
                    <a:rPr lang="en-US" sz="4400" b="1" dirty="0"/>
                    <a:t>  </a:t>
                  </a:r>
                  <a:r>
                    <a:rPr lang="ru-RU" sz="4400" dirty="0"/>
                    <a:t>от</a:t>
                  </a:r>
                  <a:r>
                    <a:rPr lang="en-US" sz="4400" dirty="0"/>
                    <a:t> </a:t>
                  </a:r>
                  <a:r>
                    <a:rPr lang="en-US" sz="4400" i="1" dirty="0"/>
                    <a:t>f</a:t>
                  </a:r>
                  <a:r>
                    <a:rPr lang="en-US" sz="4400" dirty="0"/>
                    <a:t> </a:t>
                  </a:r>
                  <a:r>
                    <a:rPr lang="ru-RU" sz="4400" dirty="0"/>
                    <a:t>от </a:t>
                  </a:r>
                  <a14:m>
                    <m:oMath xmlns:m="http://schemas.openxmlformats.org/officeDocument/2006/math">
                      <m:r>
                        <a:rPr lang="en-US" sz="4400" i="1" dirty="0">
                          <a:latin typeface="Cambria Math" panose="02040503050406030204" pitchFamily="18" charset="0"/>
                        </a:rPr>
                        <m:t>𝑛</m:t>
                      </m:r>
                    </m:oMath>
                  </a14:m>
                  <a:endParaRPr lang="ru-RU" sz="4400" dirty="0"/>
                </a:p>
                <a:p>
                  <a:pPr>
                    <a:spcAft>
                      <a:spcPts val="800"/>
                    </a:spcAft>
                  </a:pPr>
                  <a14:m>
                    <m:oMath xmlns:m="http://schemas.openxmlformats.org/officeDocument/2006/math">
                      <m:r>
                        <a:rPr lang="en-US" sz="4400" i="1">
                          <a:solidFill>
                            <a:srgbClr val="000000"/>
                          </a:solidFill>
                          <a:latin typeface="Cambria Math" panose="02040503050406030204" pitchFamily="18" charset="0"/>
                        </a:rPr>
                        <m:t>𝑔</m:t>
                      </m:r>
                      <m:d>
                        <m:dPr>
                          <m:ctrlPr>
                            <a:rPr lang="en-US" sz="4400" i="1">
                              <a:solidFill>
                                <a:srgbClr val="000000"/>
                              </a:solidFill>
                              <a:latin typeface="Cambria Math" panose="02040503050406030204" pitchFamily="18" charset="0"/>
                            </a:rPr>
                          </m:ctrlPr>
                        </m:dPr>
                        <m:e>
                          <m:r>
                            <a:rPr lang="en-US" sz="4400" i="1">
                              <a:solidFill>
                                <a:srgbClr val="000000"/>
                              </a:solidFill>
                              <a:latin typeface="Cambria Math" panose="02040503050406030204" pitchFamily="18" charset="0"/>
                            </a:rPr>
                            <m:t>𝑛</m:t>
                          </m:r>
                        </m:e>
                      </m:d>
                      <m:r>
                        <a:rPr lang="en-US" sz="4400" i="1">
                          <a:solidFill>
                            <a:srgbClr val="000000"/>
                          </a:solidFill>
                          <a:latin typeface="Cambria Math" panose="02040503050406030204" pitchFamily="18" charset="0"/>
                          <a:ea typeface="Cambria Math" panose="02040503050406030204" pitchFamily="18" charset="0"/>
                        </a:rPr>
                        <m:t>∈</m:t>
                      </m:r>
                      <m:r>
                        <m:rPr>
                          <m:sty m:val="p"/>
                        </m:rPr>
                        <a:rPr lang="el-GR" sz="4400" i="1" dirty="0">
                          <a:solidFill>
                            <a:srgbClr val="000000"/>
                          </a:solidFill>
                          <a:latin typeface="Cambria Math" panose="02040503050406030204" pitchFamily="18" charset="0"/>
                          <a:ea typeface="Cambria Math" panose="02040503050406030204" pitchFamily="18" charset="0"/>
                        </a:rPr>
                        <m:t>Θ</m:t>
                      </m:r>
                      <m:d>
                        <m:dPr>
                          <m:ctrlPr>
                            <a:rPr lang="ru-BY" sz="4400" i="1">
                              <a:solidFill>
                                <a:srgbClr val="000000"/>
                              </a:solidFill>
                              <a:latin typeface="Cambria Math" panose="02040503050406030204" pitchFamily="18" charset="0"/>
                            </a:rPr>
                          </m:ctrlPr>
                        </m:dPr>
                        <m:e>
                          <m:r>
                            <a:rPr lang="ru-BY" sz="4400" i="1">
                              <a:solidFill>
                                <a:srgbClr val="000000"/>
                              </a:solidFill>
                              <a:latin typeface="Cambria Math" panose="02040503050406030204" pitchFamily="18" charset="0"/>
                            </a:rPr>
                            <m:t>𝑓</m:t>
                          </m:r>
                          <m:d>
                            <m:dPr>
                              <m:ctrlPr>
                                <a:rPr lang="ru-BY" sz="4400" i="1">
                                  <a:solidFill>
                                    <a:srgbClr val="000000"/>
                                  </a:solidFill>
                                  <a:latin typeface="Cambria Math" panose="02040503050406030204" pitchFamily="18" charset="0"/>
                                </a:rPr>
                              </m:ctrlPr>
                            </m:dPr>
                            <m:e>
                              <m:r>
                                <a:rPr lang="ru-BY" sz="4400" i="1">
                                  <a:solidFill>
                                    <a:srgbClr val="000000"/>
                                  </a:solidFill>
                                  <a:latin typeface="Cambria Math" panose="02040503050406030204" pitchFamily="18" charset="0"/>
                                </a:rPr>
                                <m:t>𝑛</m:t>
                              </m:r>
                            </m:e>
                          </m:d>
                        </m:e>
                      </m:d>
                    </m:oMath>
                  </a14:m>
                  <a:r>
                    <a:rPr lang="ru-RU" sz="4400" dirty="0"/>
                    <a:t> </a:t>
                  </a:r>
                  <a14:m>
                    <m:oMath xmlns:m="http://schemas.openxmlformats.org/officeDocument/2006/math">
                      <m:r>
                        <a:rPr lang="en-US" sz="4400">
                          <a:solidFill>
                            <a:srgbClr val="000000"/>
                          </a:solidFill>
                          <a:latin typeface="Cambria Math" panose="02040503050406030204" pitchFamily="18" charset="0"/>
                        </a:rPr>
                        <m:t>   </m:t>
                      </m:r>
                      <m:r>
                        <a:rPr lang="en-US" sz="4400" i="1">
                          <a:solidFill>
                            <a:srgbClr val="000000"/>
                          </a:solidFill>
                          <a:latin typeface="Cambria Math" panose="02040503050406030204" pitchFamily="18" charset="0"/>
                        </a:rPr>
                        <m:t>𝑔</m:t>
                      </m:r>
                      <m:r>
                        <a:rPr lang="en-US" sz="4400" i="1">
                          <a:solidFill>
                            <a:srgbClr val="000000"/>
                          </a:solidFill>
                          <a:latin typeface="Cambria Math" panose="02040503050406030204" pitchFamily="18" charset="0"/>
                        </a:rPr>
                        <m:t> от </m:t>
                      </m:r>
                      <m:r>
                        <a:rPr lang="en-US" sz="4400" i="1">
                          <a:solidFill>
                            <a:srgbClr val="000000"/>
                          </a:solidFill>
                          <a:latin typeface="Cambria Math" panose="02040503050406030204" pitchFamily="18" charset="0"/>
                        </a:rPr>
                        <m:t>𝑛</m:t>
                      </m:r>
                    </m:oMath>
                  </a14:m>
                  <a:r>
                    <a:rPr lang="ru-RU" sz="4400" b="1" dirty="0"/>
                    <a:t> </a:t>
                  </a:r>
                  <a:r>
                    <a:rPr lang="ru-RU" sz="4400" dirty="0"/>
                    <a:t>равно </a:t>
                  </a:r>
                  <a:r>
                    <a:rPr lang="ru-RU" sz="4400" b="1" dirty="0" err="1"/>
                    <a:t>тетта</a:t>
                  </a:r>
                  <a:r>
                    <a:rPr lang="ru-RU" sz="4400" b="1" dirty="0"/>
                    <a:t> большое</a:t>
                  </a:r>
                  <a:r>
                    <a:rPr lang="en-US" sz="4400" b="1" dirty="0"/>
                    <a:t>  </a:t>
                  </a:r>
                  <a:r>
                    <a:rPr lang="ru-RU" sz="4400" dirty="0"/>
                    <a:t>от</a:t>
                  </a:r>
                  <a:r>
                    <a:rPr lang="en-US" sz="4400" dirty="0"/>
                    <a:t> </a:t>
                  </a:r>
                  <a:r>
                    <a:rPr lang="en-US" sz="4400" i="1" dirty="0"/>
                    <a:t>f</a:t>
                  </a:r>
                  <a:r>
                    <a:rPr lang="en-US" sz="4400" dirty="0"/>
                    <a:t> </a:t>
                  </a:r>
                  <a:r>
                    <a:rPr lang="ru-RU" sz="4400" dirty="0"/>
                    <a:t>от </a:t>
                  </a:r>
                  <a14:m>
                    <m:oMath xmlns:m="http://schemas.openxmlformats.org/officeDocument/2006/math">
                      <m:r>
                        <a:rPr lang="en-US" sz="4400" i="1" dirty="0">
                          <a:latin typeface="Cambria Math" panose="02040503050406030204" pitchFamily="18" charset="0"/>
                        </a:rPr>
                        <m:t>𝑛</m:t>
                      </m:r>
                    </m:oMath>
                  </a14:m>
                  <a:r>
                    <a:rPr lang="ru-RU" sz="4400" dirty="0"/>
                    <a:t> </a:t>
                  </a:r>
                </a:p>
                <a:p>
                  <a:pPr algn="r">
                    <a:spcAft>
                      <a:spcPts val="800"/>
                    </a:spcAft>
                  </a:pPr>
                  <a:r>
                    <a:rPr lang="ru-RU" sz="4400" dirty="0"/>
                    <a:t>здесь и далее  </a:t>
                  </a:r>
                  <a14:m>
                    <m:oMath xmlns:m="http://schemas.openxmlformats.org/officeDocument/2006/math">
                      <m:r>
                        <a:rPr lang="en-US" sz="4400" i="1">
                          <a:latin typeface="Cambria Math" panose="02040503050406030204" pitchFamily="18" charset="0"/>
                        </a:rPr>
                        <m:t>𝑛</m:t>
                      </m:r>
                      <m:r>
                        <a:rPr lang="en-US" sz="4400" i="1">
                          <a:latin typeface="Cambria Math" panose="02040503050406030204" pitchFamily="18" charset="0"/>
                          <a:ea typeface="Cambria Math" panose="02040503050406030204" pitchFamily="18" charset="0"/>
                        </a:rPr>
                        <m:t>→+∞</m:t>
                      </m:r>
                    </m:oMath>
                  </a14:m>
                  <a:endParaRPr lang="ru-BY" sz="2400" dirty="0"/>
                </a:p>
              </p:txBody>
            </p:sp>
          </mc:Choice>
          <mc:Fallback xmlns="">
            <p:sp>
              <p:nvSpPr>
                <p:cNvPr id="25" name="Объект 24">
                  <a:extLst>
                    <a:ext uri="{FF2B5EF4-FFF2-40B4-BE49-F238E27FC236}">
                      <a16:creationId xmlns:a16="http://schemas.microsoft.com/office/drawing/2014/main" id="{6041D611-2644-4610-BDAB-7D5F758D90C0}"/>
                    </a:ext>
                  </a:extLst>
                </p:cNvPr>
                <p:cNvSpPr txBox="1">
                  <a:spLocks noRot="1" noChangeAspect="1" noMove="1" noResize="1" noEditPoints="1" noAdjustHandles="1" noChangeArrowheads="1" noChangeShapeType="1" noTextEdit="1"/>
                </p:cNvSpPr>
                <p:nvPr/>
              </p:nvSpPr>
              <p:spPr bwMode="auto">
                <a:xfrm>
                  <a:off x="1540041" y="3448416"/>
                  <a:ext cx="8479857" cy="1767634"/>
                </a:xfrm>
                <a:prstGeom prst="rect">
                  <a:avLst/>
                </a:prstGeom>
                <a:blipFill>
                  <a:blip r:embed="rId4"/>
                  <a:stretch>
                    <a:fillRect t="-4828" b="-3448"/>
                  </a:stretch>
                </a:blipFill>
                <a:ln>
                  <a:noFill/>
                </a:ln>
              </p:spPr>
              <p:txBody>
                <a:bodyPr/>
                <a:lstStyle/>
                <a:p>
                  <a:r>
                    <a:rPr lang="ru-BY">
                      <a:noFill/>
                    </a:rPr>
                    <a:t> </a:t>
                  </a:r>
                </a:p>
              </p:txBody>
            </p:sp>
          </mc:Fallback>
        </mc:AlternateContent>
        <p:sp>
          <p:nvSpPr>
            <p:cNvPr id="5" name="TextBox 4">
              <a:extLst>
                <a:ext uri="{FF2B5EF4-FFF2-40B4-BE49-F238E27FC236}">
                  <a16:creationId xmlns:a16="http://schemas.microsoft.com/office/drawing/2014/main" id="{F3D3EE83-D13F-84B6-98A4-FBF4CFFB8CB1}"/>
                </a:ext>
              </a:extLst>
            </p:cNvPr>
            <p:cNvSpPr txBox="1"/>
            <p:nvPr/>
          </p:nvSpPr>
          <p:spPr>
            <a:xfrm>
              <a:off x="622433" y="3040252"/>
              <a:ext cx="2092561" cy="461665"/>
            </a:xfrm>
            <a:prstGeom prst="rect">
              <a:avLst/>
            </a:prstGeom>
            <a:noFill/>
          </p:spPr>
          <p:txBody>
            <a:bodyPr wrap="none" rtlCol="0">
              <a:spAutoFit/>
            </a:bodyPr>
            <a:lstStyle/>
            <a:p>
              <a:r>
                <a:rPr lang="ru-RU" sz="2400" dirty="0"/>
                <a:t>Произносится:</a:t>
              </a:r>
              <a:endParaRPr lang="ru-BY" sz="2400" dirty="0"/>
            </a:p>
          </p:txBody>
        </p:sp>
      </p:gr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6C008DB8-FD9B-E6A0-84A8-6AB5A4E6C45E}"/>
                  </a:ext>
                </a:extLst>
              </p:cNvPr>
              <p:cNvSpPr txBox="1"/>
              <p:nvPr/>
            </p:nvSpPr>
            <p:spPr>
              <a:xfrm>
                <a:off x="193639" y="1542005"/>
                <a:ext cx="11779622" cy="1247842"/>
              </a:xfrm>
              <a:prstGeom prst="rect">
                <a:avLst/>
              </a:prstGeom>
              <a:noFill/>
            </p:spPr>
            <p:txBody>
              <a:bodyPr wrap="square">
                <a:spAutoFit/>
              </a:bodyPr>
              <a:lstStyle/>
              <a:p>
                <a:r>
                  <a:rPr lang="ru-RU" sz="2400" b="1" dirty="0"/>
                  <a:t>Асимптотики</a:t>
                </a:r>
                <a:r>
                  <a:rPr lang="en-US" sz="2400" b="1" dirty="0"/>
                  <a:t> </a:t>
                </a:r>
                <a14:m>
                  <m:oMath xmlns:m="http://schemas.openxmlformats.org/officeDocument/2006/math">
                    <m:r>
                      <a:rPr lang="ru-BY" sz="2400" b="1" dirty="0">
                        <a:solidFill>
                          <a:srgbClr val="000000"/>
                        </a:solidFill>
                        <a:latin typeface="Cambria Math" panose="02040503050406030204" pitchFamily="18" charset="0"/>
                      </a:rPr>
                      <m:t>𝚶</m:t>
                    </m:r>
                    <m:d>
                      <m:dPr>
                        <m:ctrlPr>
                          <a:rPr lang="ru-BY" sz="2400" b="1" i="1" dirty="0">
                            <a:solidFill>
                              <a:srgbClr val="000000"/>
                            </a:solidFill>
                            <a:latin typeface="Cambria Math" panose="02040503050406030204" pitchFamily="18" charset="0"/>
                          </a:rPr>
                        </m:ctrlPr>
                      </m:dPr>
                      <m:e>
                        <m:r>
                          <a:rPr lang="ru-BY" sz="2400" b="1" i="1" dirty="0">
                            <a:solidFill>
                              <a:srgbClr val="000000"/>
                            </a:solidFill>
                            <a:latin typeface="Cambria Math" panose="02040503050406030204" pitchFamily="18" charset="0"/>
                          </a:rPr>
                          <m:t>𝒇</m:t>
                        </m:r>
                        <m:d>
                          <m:dPr>
                            <m:ctrlPr>
                              <a:rPr lang="ru-BY" sz="2400" b="1" i="1" dirty="0">
                                <a:solidFill>
                                  <a:srgbClr val="000000"/>
                                </a:solidFill>
                                <a:latin typeface="Cambria Math" panose="02040503050406030204" pitchFamily="18" charset="0"/>
                              </a:rPr>
                            </m:ctrlPr>
                          </m:dPr>
                          <m:e>
                            <m:r>
                              <a:rPr lang="ru-BY" sz="2400" b="1" i="1" dirty="0">
                                <a:solidFill>
                                  <a:srgbClr val="000000"/>
                                </a:solidFill>
                                <a:latin typeface="Cambria Math" panose="02040503050406030204" pitchFamily="18" charset="0"/>
                              </a:rPr>
                              <m:t>𝒏</m:t>
                            </m:r>
                          </m:e>
                        </m:d>
                      </m:e>
                    </m:d>
                    <m:r>
                      <a:rPr lang="en-US" sz="2400" b="1" i="0" dirty="0" smtClean="0">
                        <a:solidFill>
                          <a:srgbClr val="000000"/>
                        </a:solidFill>
                        <a:latin typeface="Cambria Math" panose="02040503050406030204" pitchFamily="18" charset="0"/>
                      </a:rPr>
                      <m:t>,</m:t>
                    </m:r>
                    <m:r>
                      <a:rPr lang="el-GR" sz="2400" b="1" dirty="0">
                        <a:solidFill>
                          <a:srgbClr val="000000"/>
                        </a:solidFill>
                        <a:latin typeface="Cambria Math" panose="02040503050406030204" pitchFamily="18" charset="0"/>
                        <a:ea typeface="Cambria Math" panose="02040503050406030204" pitchFamily="18" charset="0"/>
                      </a:rPr>
                      <m:t>𝛀</m:t>
                    </m:r>
                    <m:d>
                      <m:dPr>
                        <m:ctrlPr>
                          <a:rPr lang="ru-BY" sz="2400" b="1" i="1" dirty="0">
                            <a:solidFill>
                              <a:srgbClr val="000000"/>
                            </a:solidFill>
                            <a:latin typeface="Cambria Math" panose="02040503050406030204" pitchFamily="18" charset="0"/>
                            <a:ea typeface="Cambria Math" panose="02040503050406030204" pitchFamily="18" charset="0"/>
                          </a:rPr>
                        </m:ctrlPr>
                      </m:dPr>
                      <m:e>
                        <m:r>
                          <a:rPr lang="ru-BY" sz="2400" b="1" i="1" dirty="0">
                            <a:solidFill>
                              <a:srgbClr val="000000"/>
                            </a:solidFill>
                            <a:latin typeface="Cambria Math" panose="02040503050406030204" pitchFamily="18" charset="0"/>
                          </a:rPr>
                          <m:t>𝒇</m:t>
                        </m:r>
                        <m:d>
                          <m:dPr>
                            <m:ctrlPr>
                              <a:rPr lang="ru-BY" sz="2400" b="1" i="1" dirty="0">
                                <a:solidFill>
                                  <a:srgbClr val="000000"/>
                                </a:solidFill>
                                <a:latin typeface="Cambria Math" panose="02040503050406030204" pitchFamily="18" charset="0"/>
                              </a:rPr>
                            </m:ctrlPr>
                          </m:dPr>
                          <m:e>
                            <m:r>
                              <a:rPr lang="ru-BY" sz="2400" b="1" i="1" dirty="0">
                                <a:solidFill>
                                  <a:srgbClr val="000000"/>
                                </a:solidFill>
                                <a:latin typeface="Cambria Math" panose="02040503050406030204" pitchFamily="18" charset="0"/>
                              </a:rPr>
                              <m:t>𝒏</m:t>
                            </m:r>
                          </m:e>
                        </m:d>
                      </m:e>
                    </m:d>
                    <m:r>
                      <a:rPr lang="ru-RU" sz="2400" b="1" i="0" dirty="0" smtClean="0">
                        <a:solidFill>
                          <a:srgbClr val="000000"/>
                        </a:solidFill>
                        <a:latin typeface="Cambria Math" panose="02040503050406030204" pitchFamily="18" charset="0"/>
                      </a:rPr>
                      <m:t>,</m:t>
                    </m:r>
                    <m:r>
                      <a:rPr lang="el-GR" sz="2400" b="1" i="0" dirty="0" smtClean="0">
                        <a:solidFill>
                          <a:srgbClr val="000000"/>
                        </a:solidFill>
                        <a:latin typeface="Cambria Math" panose="02040503050406030204" pitchFamily="18" charset="0"/>
                        <a:ea typeface="Cambria Math" panose="02040503050406030204" pitchFamily="18" charset="0"/>
                      </a:rPr>
                      <m:t>𝚯</m:t>
                    </m:r>
                    <m:r>
                      <a:rPr lang="ru-BY" sz="2400" b="1" i="1" dirty="0" smtClean="0">
                        <a:solidFill>
                          <a:srgbClr val="000000"/>
                        </a:solidFill>
                        <a:latin typeface="Cambria Math" panose="02040503050406030204" pitchFamily="18" charset="0"/>
                      </a:rPr>
                      <m:t>(</m:t>
                    </m:r>
                    <m:r>
                      <a:rPr lang="ru-BY" sz="2400" b="1" i="1" dirty="0" smtClean="0">
                        <a:solidFill>
                          <a:srgbClr val="000000"/>
                        </a:solidFill>
                        <a:latin typeface="Cambria Math" panose="02040503050406030204" pitchFamily="18" charset="0"/>
                      </a:rPr>
                      <m:t>𝒇</m:t>
                    </m:r>
                    <m:r>
                      <a:rPr lang="ru-BY" sz="2400" b="1" i="1" dirty="0" smtClean="0">
                        <a:solidFill>
                          <a:srgbClr val="000000"/>
                        </a:solidFill>
                        <a:latin typeface="Cambria Math" panose="02040503050406030204" pitchFamily="18" charset="0"/>
                      </a:rPr>
                      <m:t>(</m:t>
                    </m:r>
                    <m:r>
                      <a:rPr lang="ru-BY" sz="2400" b="1" i="1" dirty="0" smtClean="0">
                        <a:solidFill>
                          <a:srgbClr val="000000"/>
                        </a:solidFill>
                        <a:latin typeface="Cambria Math" panose="02040503050406030204" pitchFamily="18" charset="0"/>
                      </a:rPr>
                      <m:t>𝒏</m:t>
                    </m:r>
                    <m:r>
                      <a:rPr lang="ru-BY" sz="2400" b="1" i="1" dirty="0" smtClean="0">
                        <a:solidFill>
                          <a:srgbClr val="000000"/>
                        </a:solidFill>
                        <a:latin typeface="Cambria Math" panose="02040503050406030204" pitchFamily="18" charset="0"/>
                      </a:rPr>
                      <m:t>))</m:t>
                    </m:r>
                  </m:oMath>
                </a14:m>
                <a:r>
                  <a:rPr lang="en-US" sz="2400" b="1" dirty="0"/>
                  <a:t> </a:t>
                </a:r>
                <a:r>
                  <a:rPr lang="ru-RU" sz="2400" dirty="0"/>
                  <a:t>– </a:t>
                </a:r>
              </a:p>
              <a:p>
                <a:pPr lvl="1"/>
                <a:r>
                  <a:rPr lang="ru-RU" sz="2400" dirty="0"/>
                  <a:t>способ оценки функции </a:t>
                </a:r>
                <a14:m>
                  <m:oMath xmlns:m="http://schemas.openxmlformats.org/officeDocument/2006/math">
                    <m:r>
                      <a:rPr lang="en-US" sz="2400" i="1">
                        <a:solidFill>
                          <a:srgbClr val="000000"/>
                        </a:solidFill>
                        <a:latin typeface="Cambria Math" panose="02040503050406030204" pitchFamily="18" charset="0"/>
                      </a:rPr>
                      <m:t>𝑔</m:t>
                    </m:r>
                    <m:d>
                      <m:dPr>
                        <m:ctrlPr>
                          <a:rPr lang="en-US" sz="2400" i="1">
                            <a:solidFill>
                              <a:srgbClr val="000000"/>
                            </a:solidFill>
                            <a:latin typeface="Cambria Math" panose="02040503050406030204" pitchFamily="18" charset="0"/>
                          </a:rPr>
                        </m:ctrlPr>
                      </m:dPr>
                      <m:e>
                        <m:r>
                          <a:rPr lang="en-US" sz="2400" i="1">
                            <a:solidFill>
                              <a:srgbClr val="000000"/>
                            </a:solidFill>
                            <a:latin typeface="Cambria Math" panose="02040503050406030204" pitchFamily="18" charset="0"/>
                          </a:rPr>
                          <m:t>𝑛</m:t>
                        </m:r>
                      </m:e>
                    </m:d>
                  </m:oMath>
                </a14:m>
                <a:r>
                  <a:rPr lang="ru-RU" sz="2400" dirty="0"/>
                  <a:t> при </a:t>
                </a:r>
                <a14:m>
                  <m:oMath xmlns:m="http://schemas.openxmlformats.org/officeDocument/2006/math">
                    <m:r>
                      <a:rPr lang="en-US" sz="2400" i="1">
                        <a:latin typeface="Cambria Math" panose="02040503050406030204" pitchFamily="18" charset="0"/>
                      </a:rPr>
                      <m:t>𝑛</m:t>
                    </m:r>
                    <m:r>
                      <a:rPr lang="en-US" sz="2400" i="1">
                        <a:latin typeface="Cambria Math" panose="02040503050406030204" pitchFamily="18" charset="0"/>
                        <a:ea typeface="Cambria Math" panose="02040503050406030204" pitchFamily="18" charset="0"/>
                      </a:rPr>
                      <m:t>→+∞ </m:t>
                    </m:r>
                  </m:oMath>
                </a14:m>
                <a:r>
                  <a:rPr lang="ru-RU" sz="2400" dirty="0"/>
                  <a:t>сверху</a:t>
                </a:r>
                <a:r>
                  <a:rPr lang="en-US" sz="2400" dirty="0"/>
                  <a:t> </a:t>
                </a:r>
                <a:r>
                  <a:rPr lang="ru-RU" sz="2400" dirty="0"/>
                  <a:t>и снизу, чтобы упростить её внешний вид. </a:t>
                </a:r>
              </a:p>
            </p:txBody>
          </p:sp>
        </mc:Choice>
        <mc:Fallback xmlns="">
          <p:sp>
            <p:nvSpPr>
              <p:cNvPr id="7" name="TextBox 6">
                <a:extLst>
                  <a:ext uri="{FF2B5EF4-FFF2-40B4-BE49-F238E27FC236}">
                    <a16:creationId xmlns:a16="http://schemas.microsoft.com/office/drawing/2014/main" id="{6C008DB8-FD9B-E6A0-84A8-6AB5A4E6C45E}"/>
                  </a:ext>
                </a:extLst>
              </p:cNvPr>
              <p:cNvSpPr txBox="1">
                <a:spLocks noRot="1" noChangeAspect="1" noMove="1" noResize="1" noEditPoints="1" noAdjustHandles="1" noChangeArrowheads="1" noChangeShapeType="1" noTextEdit="1"/>
              </p:cNvSpPr>
              <p:nvPr/>
            </p:nvSpPr>
            <p:spPr>
              <a:xfrm>
                <a:off x="193639" y="1542005"/>
                <a:ext cx="11779622" cy="1247842"/>
              </a:xfrm>
              <a:prstGeom prst="rect">
                <a:avLst/>
              </a:prstGeom>
              <a:blipFill>
                <a:blip r:embed="rId5"/>
                <a:stretch>
                  <a:fillRect l="-828" t="-1463" b="-10244"/>
                </a:stretch>
              </a:blipFill>
            </p:spPr>
            <p:txBody>
              <a:bodyPr/>
              <a:lstStyle/>
              <a:p>
                <a:r>
                  <a:rPr lang="ru-BY">
                    <a:noFill/>
                  </a:rPr>
                  <a:t> </a:t>
                </a:r>
              </a:p>
            </p:txBody>
          </p:sp>
        </mc:Fallback>
      </mc:AlternateContent>
      <p:sp>
        <p:nvSpPr>
          <p:cNvPr id="8" name="Объект 24">
            <a:extLst>
              <a:ext uri="{FF2B5EF4-FFF2-40B4-BE49-F238E27FC236}">
                <a16:creationId xmlns:a16="http://schemas.microsoft.com/office/drawing/2014/main" id="{64B571BA-74D2-575A-360C-111CF15AC5C2}"/>
              </a:ext>
            </a:extLst>
          </p:cNvPr>
          <p:cNvSpPr txBox="1"/>
          <p:nvPr/>
        </p:nvSpPr>
        <p:spPr bwMode="auto">
          <a:xfrm>
            <a:off x="1681456" y="4922886"/>
            <a:ext cx="7125660" cy="641202"/>
          </a:xfrm>
          <a:prstGeom prst="rect">
            <a:avLst/>
          </a:prstGeom>
          <a:noFill/>
          <a:ln>
            <a:noFill/>
          </a:ln>
        </p:spPr>
        <p:txBody>
          <a:bodyPr>
            <a:normAutofit/>
          </a:bodyPr>
          <a:lstStyle/>
          <a:p>
            <a:endParaRPr lang="ru-BY" sz="2400" dirty="0"/>
          </a:p>
        </p:txBody>
      </p:sp>
    </p:spTree>
    <p:extLst>
      <p:ext uri="{BB962C8B-B14F-4D97-AF65-F5344CB8AC3E}">
        <p14:creationId xmlns:p14="http://schemas.microsoft.com/office/powerpoint/2010/main" val="4281250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TextBox 5"/>
              <p:cNvSpPr txBox="1"/>
              <p:nvPr/>
            </p:nvSpPr>
            <p:spPr>
              <a:xfrm>
                <a:off x="45603" y="753612"/>
                <a:ext cx="3503364" cy="3323987"/>
              </a:xfrm>
              <a:prstGeom prst="rect">
                <a:avLst/>
              </a:prstGeom>
              <a:noFill/>
            </p:spPr>
            <p:txBody>
              <a:bodyPr wrap="square" rtlCol="0">
                <a:spAutoFit/>
              </a:bodyPr>
              <a:lstStyle/>
              <a:p>
                <a:r>
                  <a:rPr lang="ru-RU" sz="3200" b="1" dirty="0">
                    <a:ea typeface="Cambria Math" panose="02040503050406030204" pitchFamily="18" charset="0"/>
                  </a:rPr>
                  <a:t>Асимптотика </a:t>
                </a:r>
                <a14:m>
                  <m:oMath xmlns:m="http://schemas.openxmlformats.org/officeDocument/2006/math">
                    <m:r>
                      <a:rPr lang="en-US" sz="3200" b="1" i="1" dirty="0" smtClean="0">
                        <a:latin typeface="Cambria Math" panose="02040503050406030204" pitchFamily="18" charset="0"/>
                        <a:ea typeface="Cambria Math" panose="02040503050406030204" pitchFamily="18" charset="0"/>
                      </a:rPr>
                      <m:t>𝚶</m:t>
                    </m:r>
                    <m:r>
                      <a:rPr lang="en-US" sz="3200" b="1" i="1" dirty="0" smtClean="0">
                        <a:latin typeface="Cambria Math" panose="02040503050406030204" pitchFamily="18" charset="0"/>
                      </a:rPr>
                      <m:t>(</m:t>
                    </m:r>
                    <m:r>
                      <a:rPr lang="en-US" sz="3200" b="1" i="1" dirty="0" smtClean="0">
                        <a:latin typeface="Cambria Math" panose="02040503050406030204" pitchFamily="18" charset="0"/>
                      </a:rPr>
                      <m:t>𝒇</m:t>
                    </m:r>
                    <m:r>
                      <a:rPr lang="en-US" sz="3200" b="1" i="1" dirty="0" smtClean="0">
                        <a:latin typeface="Cambria Math" panose="02040503050406030204" pitchFamily="18" charset="0"/>
                      </a:rPr>
                      <m:t>(</m:t>
                    </m:r>
                    <m:r>
                      <a:rPr lang="en-US" sz="3200" b="1" i="1" dirty="0" smtClean="0">
                        <a:latin typeface="Cambria Math" panose="02040503050406030204" pitchFamily="18" charset="0"/>
                      </a:rPr>
                      <m:t>𝒏</m:t>
                    </m:r>
                    <m:r>
                      <a:rPr lang="en-US" sz="3200" b="1" i="1" dirty="0" smtClean="0">
                        <a:latin typeface="Cambria Math" panose="02040503050406030204" pitchFamily="18" charset="0"/>
                      </a:rPr>
                      <m:t>)) </m:t>
                    </m:r>
                  </m:oMath>
                </a14:m>
                <a:r>
                  <a:rPr lang="en-US" sz="3200" dirty="0"/>
                  <a:t>– </a:t>
                </a:r>
                <a:endParaRPr lang="ru-RU" sz="3200" dirty="0"/>
              </a:p>
              <a:p>
                <a:r>
                  <a:rPr lang="ru-RU" sz="3200" dirty="0"/>
                  <a:t>это множество функций, которые растут не быстрее, чем функция </a:t>
                </a:r>
                <a14:m>
                  <m:oMath xmlns:m="http://schemas.openxmlformats.org/officeDocument/2006/math">
                    <m:r>
                      <a:rPr lang="en-US" sz="3200" i="1" dirty="0" smtClean="0">
                        <a:latin typeface="Cambria Math" panose="02040503050406030204" pitchFamily="18" charset="0"/>
                      </a:rPr>
                      <m:t>𝑓</m:t>
                    </m:r>
                    <m:r>
                      <a:rPr lang="en-US" sz="3200" i="1" dirty="0" smtClean="0">
                        <a:latin typeface="Cambria Math" panose="02040503050406030204" pitchFamily="18" charset="0"/>
                      </a:rPr>
                      <m:t>(</m:t>
                    </m:r>
                    <m:r>
                      <a:rPr lang="en-US" sz="3200" i="1" dirty="0" smtClean="0">
                        <a:latin typeface="Cambria Math" panose="02040503050406030204" pitchFamily="18" charset="0"/>
                      </a:rPr>
                      <m:t>𝑛</m:t>
                    </m:r>
                    <m:r>
                      <a:rPr lang="en-US" sz="3200" i="1" dirty="0" smtClean="0">
                        <a:latin typeface="Cambria Math" panose="02040503050406030204" pitchFamily="18" charset="0"/>
                      </a:rPr>
                      <m:t>)</m:t>
                    </m:r>
                    <m:r>
                      <a:rPr lang="ru-RU" sz="3200" b="0" i="0" dirty="0" smtClean="0">
                        <a:latin typeface="Cambria Math" panose="02040503050406030204" pitchFamily="18" charset="0"/>
                      </a:rPr>
                      <m:t>.</m:t>
                    </m:r>
                  </m:oMath>
                </a14:m>
                <a:endParaRPr lang="en-US" sz="3200" dirty="0"/>
              </a:p>
              <a:p>
                <a:pPr marL="342900" indent="-342900">
                  <a:buAutoNum type="arabicPeriod"/>
                </a:pPr>
                <a:endParaRPr lang="ru-RU" dirty="0"/>
              </a:p>
            </p:txBody>
          </p:sp>
        </mc:Choice>
        <mc:Fallback xmlns="">
          <p:sp>
            <p:nvSpPr>
              <p:cNvPr id="6" name="TextBox 5"/>
              <p:cNvSpPr txBox="1">
                <a:spLocks noRot="1" noChangeAspect="1" noMove="1" noResize="1" noEditPoints="1" noAdjustHandles="1" noChangeArrowheads="1" noChangeShapeType="1" noTextEdit="1"/>
              </p:cNvSpPr>
              <p:nvPr/>
            </p:nvSpPr>
            <p:spPr>
              <a:xfrm>
                <a:off x="45603" y="753612"/>
                <a:ext cx="3503364" cy="3323987"/>
              </a:xfrm>
              <a:prstGeom prst="rect">
                <a:avLst/>
              </a:prstGeom>
              <a:blipFill>
                <a:blip r:embed="rId2"/>
                <a:stretch>
                  <a:fillRect l="-4348" t="-2385" r="-4174"/>
                </a:stretch>
              </a:blipFill>
            </p:spPr>
            <p:txBody>
              <a:bodyPr/>
              <a:lstStyle/>
              <a:p>
                <a:r>
                  <a:rPr lang="ru-BY">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51496477-456A-BF0A-3D04-3C512A101954}"/>
                  </a:ext>
                </a:extLst>
              </p:cNvPr>
              <p:cNvSpPr txBox="1"/>
              <p:nvPr/>
            </p:nvSpPr>
            <p:spPr>
              <a:xfrm>
                <a:off x="3665124" y="753612"/>
                <a:ext cx="4126566" cy="3323987"/>
              </a:xfrm>
              <a:prstGeom prst="rect">
                <a:avLst/>
              </a:prstGeom>
              <a:noFill/>
            </p:spPr>
            <p:txBody>
              <a:bodyPr wrap="square" rtlCol="0">
                <a:spAutoFit/>
              </a:bodyPr>
              <a:lstStyle/>
              <a:p>
                <a:r>
                  <a:rPr lang="ru-RU" sz="3200" b="1" dirty="0">
                    <a:ea typeface="Cambria Math" panose="02040503050406030204" pitchFamily="18" charset="0"/>
                  </a:rPr>
                  <a:t>Асимптотика</a:t>
                </a:r>
                <a:endParaRPr lang="ru-RU" sz="3200" b="1" i="1" dirty="0">
                  <a:latin typeface="Cambria Math" panose="02040503050406030204" pitchFamily="18" charset="0"/>
                </a:endParaRPr>
              </a:p>
              <a:p>
                <a14:m>
                  <m:oMath xmlns:m="http://schemas.openxmlformats.org/officeDocument/2006/math">
                    <m:r>
                      <a:rPr lang="el-GR" sz="3200" b="1" i="1" dirty="0" smtClean="0">
                        <a:latin typeface="Cambria Math" panose="02040503050406030204" pitchFamily="18" charset="0"/>
                        <a:ea typeface="Cambria Math" panose="02040503050406030204" pitchFamily="18" charset="0"/>
                      </a:rPr>
                      <m:t>𝛀</m:t>
                    </m:r>
                    <m:r>
                      <a:rPr lang="en-US" sz="3200" b="1" i="1" dirty="0">
                        <a:latin typeface="Cambria Math" panose="02040503050406030204" pitchFamily="18" charset="0"/>
                      </a:rPr>
                      <m:t>(</m:t>
                    </m:r>
                    <m:r>
                      <a:rPr lang="en-US" sz="3200" b="1" i="1" dirty="0">
                        <a:latin typeface="Cambria Math" panose="02040503050406030204" pitchFamily="18" charset="0"/>
                      </a:rPr>
                      <m:t>𝒇</m:t>
                    </m:r>
                    <m:r>
                      <a:rPr lang="en-US" sz="3200" b="1" i="1" dirty="0">
                        <a:latin typeface="Cambria Math" panose="02040503050406030204" pitchFamily="18" charset="0"/>
                      </a:rPr>
                      <m:t>(</m:t>
                    </m:r>
                    <m:r>
                      <a:rPr lang="en-US" sz="3200" b="1" i="1" dirty="0">
                        <a:latin typeface="Cambria Math" panose="02040503050406030204" pitchFamily="18" charset="0"/>
                      </a:rPr>
                      <m:t>𝒏</m:t>
                    </m:r>
                    <m:r>
                      <a:rPr lang="en-US" sz="3200" b="1" i="1" dirty="0">
                        <a:latin typeface="Cambria Math" panose="02040503050406030204" pitchFamily="18" charset="0"/>
                      </a:rPr>
                      <m:t>)) </m:t>
                    </m:r>
                  </m:oMath>
                </a14:m>
                <a:r>
                  <a:rPr lang="en-US" sz="3200" dirty="0"/>
                  <a:t>– </a:t>
                </a:r>
                <a:endParaRPr lang="ru-RU" sz="3200" dirty="0"/>
              </a:p>
              <a:p>
                <a:r>
                  <a:rPr lang="ru-RU" sz="3200" dirty="0"/>
                  <a:t>это множество функций, которые растут не медленнее, чем функция </a:t>
                </a:r>
                <a14:m>
                  <m:oMath xmlns:m="http://schemas.openxmlformats.org/officeDocument/2006/math">
                    <m:r>
                      <a:rPr lang="en-US" sz="3200" i="1" dirty="0" smtClean="0">
                        <a:latin typeface="Cambria Math" panose="02040503050406030204" pitchFamily="18" charset="0"/>
                      </a:rPr>
                      <m:t>𝑓</m:t>
                    </m:r>
                    <m:r>
                      <a:rPr lang="en-US" sz="3200" i="1" dirty="0" smtClean="0">
                        <a:latin typeface="Cambria Math" panose="02040503050406030204" pitchFamily="18" charset="0"/>
                      </a:rPr>
                      <m:t>(</m:t>
                    </m:r>
                    <m:r>
                      <a:rPr lang="en-US" sz="3200" i="1" dirty="0" smtClean="0">
                        <a:latin typeface="Cambria Math" panose="02040503050406030204" pitchFamily="18" charset="0"/>
                      </a:rPr>
                      <m:t>𝑛</m:t>
                    </m:r>
                    <m:r>
                      <a:rPr lang="en-US" sz="3200" i="1" dirty="0" smtClean="0">
                        <a:latin typeface="Cambria Math" panose="02040503050406030204" pitchFamily="18" charset="0"/>
                      </a:rPr>
                      <m:t>)</m:t>
                    </m:r>
                    <m:r>
                      <a:rPr lang="ru-RU" sz="3200" dirty="0">
                        <a:latin typeface="Cambria Math" panose="02040503050406030204" pitchFamily="18" charset="0"/>
                      </a:rPr>
                      <m:t>.</m:t>
                    </m:r>
                  </m:oMath>
                </a14:m>
                <a:endParaRPr lang="en-US" sz="3200" dirty="0"/>
              </a:p>
              <a:p>
                <a:endParaRPr lang="ru-RU" dirty="0"/>
              </a:p>
            </p:txBody>
          </p:sp>
        </mc:Choice>
        <mc:Fallback xmlns="">
          <p:sp>
            <p:nvSpPr>
              <p:cNvPr id="13" name="TextBox 12">
                <a:extLst>
                  <a:ext uri="{FF2B5EF4-FFF2-40B4-BE49-F238E27FC236}">
                    <a16:creationId xmlns:a16="http://schemas.microsoft.com/office/drawing/2014/main" id="{51496477-456A-BF0A-3D04-3C512A101954}"/>
                  </a:ext>
                </a:extLst>
              </p:cNvPr>
              <p:cNvSpPr txBox="1">
                <a:spLocks noRot="1" noChangeAspect="1" noMove="1" noResize="1" noEditPoints="1" noAdjustHandles="1" noChangeArrowheads="1" noChangeShapeType="1" noTextEdit="1"/>
              </p:cNvSpPr>
              <p:nvPr/>
            </p:nvSpPr>
            <p:spPr>
              <a:xfrm>
                <a:off x="3665124" y="753612"/>
                <a:ext cx="4126566" cy="3323987"/>
              </a:xfrm>
              <a:prstGeom prst="rect">
                <a:avLst/>
              </a:prstGeom>
              <a:blipFill>
                <a:blip r:embed="rId3"/>
                <a:stretch>
                  <a:fillRect l="-3693" t="-2202" r="-886"/>
                </a:stretch>
              </a:blipFill>
            </p:spPr>
            <p:txBody>
              <a:bodyPr/>
              <a:lstStyle/>
              <a:p>
                <a:r>
                  <a:rPr lang="ru-BY">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A53DBE5D-1E90-57D9-10BD-C964D3619246}"/>
                  </a:ext>
                </a:extLst>
              </p:cNvPr>
              <p:cNvSpPr txBox="1"/>
              <p:nvPr/>
            </p:nvSpPr>
            <p:spPr>
              <a:xfrm>
                <a:off x="7791689" y="753612"/>
                <a:ext cx="4354706" cy="3539430"/>
              </a:xfrm>
              <a:prstGeom prst="rect">
                <a:avLst/>
              </a:prstGeom>
              <a:noFill/>
            </p:spPr>
            <p:txBody>
              <a:bodyPr wrap="square" rtlCol="0">
                <a:spAutoFit/>
              </a:bodyPr>
              <a:lstStyle/>
              <a:p>
                <a:r>
                  <a:rPr lang="ru-RU" sz="3200" b="1" dirty="0">
                    <a:ea typeface="Cambria Math" panose="02040503050406030204" pitchFamily="18" charset="0"/>
                  </a:rPr>
                  <a:t>Асимптотика</a:t>
                </a:r>
                <a:endParaRPr lang="ru-RU" sz="3200" b="1" i="1" dirty="0">
                  <a:latin typeface="Cambria Math" panose="02040503050406030204" pitchFamily="18" charset="0"/>
                  <a:ea typeface="Cambria Math" panose="02040503050406030204" pitchFamily="18" charset="0"/>
                </a:endParaRPr>
              </a:p>
              <a:p>
                <a14:m>
                  <m:oMath xmlns:m="http://schemas.openxmlformats.org/officeDocument/2006/math">
                    <m:r>
                      <a:rPr lang="ru-RU" sz="3200" b="1" i="1" dirty="0" smtClean="0">
                        <a:latin typeface="Cambria Math" panose="02040503050406030204" pitchFamily="18" charset="0"/>
                        <a:ea typeface="Cambria Math" panose="02040503050406030204" pitchFamily="18" charset="0"/>
                      </a:rPr>
                      <m:t>𝚯</m:t>
                    </m:r>
                    <m:r>
                      <a:rPr lang="en-US" sz="3200" b="1" i="1" dirty="0">
                        <a:latin typeface="Cambria Math" panose="02040503050406030204" pitchFamily="18" charset="0"/>
                      </a:rPr>
                      <m:t>(</m:t>
                    </m:r>
                    <m:r>
                      <a:rPr lang="en-US" sz="3200" b="1" i="1" dirty="0">
                        <a:latin typeface="Cambria Math" panose="02040503050406030204" pitchFamily="18" charset="0"/>
                      </a:rPr>
                      <m:t>𝒇</m:t>
                    </m:r>
                    <m:r>
                      <a:rPr lang="en-US" sz="3200" b="1" i="1" dirty="0">
                        <a:latin typeface="Cambria Math" panose="02040503050406030204" pitchFamily="18" charset="0"/>
                      </a:rPr>
                      <m:t>(</m:t>
                    </m:r>
                    <m:r>
                      <a:rPr lang="en-US" sz="3200" b="1" i="1" dirty="0">
                        <a:latin typeface="Cambria Math" panose="02040503050406030204" pitchFamily="18" charset="0"/>
                      </a:rPr>
                      <m:t>𝒏</m:t>
                    </m:r>
                    <m:r>
                      <a:rPr lang="en-US" sz="3200" b="1" i="1" dirty="0">
                        <a:latin typeface="Cambria Math" panose="02040503050406030204" pitchFamily="18" charset="0"/>
                      </a:rPr>
                      <m:t>)) </m:t>
                    </m:r>
                  </m:oMath>
                </a14:m>
                <a:r>
                  <a:rPr lang="en-US" sz="3200" dirty="0"/>
                  <a:t>– </a:t>
                </a:r>
                <a:endParaRPr lang="ru-RU" sz="3200" dirty="0"/>
              </a:p>
              <a:p>
                <a:r>
                  <a:rPr lang="ru-RU" sz="3200" dirty="0"/>
                  <a:t>это множество функций, которые растут не быстрее и не медленнее, чем функция </a:t>
                </a:r>
                <a14:m>
                  <m:oMath xmlns:m="http://schemas.openxmlformats.org/officeDocument/2006/math">
                    <m:r>
                      <a:rPr lang="ru-RU" sz="3200" b="0" i="0" dirty="0" smtClean="0">
                        <a:latin typeface="Cambria Math" panose="02040503050406030204" pitchFamily="18" charset="0"/>
                      </a:rPr>
                      <m:t> </m:t>
                    </m:r>
                    <m:r>
                      <a:rPr lang="en-US" sz="3200" i="1" dirty="0" smtClean="0">
                        <a:latin typeface="Cambria Math" panose="02040503050406030204" pitchFamily="18" charset="0"/>
                      </a:rPr>
                      <m:t>𝑓</m:t>
                    </m:r>
                    <m:r>
                      <a:rPr lang="en-US" sz="3200" i="1" dirty="0" smtClean="0">
                        <a:latin typeface="Cambria Math" panose="02040503050406030204" pitchFamily="18" charset="0"/>
                      </a:rPr>
                      <m:t>(</m:t>
                    </m:r>
                    <m:r>
                      <a:rPr lang="en-US" sz="3200" i="1" dirty="0" smtClean="0">
                        <a:latin typeface="Cambria Math" panose="02040503050406030204" pitchFamily="18" charset="0"/>
                      </a:rPr>
                      <m:t>𝑛</m:t>
                    </m:r>
                    <m:r>
                      <a:rPr lang="en-US" sz="3200" i="1" dirty="0" smtClean="0">
                        <a:latin typeface="Cambria Math" panose="02040503050406030204" pitchFamily="18" charset="0"/>
                      </a:rPr>
                      <m:t>)</m:t>
                    </m:r>
                    <m:r>
                      <a:rPr lang="ru-RU" sz="3200" dirty="0">
                        <a:latin typeface="Cambria Math" panose="02040503050406030204" pitchFamily="18" charset="0"/>
                      </a:rPr>
                      <m:t>.</m:t>
                    </m:r>
                  </m:oMath>
                </a14:m>
                <a:endParaRPr lang="ru-RU" sz="3200" dirty="0"/>
              </a:p>
            </p:txBody>
          </p:sp>
        </mc:Choice>
        <mc:Fallback xmlns="">
          <p:sp>
            <p:nvSpPr>
              <p:cNvPr id="14" name="TextBox 13">
                <a:extLst>
                  <a:ext uri="{FF2B5EF4-FFF2-40B4-BE49-F238E27FC236}">
                    <a16:creationId xmlns:a16="http://schemas.microsoft.com/office/drawing/2014/main" id="{A53DBE5D-1E90-57D9-10BD-C964D3619246}"/>
                  </a:ext>
                </a:extLst>
              </p:cNvPr>
              <p:cNvSpPr txBox="1">
                <a:spLocks noRot="1" noChangeAspect="1" noMove="1" noResize="1" noEditPoints="1" noAdjustHandles="1" noChangeArrowheads="1" noChangeShapeType="1" noTextEdit="1"/>
              </p:cNvSpPr>
              <p:nvPr/>
            </p:nvSpPr>
            <p:spPr>
              <a:xfrm>
                <a:off x="7791689" y="753612"/>
                <a:ext cx="4354706" cy="3539430"/>
              </a:xfrm>
              <a:prstGeom prst="rect">
                <a:avLst/>
              </a:prstGeom>
              <a:blipFill>
                <a:blip r:embed="rId4"/>
                <a:stretch>
                  <a:fillRect l="-3497" t="-2069" r="-280" b="-5000"/>
                </a:stretch>
              </a:blipFill>
            </p:spPr>
            <p:txBody>
              <a:bodyPr/>
              <a:lstStyle/>
              <a:p>
                <a:r>
                  <a:rPr lang="ru-BY">
                    <a:noFill/>
                  </a:rPr>
                  <a:t> </a:t>
                </a:r>
              </a:p>
            </p:txBody>
          </p:sp>
        </mc:Fallback>
      </mc:AlternateContent>
      <p:cxnSp>
        <p:nvCxnSpPr>
          <p:cNvPr id="17" name="Прямая соединительная линия 16">
            <a:extLst>
              <a:ext uri="{FF2B5EF4-FFF2-40B4-BE49-F238E27FC236}">
                <a16:creationId xmlns:a16="http://schemas.microsoft.com/office/drawing/2014/main" id="{3C8B5F6B-8187-8335-306A-8A1A13A45C58}"/>
              </a:ext>
            </a:extLst>
          </p:cNvPr>
          <p:cNvCxnSpPr/>
          <p:nvPr/>
        </p:nvCxnSpPr>
        <p:spPr>
          <a:xfrm>
            <a:off x="3615068" y="0"/>
            <a:ext cx="0" cy="6858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Прямая соединительная линия 17">
            <a:extLst>
              <a:ext uri="{FF2B5EF4-FFF2-40B4-BE49-F238E27FC236}">
                <a16:creationId xmlns:a16="http://schemas.microsoft.com/office/drawing/2014/main" id="{22ACD614-1113-6971-725A-E1C03AF5863D}"/>
              </a:ext>
            </a:extLst>
          </p:cNvPr>
          <p:cNvCxnSpPr/>
          <p:nvPr/>
        </p:nvCxnSpPr>
        <p:spPr>
          <a:xfrm>
            <a:off x="7663940" y="0"/>
            <a:ext cx="0" cy="6858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5" name="Объект 4">
            <a:extLst>
              <a:ext uri="{FF2B5EF4-FFF2-40B4-BE49-F238E27FC236}">
                <a16:creationId xmlns:a16="http://schemas.microsoft.com/office/drawing/2014/main" id="{7D47BDF5-3B49-036E-5E5B-F8F8D5EF701F}"/>
              </a:ext>
            </a:extLst>
          </p:cNvPr>
          <p:cNvGraphicFramePr>
            <a:graphicFrameLocks noChangeAspect="1"/>
          </p:cNvGraphicFramePr>
          <p:nvPr>
            <p:extLst>
              <p:ext uri="{D42A27DB-BD31-4B8C-83A1-F6EECF244321}">
                <p14:modId xmlns:p14="http://schemas.microsoft.com/office/powerpoint/2010/main" val="3335199232"/>
              </p:ext>
            </p:extLst>
          </p:nvPr>
        </p:nvGraphicFramePr>
        <p:xfrm>
          <a:off x="688975" y="4573588"/>
          <a:ext cx="2301875" cy="738187"/>
        </p:xfrm>
        <a:graphic>
          <a:graphicData uri="http://schemas.openxmlformats.org/presentationml/2006/ole">
            <mc:AlternateContent xmlns:mc="http://schemas.openxmlformats.org/markup-compatibility/2006">
              <mc:Choice xmlns:v="urn:schemas-microsoft-com:vml" Requires="v">
                <p:oleObj name="Equation" r:id="rId5" imgW="990360" imgH="317160" progId="Equation.DSMT4">
                  <p:embed/>
                </p:oleObj>
              </mc:Choice>
              <mc:Fallback>
                <p:oleObj name="Equation" r:id="rId5" imgW="990360" imgH="317160" progId="Equation.DSMT4">
                  <p:embed/>
                  <p:pic>
                    <p:nvPicPr>
                      <p:cNvPr id="0" name=""/>
                      <p:cNvPicPr/>
                      <p:nvPr/>
                    </p:nvPicPr>
                    <p:blipFill>
                      <a:blip r:embed="rId6"/>
                      <a:stretch>
                        <a:fillRect/>
                      </a:stretch>
                    </p:blipFill>
                    <p:spPr>
                      <a:xfrm>
                        <a:off x="688975" y="4573588"/>
                        <a:ext cx="2301875" cy="738187"/>
                      </a:xfrm>
                      <a:prstGeom prst="rect">
                        <a:avLst/>
                      </a:prstGeom>
                    </p:spPr>
                  </p:pic>
                </p:oleObj>
              </mc:Fallback>
            </mc:AlternateContent>
          </a:graphicData>
        </a:graphic>
      </p:graphicFrame>
      <p:graphicFrame>
        <p:nvGraphicFramePr>
          <p:cNvPr id="7" name="Объект 6">
            <a:extLst>
              <a:ext uri="{FF2B5EF4-FFF2-40B4-BE49-F238E27FC236}">
                <a16:creationId xmlns:a16="http://schemas.microsoft.com/office/drawing/2014/main" id="{3A866218-18D4-571A-CA7E-9E7912BE9A92}"/>
              </a:ext>
            </a:extLst>
          </p:cNvPr>
          <p:cNvGraphicFramePr>
            <a:graphicFrameLocks noChangeAspect="1"/>
          </p:cNvGraphicFramePr>
          <p:nvPr>
            <p:extLst>
              <p:ext uri="{D42A27DB-BD31-4B8C-83A1-F6EECF244321}">
                <p14:modId xmlns:p14="http://schemas.microsoft.com/office/powerpoint/2010/main" val="1433456136"/>
              </p:ext>
            </p:extLst>
          </p:nvPr>
        </p:nvGraphicFramePr>
        <p:xfrm>
          <a:off x="688975" y="5275263"/>
          <a:ext cx="2301875" cy="738187"/>
        </p:xfrm>
        <a:graphic>
          <a:graphicData uri="http://schemas.openxmlformats.org/presentationml/2006/ole">
            <mc:AlternateContent xmlns:mc="http://schemas.openxmlformats.org/markup-compatibility/2006">
              <mc:Choice xmlns:v="urn:schemas-microsoft-com:vml" Requires="v">
                <p:oleObj name="Equation" r:id="rId7" imgW="990360" imgH="317160" progId="Equation.DSMT4">
                  <p:embed/>
                </p:oleObj>
              </mc:Choice>
              <mc:Fallback>
                <p:oleObj name="Equation" r:id="rId7" imgW="990360" imgH="317160" progId="Equation.DSMT4">
                  <p:embed/>
                  <p:pic>
                    <p:nvPicPr>
                      <p:cNvPr id="0" name=""/>
                      <p:cNvPicPr/>
                      <p:nvPr/>
                    </p:nvPicPr>
                    <p:blipFill>
                      <a:blip r:embed="rId8"/>
                      <a:stretch>
                        <a:fillRect/>
                      </a:stretch>
                    </p:blipFill>
                    <p:spPr>
                      <a:xfrm>
                        <a:off x="688975" y="5275263"/>
                        <a:ext cx="2301875" cy="738187"/>
                      </a:xfrm>
                      <a:prstGeom prst="rect">
                        <a:avLst/>
                      </a:prstGeom>
                    </p:spPr>
                  </p:pic>
                </p:oleObj>
              </mc:Fallback>
            </mc:AlternateContent>
          </a:graphicData>
        </a:graphic>
      </p:graphicFrame>
      <p:graphicFrame>
        <p:nvGraphicFramePr>
          <p:cNvPr id="8" name="Объект 7">
            <a:extLst>
              <a:ext uri="{FF2B5EF4-FFF2-40B4-BE49-F238E27FC236}">
                <a16:creationId xmlns:a16="http://schemas.microsoft.com/office/drawing/2014/main" id="{290A017C-9B23-4C9D-084A-1DB60340E8F4}"/>
              </a:ext>
            </a:extLst>
          </p:cNvPr>
          <p:cNvGraphicFramePr>
            <a:graphicFrameLocks noChangeAspect="1"/>
          </p:cNvGraphicFramePr>
          <p:nvPr>
            <p:extLst>
              <p:ext uri="{D42A27DB-BD31-4B8C-83A1-F6EECF244321}">
                <p14:modId xmlns:p14="http://schemas.microsoft.com/office/powerpoint/2010/main" val="860557093"/>
              </p:ext>
            </p:extLst>
          </p:nvPr>
        </p:nvGraphicFramePr>
        <p:xfrm>
          <a:off x="4338638" y="4573588"/>
          <a:ext cx="2155825" cy="647700"/>
        </p:xfrm>
        <a:graphic>
          <a:graphicData uri="http://schemas.openxmlformats.org/presentationml/2006/ole">
            <mc:AlternateContent xmlns:mc="http://schemas.openxmlformats.org/markup-compatibility/2006">
              <mc:Choice xmlns:v="urn:schemas-microsoft-com:vml" Requires="v">
                <p:oleObj name="Equation" r:id="rId9" imgW="927000" imgH="279360" progId="Equation.DSMT4">
                  <p:embed/>
                </p:oleObj>
              </mc:Choice>
              <mc:Fallback>
                <p:oleObj name="Equation" r:id="rId9" imgW="927000" imgH="279360" progId="Equation.DSMT4">
                  <p:embed/>
                  <p:pic>
                    <p:nvPicPr>
                      <p:cNvPr id="5" name="Объект 4">
                        <a:extLst>
                          <a:ext uri="{FF2B5EF4-FFF2-40B4-BE49-F238E27FC236}">
                            <a16:creationId xmlns:a16="http://schemas.microsoft.com/office/drawing/2014/main" id="{7D47BDF5-3B49-036E-5E5B-F8F8D5EF701F}"/>
                          </a:ext>
                        </a:extLst>
                      </p:cNvPr>
                      <p:cNvPicPr/>
                      <p:nvPr/>
                    </p:nvPicPr>
                    <p:blipFill>
                      <a:blip r:embed="rId10"/>
                      <a:stretch>
                        <a:fillRect/>
                      </a:stretch>
                    </p:blipFill>
                    <p:spPr>
                      <a:xfrm>
                        <a:off x="4338638" y="4573588"/>
                        <a:ext cx="2155825" cy="647700"/>
                      </a:xfrm>
                      <a:prstGeom prst="rect">
                        <a:avLst/>
                      </a:prstGeom>
                    </p:spPr>
                  </p:pic>
                </p:oleObj>
              </mc:Fallback>
            </mc:AlternateContent>
          </a:graphicData>
        </a:graphic>
      </p:graphicFrame>
      <p:graphicFrame>
        <p:nvGraphicFramePr>
          <p:cNvPr id="9" name="Объект 8">
            <a:extLst>
              <a:ext uri="{FF2B5EF4-FFF2-40B4-BE49-F238E27FC236}">
                <a16:creationId xmlns:a16="http://schemas.microsoft.com/office/drawing/2014/main" id="{5F65250C-33BD-F6D6-2652-41331DD9AB06}"/>
              </a:ext>
            </a:extLst>
          </p:cNvPr>
          <p:cNvGraphicFramePr>
            <a:graphicFrameLocks noChangeAspect="1"/>
          </p:cNvGraphicFramePr>
          <p:nvPr>
            <p:extLst>
              <p:ext uri="{D42A27DB-BD31-4B8C-83A1-F6EECF244321}">
                <p14:modId xmlns:p14="http://schemas.microsoft.com/office/powerpoint/2010/main" val="3656723689"/>
              </p:ext>
            </p:extLst>
          </p:nvPr>
        </p:nvGraphicFramePr>
        <p:xfrm>
          <a:off x="4251944" y="5275952"/>
          <a:ext cx="2331937" cy="737955"/>
        </p:xfrm>
        <a:graphic>
          <a:graphicData uri="http://schemas.openxmlformats.org/presentationml/2006/ole">
            <mc:AlternateContent xmlns:mc="http://schemas.openxmlformats.org/markup-compatibility/2006">
              <mc:Choice xmlns:v="urn:schemas-microsoft-com:vml" Requires="v">
                <p:oleObj name="Equation" r:id="rId11" imgW="1002960" imgH="317160" progId="Equation.DSMT4">
                  <p:embed/>
                </p:oleObj>
              </mc:Choice>
              <mc:Fallback>
                <p:oleObj name="Equation" r:id="rId11" imgW="1002960" imgH="317160" progId="Equation.DSMT4">
                  <p:embed/>
                  <p:pic>
                    <p:nvPicPr>
                      <p:cNvPr id="7" name="Объект 6">
                        <a:extLst>
                          <a:ext uri="{FF2B5EF4-FFF2-40B4-BE49-F238E27FC236}">
                            <a16:creationId xmlns:a16="http://schemas.microsoft.com/office/drawing/2014/main" id="{3A866218-18D4-571A-CA7E-9E7912BE9A92}"/>
                          </a:ext>
                        </a:extLst>
                      </p:cNvPr>
                      <p:cNvPicPr/>
                      <p:nvPr/>
                    </p:nvPicPr>
                    <p:blipFill>
                      <a:blip r:embed="rId12"/>
                      <a:stretch>
                        <a:fillRect/>
                      </a:stretch>
                    </p:blipFill>
                    <p:spPr>
                      <a:xfrm>
                        <a:off x="4251944" y="5275952"/>
                        <a:ext cx="2331937" cy="737955"/>
                      </a:xfrm>
                      <a:prstGeom prst="rect">
                        <a:avLst/>
                      </a:prstGeom>
                    </p:spPr>
                  </p:pic>
                </p:oleObj>
              </mc:Fallback>
            </mc:AlternateContent>
          </a:graphicData>
        </a:graphic>
      </p:graphicFrame>
      <p:graphicFrame>
        <p:nvGraphicFramePr>
          <p:cNvPr id="10" name="Объект 9">
            <a:extLst>
              <a:ext uri="{FF2B5EF4-FFF2-40B4-BE49-F238E27FC236}">
                <a16:creationId xmlns:a16="http://schemas.microsoft.com/office/drawing/2014/main" id="{A4505BA8-C95A-82F8-7016-9915D42EBE1B}"/>
              </a:ext>
            </a:extLst>
          </p:cNvPr>
          <p:cNvGraphicFramePr>
            <a:graphicFrameLocks noChangeAspect="1"/>
          </p:cNvGraphicFramePr>
          <p:nvPr>
            <p:extLst>
              <p:ext uri="{D42A27DB-BD31-4B8C-83A1-F6EECF244321}">
                <p14:modId xmlns:p14="http://schemas.microsoft.com/office/powerpoint/2010/main" val="2577246600"/>
              </p:ext>
            </p:extLst>
          </p:nvPr>
        </p:nvGraphicFramePr>
        <p:xfrm>
          <a:off x="8023225" y="4573588"/>
          <a:ext cx="2254250" cy="722312"/>
        </p:xfrm>
        <a:graphic>
          <a:graphicData uri="http://schemas.openxmlformats.org/presentationml/2006/ole">
            <mc:AlternateContent xmlns:mc="http://schemas.openxmlformats.org/markup-compatibility/2006">
              <mc:Choice xmlns:v="urn:schemas-microsoft-com:vml" Requires="v">
                <p:oleObj name="Equation" r:id="rId13" imgW="990360" imgH="317160" progId="Equation.DSMT4">
                  <p:embed/>
                </p:oleObj>
              </mc:Choice>
              <mc:Fallback>
                <p:oleObj name="Equation" r:id="rId13" imgW="990360" imgH="317160" progId="Equation.DSMT4">
                  <p:embed/>
                  <p:pic>
                    <p:nvPicPr>
                      <p:cNvPr id="0" name=""/>
                      <p:cNvPicPr/>
                      <p:nvPr/>
                    </p:nvPicPr>
                    <p:blipFill>
                      <a:blip r:embed="rId14"/>
                      <a:stretch>
                        <a:fillRect/>
                      </a:stretch>
                    </p:blipFill>
                    <p:spPr>
                      <a:xfrm>
                        <a:off x="8023225" y="4573588"/>
                        <a:ext cx="2254250" cy="722312"/>
                      </a:xfrm>
                      <a:prstGeom prst="rect">
                        <a:avLst/>
                      </a:prstGeom>
                    </p:spPr>
                  </p:pic>
                </p:oleObj>
              </mc:Fallback>
            </mc:AlternateContent>
          </a:graphicData>
        </a:graphic>
      </p:graphicFrame>
      <p:graphicFrame>
        <p:nvGraphicFramePr>
          <p:cNvPr id="12" name="Объект 11">
            <a:extLst>
              <a:ext uri="{FF2B5EF4-FFF2-40B4-BE49-F238E27FC236}">
                <a16:creationId xmlns:a16="http://schemas.microsoft.com/office/drawing/2014/main" id="{AE757D02-E565-3A1B-9DDE-874FBC0A1536}"/>
              </a:ext>
            </a:extLst>
          </p:cNvPr>
          <p:cNvGraphicFramePr>
            <a:graphicFrameLocks noChangeAspect="1"/>
          </p:cNvGraphicFramePr>
          <p:nvPr>
            <p:extLst>
              <p:ext uri="{D42A27DB-BD31-4B8C-83A1-F6EECF244321}">
                <p14:modId xmlns:p14="http://schemas.microsoft.com/office/powerpoint/2010/main" val="1567398764"/>
              </p:ext>
            </p:extLst>
          </p:nvPr>
        </p:nvGraphicFramePr>
        <p:xfrm>
          <a:off x="8020050" y="5275263"/>
          <a:ext cx="3632200" cy="515937"/>
        </p:xfrm>
        <a:graphic>
          <a:graphicData uri="http://schemas.openxmlformats.org/presentationml/2006/ole">
            <mc:AlternateContent xmlns:mc="http://schemas.openxmlformats.org/markup-compatibility/2006">
              <mc:Choice xmlns:v="urn:schemas-microsoft-com:vml" Requires="v">
                <p:oleObj name="Equation" r:id="rId15" imgW="1879560" imgH="266400" progId="Equation.DSMT4">
                  <p:embed/>
                </p:oleObj>
              </mc:Choice>
              <mc:Fallback>
                <p:oleObj name="Equation" r:id="rId15" imgW="1879560" imgH="266400" progId="Equation.DSMT4">
                  <p:embed/>
                  <p:pic>
                    <p:nvPicPr>
                      <p:cNvPr id="0" name=""/>
                      <p:cNvPicPr/>
                      <p:nvPr/>
                    </p:nvPicPr>
                    <p:blipFill>
                      <a:blip r:embed="rId16"/>
                      <a:stretch>
                        <a:fillRect/>
                      </a:stretch>
                    </p:blipFill>
                    <p:spPr>
                      <a:xfrm>
                        <a:off x="8020050" y="5275263"/>
                        <a:ext cx="3632200" cy="515937"/>
                      </a:xfrm>
                      <a:prstGeom prst="rect">
                        <a:avLst/>
                      </a:prstGeom>
                    </p:spPr>
                  </p:pic>
                </p:oleObj>
              </mc:Fallback>
            </mc:AlternateContent>
          </a:graphicData>
        </a:graphic>
      </p:graphicFrame>
    </p:spTree>
    <p:extLst>
      <p:ext uri="{BB962C8B-B14F-4D97-AF65-F5344CB8AC3E}">
        <p14:creationId xmlns:p14="http://schemas.microsoft.com/office/powerpoint/2010/main" val="25781438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3" grpId="0"/>
      <p:bldP spid="14"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CF572F8-833D-B284-4D50-EF4DDC3ECF69}"/>
                  </a:ext>
                </a:extLst>
              </p:cNvPr>
              <p:cNvSpPr txBox="1"/>
              <p:nvPr/>
            </p:nvSpPr>
            <p:spPr>
              <a:xfrm>
                <a:off x="311498" y="954593"/>
                <a:ext cx="11646039" cy="2357697"/>
              </a:xfrm>
              <a:prstGeom prst="rect">
                <a:avLst/>
              </a:prstGeom>
              <a:noFill/>
            </p:spPr>
            <p:txBody>
              <a:bodyPr wrap="square" rtlCol="0">
                <a:spAutoFit/>
              </a:bodyPr>
              <a:lstStyle/>
              <a:p>
                <a:r>
                  <a:rPr lang="ru-RU" sz="2800" dirty="0"/>
                  <a:t>Каждый из рассматриваемых трёх классов: </a:t>
                </a:r>
                <a14:m>
                  <m:oMath xmlns:m="http://schemas.openxmlformats.org/officeDocument/2006/math">
                    <m:r>
                      <a:rPr lang="ru-BY" sz="2800" b="1" dirty="0" smtClean="0">
                        <a:solidFill>
                          <a:srgbClr val="000000"/>
                        </a:solidFill>
                        <a:latin typeface="Cambria Math" panose="02040503050406030204" pitchFamily="18" charset="0"/>
                      </a:rPr>
                      <m:t>𝚶</m:t>
                    </m:r>
                    <m:d>
                      <m:dPr>
                        <m:ctrlPr>
                          <a:rPr lang="ru-BY" sz="2800" b="1" i="1" dirty="0">
                            <a:solidFill>
                              <a:srgbClr val="000000"/>
                            </a:solidFill>
                            <a:latin typeface="Cambria Math" panose="02040503050406030204" pitchFamily="18" charset="0"/>
                          </a:rPr>
                        </m:ctrlPr>
                      </m:dPr>
                      <m:e>
                        <m:r>
                          <a:rPr lang="ru-BY" sz="2800" b="1" i="1" dirty="0">
                            <a:solidFill>
                              <a:srgbClr val="000000"/>
                            </a:solidFill>
                            <a:latin typeface="Cambria Math" panose="02040503050406030204" pitchFamily="18" charset="0"/>
                          </a:rPr>
                          <m:t>𝒇</m:t>
                        </m:r>
                        <m:d>
                          <m:dPr>
                            <m:ctrlPr>
                              <a:rPr lang="ru-BY" sz="2800" b="1" i="1" dirty="0">
                                <a:solidFill>
                                  <a:srgbClr val="000000"/>
                                </a:solidFill>
                                <a:latin typeface="Cambria Math" panose="02040503050406030204" pitchFamily="18" charset="0"/>
                              </a:rPr>
                            </m:ctrlPr>
                          </m:dPr>
                          <m:e>
                            <m:r>
                              <a:rPr lang="ru-BY" sz="2800" b="1" i="1" dirty="0">
                                <a:solidFill>
                                  <a:srgbClr val="000000"/>
                                </a:solidFill>
                                <a:latin typeface="Cambria Math" panose="02040503050406030204" pitchFamily="18" charset="0"/>
                              </a:rPr>
                              <m:t>𝒏</m:t>
                            </m:r>
                          </m:e>
                        </m:d>
                      </m:e>
                    </m:d>
                    <m:r>
                      <a:rPr lang="en-US" sz="2800" b="1" i="0" dirty="0" smtClean="0">
                        <a:solidFill>
                          <a:srgbClr val="000000"/>
                        </a:solidFill>
                        <a:latin typeface="Cambria Math" panose="02040503050406030204" pitchFamily="18" charset="0"/>
                      </a:rPr>
                      <m:t>,</m:t>
                    </m:r>
                    <m:r>
                      <a:rPr lang="el-GR" sz="2800" b="1" dirty="0">
                        <a:solidFill>
                          <a:srgbClr val="000000"/>
                        </a:solidFill>
                        <a:latin typeface="Cambria Math" panose="02040503050406030204" pitchFamily="18" charset="0"/>
                        <a:ea typeface="Cambria Math" panose="02040503050406030204" pitchFamily="18" charset="0"/>
                      </a:rPr>
                      <m:t>𝛀</m:t>
                    </m:r>
                    <m:d>
                      <m:dPr>
                        <m:ctrlPr>
                          <a:rPr lang="ru-BY" sz="2800" b="1" i="1" dirty="0">
                            <a:solidFill>
                              <a:srgbClr val="000000"/>
                            </a:solidFill>
                            <a:latin typeface="Cambria Math" panose="02040503050406030204" pitchFamily="18" charset="0"/>
                            <a:ea typeface="Cambria Math" panose="02040503050406030204" pitchFamily="18" charset="0"/>
                          </a:rPr>
                        </m:ctrlPr>
                      </m:dPr>
                      <m:e>
                        <m:r>
                          <a:rPr lang="ru-BY" sz="2800" b="1" i="1" dirty="0">
                            <a:solidFill>
                              <a:srgbClr val="000000"/>
                            </a:solidFill>
                            <a:latin typeface="Cambria Math" panose="02040503050406030204" pitchFamily="18" charset="0"/>
                          </a:rPr>
                          <m:t>𝒇</m:t>
                        </m:r>
                        <m:d>
                          <m:dPr>
                            <m:ctrlPr>
                              <a:rPr lang="ru-BY" sz="2800" b="1" i="1" dirty="0">
                                <a:solidFill>
                                  <a:srgbClr val="000000"/>
                                </a:solidFill>
                                <a:latin typeface="Cambria Math" panose="02040503050406030204" pitchFamily="18" charset="0"/>
                              </a:rPr>
                            </m:ctrlPr>
                          </m:dPr>
                          <m:e>
                            <m:r>
                              <a:rPr lang="ru-BY" sz="2800" b="1" i="1" dirty="0">
                                <a:solidFill>
                                  <a:srgbClr val="000000"/>
                                </a:solidFill>
                                <a:latin typeface="Cambria Math" panose="02040503050406030204" pitchFamily="18" charset="0"/>
                              </a:rPr>
                              <m:t>𝒏</m:t>
                            </m:r>
                          </m:e>
                        </m:d>
                      </m:e>
                    </m:d>
                    <m:r>
                      <a:rPr lang="ru-RU" sz="2800" b="1" i="0" dirty="0" smtClean="0">
                        <a:solidFill>
                          <a:srgbClr val="000000"/>
                        </a:solidFill>
                        <a:latin typeface="Cambria Math" panose="02040503050406030204" pitchFamily="18" charset="0"/>
                      </a:rPr>
                      <m:t>,</m:t>
                    </m:r>
                    <m:r>
                      <a:rPr lang="el-GR" sz="2800" b="1" i="0" dirty="0" smtClean="0">
                        <a:solidFill>
                          <a:srgbClr val="000000"/>
                        </a:solidFill>
                        <a:latin typeface="Cambria Math" panose="02040503050406030204" pitchFamily="18" charset="0"/>
                        <a:ea typeface="Cambria Math" panose="02040503050406030204" pitchFamily="18" charset="0"/>
                      </a:rPr>
                      <m:t>𝚯</m:t>
                    </m:r>
                    <m:d>
                      <m:dPr>
                        <m:ctrlPr>
                          <a:rPr lang="ru-BY" sz="2800" b="1" i="1" dirty="0" smtClean="0">
                            <a:solidFill>
                              <a:srgbClr val="000000"/>
                            </a:solidFill>
                            <a:latin typeface="Cambria Math" panose="02040503050406030204" pitchFamily="18" charset="0"/>
                            <a:ea typeface="Cambria Math" panose="02040503050406030204" pitchFamily="18" charset="0"/>
                          </a:rPr>
                        </m:ctrlPr>
                      </m:dPr>
                      <m:e>
                        <m:r>
                          <a:rPr lang="ru-BY" sz="2800" b="1" i="1" dirty="0" smtClean="0">
                            <a:solidFill>
                              <a:srgbClr val="000000"/>
                            </a:solidFill>
                            <a:latin typeface="Cambria Math" panose="02040503050406030204" pitchFamily="18" charset="0"/>
                          </a:rPr>
                          <m:t>𝒇</m:t>
                        </m:r>
                        <m:d>
                          <m:dPr>
                            <m:ctrlPr>
                              <a:rPr lang="ru-BY" sz="2800" b="1" i="1" dirty="0" smtClean="0">
                                <a:solidFill>
                                  <a:srgbClr val="000000"/>
                                </a:solidFill>
                                <a:latin typeface="Cambria Math" panose="02040503050406030204" pitchFamily="18" charset="0"/>
                              </a:rPr>
                            </m:ctrlPr>
                          </m:dPr>
                          <m:e>
                            <m:r>
                              <a:rPr lang="ru-BY" sz="2800" b="1" i="1" dirty="0" smtClean="0">
                                <a:solidFill>
                                  <a:srgbClr val="000000"/>
                                </a:solidFill>
                                <a:latin typeface="Cambria Math" panose="02040503050406030204" pitchFamily="18" charset="0"/>
                              </a:rPr>
                              <m:t>𝒏</m:t>
                            </m:r>
                          </m:e>
                        </m:d>
                      </m:e>
                    </m:d>
                    <m:r>
                      <a:rPr lang="ru-RU" sz="2800" b="1" i="1" dirty="0" smtClean="0">
                        <a:solidFill>
                          <a:srgbClr val="000000"/>
                        </a:solidFill>
                        <a:latin typeface="Cambria Math" panose="02040503050406030204" pitchFamily="18" charset="0"/>
                      </a:rPr>
                      <m:t>− </m:t>
                    </m:r>
                  </m:oMath>
                </a14:m>
                <a:r>
                  <a:rPr lang="ru-RU" sz="2800" dirty="0"/>
                  <a:t>  множество, поэтому правильнее писать </a:t>
                </a:r>
              </a:p>
              <a:p>
                <a:pPr algn="ctr"/>
                <a14:m>
                  <m:oMath xmlns:m="http://schemas.openxmlformats.org/officeDocument/2006/math">
                    <m:r>
                      <a:rPr lang="en-US" sz="2800" b="1" i="1" dirty="0" smtClean="0">
                        <a:solidFill>
                          <a:srgbClr val="000000"/>
                        </a:solidFill>
                        <a:latin typeface="Cambria Math" panose="02040503050406030204" pitchFamily="18" charset="0"/>
                      </a:rPr>
                      <m:t>𝒈</m:t>
                    </m:r>
                    <m:r>
                      <a:rPr lang="en-US" sz="2800" b="1" i="1" dirty="0" smtClean="0">
                        <a:solidFill>
                          <a:srgbClr val="000000"/>
                        </a:solidFill>
                        <a:latin typeface="Cambria Math" panose="02040503050406030204" pitchFamily="18" charset="0"/>
                      </a:rPr>
                      <m:t>(</m:t>
                    </m:r>
                    <m:r>
                      <a:rPr lang="en-US" sz="2800" b="1" i="1" dirty="0" smtClean="0">
                        <a:solidFill>
                          <a:srgbClr val="000000"/>
                        </a:solidFill>
                        <a:latin typeface="Cambria Math" panose="02040503050406030204" pitchFamily="18" charset="0"/>
                      </a:rPr>
                      <m:t>𝒏</m:t>
                    </m:r>
                    <m:r>
                      <a:rPr lang="en-US" sz="2800" b="1" i="1" dirty="0" smtClean="0">
                        <a:solidFill>
                          <a:srgbClr val="000000"/>
                        </a:solidFill>
                        <a:latin typeface="Cambria Math" panose="02040503050406030204" pitchFamily="18" charset="0"/>
                      </a:rPr>
                      <m:t>)</m:t>
                    </m:r>
                    <m:r>
                      <a:rPr lang="en-US" sz="2800" b="0" i="1" dirty="0" smtClean="0">
                        <a:solidFill>
                          <a:srgbClr val="000000"/>
                        </a:solidFill>
                        <a:latin typeface="Cambria Math" panose="02040503050406030204" pitchFamily="18" charset="0"/>
                      </a:rPr>
                      <m:t>∈</m:t>
                    </m:r>
                    <m:r>
                      <a:rPr lang="ru-BY" sz="2800" b="1" i="0" dirty="0" smtClean="0">
                        <a:solidFill>
                          <a:srgbClr val="000000"/>
                        </a:solidFill>
                        <a:latin typeface="Cambria Math" panose="02040503050406030204" pitchFamily="18" charset="0"/>
                      </a:rPr>
                      <m:t>𝚶</m:t>
                    </m:r>
                    <m:r>
                      <a:rPr lang="ru-BY" sz="2800" b="1" i="1" dirty="0" smtClean="0">
                        <a:solidFill>
                          <a:srgbClr val="000000"/>
                        </a:solidFill>
                        <a:latin typeface="Cambria Math" panose="02040503050406030204" pitchFamily="18" charset="0"/>
                      </a:rPr>
                      <m:t>(</m:t>
                    </m:r>
                    <m:r>
                      <a:rPr lang="ru-BY" sz="2800" b="1" i="1" dirty="0" smtClean="0">
                        <a:solidFill>
                          <a:srgbClr val="000000"/>
                        </a:solidFill>
                        <a:latin typeface="Cambria Math" panose="02040503050406030204" pitchFamily="18" charset="0"/>
                      </a:rPr>
                      <m:t>𝒇</m:t>
                    </m:r>
                    <m:r>
                      <a:rPr lang="ru-BY" sz="2800" b="1" i="1" dirty="0" smtClean="0">
                        <a:solidFill>
                          <a:srgbClr val="000000"/>
                        </a:solidFill>
                        <a:latin typeface="Cambria Math" panose="02040503050406030204" pitchFamily="18" charset="0"/>
                      </a:rPr>
                      <m:t>(</m:t>
                    </m:r>
                    <m:r>
                      <a:rPr lang="ru-BY" sz="2800" b="1" i="1" dirty="0" smtClean="0">
                        <a:solidFill>
                          <a:srgbClr val="000000"/>
                        </a:solidFill>
                        <a:latin typeface="Cambria Math" panose="02040503050406030204" pitchFamily="18" charset="0"/>
                      </a:rPr>
                      <m:t>𝒏</m:t>
                    </m:r>
                    <m:r>
                      <a:rPr lang="ru-BY" sz="2800" b="1" i="1" dirty="0" smtClean="0">
                        <a:solidFill>
                          <a:srgbClr val="000000"/>
                        </a:solidFill>
                        <a:latin typeface="Cambria Math" panose="02040503050406030204" pitchFamily="18" charset="0"/>
                      </a:rPr>
                      <m:t>))</m:t>
                    </m:r>
                  </m:oMath>
                </a14:m>
                <a:r>
                  <a:rPr lang="ru-RU" sz="2800" dirty="0"/>
                  <a:t>, </a:t>
                </a:r>
              </a:p>
              <a:p>
                <a:r>
                  <a:rPr lang="ru-RU" sz="2800" dirty="0"/>
                  <a:t>но мы будем также употреблять эквивалентную запись: </a:t>
                </a:r>
                <a:endParaRPr lang="ru-RU" sz="2800" b="1" i="1" dirty="0">
                  <a:solidFill>
                    <a:srgbClr val="000000"/>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2800" b="1" i="1" dirty="0">
                          <a:solidFill>
                            <a:srgbClr val="000000"/>
                          </a:solidFill>
                          <a:latin typeface="Cambria Math" panose="02040503050406030204" pitchFamily="18" charset="0"/>
                        </a:rPr>
                        <m:t>𝒈</m:t>
                      </m:r>
                      <m:d>
                        <m:dPr>
                          <m:ctrlPr>
                            <a:rPr lang="en-US" sz="2800" b="1" i="1" dirty="0">
                              <a:solidFill>
                                <a:srgbClr val="000000"/>
                              </a:solidFill>
                              <a:latin typeface="Cambria Math" panose="02040503050406030204" pitchFamily="18" charset="0"/>
                            </a:rPr>
                          </m:ctrlPr>
                        </m:dPr>
                        <m:e>
                          <m:r>
                            <a:rPr lang="en-US" sz="2800" b="1" i="1" dirty="0">
                              <a:solidFill>
                                <a:srgbClr val="000000"/>
                              </a:solidFill>
                              <a:latin typeface="Cambria Math" panose="02040503050406030204" pitchFamily="18" charset="0"/>
                            </a:rPr>
                            <m:t>𝒏</m:t>
                          </m:r>
                        </m:e>
                      </m:d>
                      <m:r>
                        <a:rPr lang="ru-RU" sz="2800" b="0" i="1" dirty="0" smtClean="0">
                          <a:solidFill>
                            <a:srgbClr val="000000"/>
                          </a:solidFill>
                          <a:latin typeface="Cambria Math" panose="02040503050406030204" pitchFamily="18" charset="0"/>
                        </a:rPr>
                        <m:t>=</m:t>
                      </m:r>
                      <m:r>
                        <a:rPr lang="ru-BY" sz="2800" b="1" dirty="0">
                          <a:solidFill>
                            <a:srgbClr val="000000"/>
                          </a:solidFill>
                          <a:latin typeface="Cambria Math" panose="02040503050406030204" pitchFamily="18" charset="0"/>
                        </a:rPr>
                        <m:t>𝚶</m:t>
                      </m:r>
                      <m:d>
                        <m:dPr>
                          <m:ctrlPr>
                            <a:rPr lang="ru-BY" sz="2800" b="1" i="1" dirty="0">
                              <a:solidFill>
                                <a:srgbClr val="000000"/>
                              </a:solidFill>
                              <a:latin typeface="Cambria Math" panose="02040503050406030204" pitchFamily="18" charset="0"/>
                            </a:rPr>
                          </m:ctrlPr>
                        </m:dPr>
                        <m:e>
                          <m:r>
                            <a:rPr lang="ru-BY" sz="2800" b="1" i="1" dirty="0">
                              <a:solidFill>
                                <a:srgbClr val="000000"/>
                              </a:solidFill>
                              <a:latin typeface="Cambria Math" panose="02040503050406030204" pitchFamily="18" charset="0"/>
                            </a:rPr>
                            <m:t>𝒇</m:t>
                          </m:r>
                          <m:d>
                            <m:dPr>
                              <m:ctrlPr>
                                <a:rPr lang="ru-BY" sz="2800" b="1" i="1" dirty="0">
                                  <a:solidFill>
                                    <a:srgbClr val="000000"/>
                                  </a:solidFill>
                                  <a:latin typeface="Cambria Math" panose="02040503050406030204" pitchFamily="18" charset="0"/>
                                </a:rPr>
                              </m:ctrlPr>
                            </m:dPr>
                            <m:e>
                              <m:r>
                                <a:rPr lang="ru-BY" sz="2800" b="1" i="1" dirty="0">
                                  <a:solidFill>
                                    <a:srgbClr val="000000"/>
                                  </a:solidFill>
                                  <a:latin typeface="Cambria Math" panose="02040503050406030204" pitchFamily="18" charset="0"/>
                                </a:rPr>
                                <m:t>𝒏</m:t>
                              </m:r>
                            </m:e>
                          </m:d>
                        </m:e>
                      </m:d>
                      <m:r>
                        <a:rPr lang="ru-RU" sz="2800" b="1" i="1" dirty="0" smtClean="0">
                          <a:solidFill>
                            <a:srgbClr val="000000"/>
                          </a:solidFill>
                          <a:latin typeface="Cambria Math" panose="02040503050406030204" pitchFamily="18" charset="0"/>
                        </a:rPr>
                        <m:t>.</m:t>
                      </m:r>
                    </m:oMath>
                  </m:oMathPara>
                </a14:m>
                <a:endParaRPr lang="ru-BY" sz="2800" dirty="0"/>
              </a:p>
            </p:txBody>
          </p:sp>
        </mc:Choice>
        <mc:Fallback xmlns="">
          <p:sp>
            <p:nvSpPr>
              <p:cNvPr id="3" name="TextBox 2">
                <a:extLst>
                  <a:ext uri="{FF2B5EF4-FFF2-40B4-BE49-F238E27FC236}">
                    <a16:creationId xmlns:a16="http://schemas.microsoft.com/office/drawing/2014/main" id="{BCF572F8-833D-B284-4D50-EF4DDC3ECF69}"/>
                  </a:ext>
                </a:extLst>
              </p:cNvPr>
              <p:cNvSpPr txBox="1">
                <a:spLocks noRot="1" noChangeAspect="1" noMove="1" noResize="1" noEditPoints="1" noAdjustHandles="1" noChangeArrowheads="1" noChangeShapeType="1" noTextEdit="1"/>
              </p:cNvSpPr>
              <p:nvPr/>
            </p:nvSpPr>
            <p:spPr>
              <a:xfrm>
                <a:off x="311498" y="954593"/>
                <a:ext cx="11646039" cy="2357697"/>
              </a:xfrm>
              <a:prstGeom prst="rect">
                <a:avLst/>
              </a:prstGeom>
              <a:blipFill>
                <a:blip r:embed="rId2"/>
                <a:stretch>
                  <a:fillRect l="-1047" t="-1295"/>
                </a:stretch>
              </a:blipFill>
            </p:spPr>
            <p:txBody>
              <a:bodyPr/>
              <a:lstStyle/>
              <a:p>
                <a:r>
                  <a:rPr lang="ru-BY">
                    <a:noFill/>
                  </a:rPr>
                  <a:t> </a:t>
                </a:r>
              </a:p>
            </p:txBody>
          </p:sp>
        </mc:Fallback>
      </mc:AlternateContent>
    </p:spTree>
    <p:extLst>
      <p:ext uri="{BB962C8B-B14F-4D97-AF65-F5344CB8AC3E}">
        <p14:creationId xmlns:p14="http://schemas.microsoft.com/office/powerpoint/2010/main" val="32048946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Объект 6"/>
              <p:cNvSpPr txBox="1"/>
              <p:nvPr/>
            </p:nvSpPr>
            <p:spPr bwMode="auto">
              <a:xfrm>
                <a:off x="133545" y="1231867"/>
                <a:ext cx="8505630" cy="1407440"/>
              </a:xfrm>
              <a:prstGeom prst="rect">
                <a:avLst/>
              </a:prstGeom>
              <a:noFill/>
            </p:spPr>
            <p:txBody>
              <a:bodyPr>
                <a:noAutofit/>
              </a:bodyPr>
              <a:lstStyle/>
              <a:p>
                <a:pPr lvl="1"/>
                <a:r>
                  <a:rPr lang="ru-RU" sz="2400" dirty="0"/>
                  <a:t>Будем писать </a:t>
                </a:r>
                <a14:m>
                  <m:oMath xmlns:m="http://schemas.openxmlformats.org/officeDocument/2006/math">
                    <m:r>
                      <a:rPr lang="ru-RU" sz="2400" b="0" i="0" smtClean="0">
                        <a:solidFill>
                          <a:srgbClr val="000000"/>
                        </a:solidFill>
                        <a:latin typeface="Cambria Math" panose="02040503050406030204" pitchFamily="18" charset="0"/>
                      </a:rPr>
                      <m:t> </m:t>
                    </m:r>
                    <m:r>
                      <a:rPr lang="ru-BY" sz="2400" b="1" i="1" smtClean="0">
                        <a:solidFill>
                          <a:srgbClr val="000000"/>
                        </a:solidFill>
                        <a:latin typeface="Cambria Math" panose="02040503050406030204" pitchFamily="18" charset="0"/>
                      </a:rPr>
                      <m:t>𝒈</m:t>
                    </m:r>
                    <m:d>
                      <m:dPr>
                        <m:ctrlPr>
                          <a:rPr lang="ru-BY" sz="2400" b="1" i="1" smtClean="0">
                            <a:solidFill>
                              <a:srgbClr val="000000"/>
                            </a:solidFill>
                            <a:latin typeface="Cambria Math" panose="02040503050406030204" pitchFamily="18" charset="0"/>
                          </a:rPr>
                        </m:ctrlPr>
                      </m:dPr>
                      <m:e>
                        <m:r>
                          <a:rPr lang="ru-BY" sz="2400" b="1" i="1" smtClean="0">
                            <a:solidFill>
                              <a:srgbClr val="000000"/>
                            </a:solidFill>
                            <a:latin typeface="Cambria Math" panose="02040503050406030204" pitchFamily="18" charset="0"/>
                          </a:rPr>
                          <m:t>𝒏</m:t>
                        </m:r>
                      </m:e>
                    </m:d>
                    <m:r>
                      <a:rPr lang="en-US" sz="2400" b="1" i="1" smtClean="0">
                        <a:solidFill>
                          <a:srgbClr val="000000"/>
                        </a:solidFill>
                        <a:latin typeface="Cambria Math" panose="02040503050406030204" pitchFamily="18" charset="0"/>
                      </a:rPr>
                      <m:t>∈</m:t>
                    </m:r>
                    <m:r>
                      <a:rPr lang="ru-BY" sz="2400" b="1" i="0" dirty="0" smtClean="0">
                        <a:solidFill>
                          <a:srgbClr val="000000"/>
                        </a:solidFill>
                        <a:latin typeface="Cambria Math" panose="02040503050406030204" pitchFamily="18" charset="0"/>
                      </a:rPr>
                      <m:t>𝚶</m:t>
                    </m:r>
                    <m:d>
                      <m:dPr>
                        <m:ctrlPr>
                          <a:rPr lang="ru-BY" sz="2400" b="1" i="1">
                            <a:solidFill>
                              <a:srgbClr val="000000"/>
                            </a:solidFill>
                            <a:latin typeface="Cambria Math" panose="02040503050406030204" pitchFamily="18" charset="0"/>
                          </a:rPr>
                        </m:ctrlPr>
                      </m:dPr>
                      <m:e>
                        <m:r>
                          <a:rPr lang="ru-BY" sz="2400" b="1" i="1">
                            <a:solidFill>
                              <a:srgbClr val="000000"/>
                            </a:solidFill>
                            <a:latin typeface="Cambria Math" panose="02040503050406030204" pitchFamily="18" charset="0"/>
                          </a:rPr>
                          <m:t>𝒇</m:t>
                        </m:r>
                        <m:d>
                          <m:dPr>
                            <m:ctrlPr>
                              <a:rPr lang="ru-BY" sz="2400" b="1" i="1">
                                <a:solidFill>
                                  <a:srgbClr val="000000"/>
                                </a:solidFill>
                                <a:latin typeface="Cambria Math" panose="02040503050406030204" pitchFamily="18" charset="0"/>
                              </a:rPr>
                            </m:ctrlPr>
                          </m:dPr>
                          <m:e>
                            <m:r>
                              <a:rPr lang="ru-BY" sz="2400" b="1" i="1">
                                <a:solidFill>
                                  <a:srgbClr val="000000"/>
                                </a:solidFill>
                                <a:latin typeface="Cambria Math" panose="02040503050406030204" pitchFamily="18" charset="0"/>
                              </a:rPr>
                              <m:t>𝒏</m:t>
                            </m:r>
                          </m:e>
                        </m:d>
                      </m:e>
                    </m:d>
                    <m:r>
                      <a:rPr lang="ru-RU" sz="2400" b="0" i="1" smtClean="0">
                        <a:solidFill>
                          <a:srgbClr val="000000"/>
                        </a:solidFill>
                        <a:latin typeface="Cambria Math" panose="02040503050406030204" pitchFamily="18" charset="0"/>
                      </a:rPr>
                      <m:t>, </m:t>
                    </m:r>
                    <m:r>
                      <a:rPr lang="ru-BY" sz="2400" b="0" i="1">
                        <a:solidFill>
                          <a:srgbClr val="000000"/>
                        </a:solidFill>
                        <a:latin typeface="Cambria Math" panose="02040503050406030204" pitchFamily="18" charset="0"/>
                      </a:rPr>
                      <m:t> </m:t>
                    </m:r>
                  </m:oMath>
                </a14:m>
                <a:r>
                  <a:rPr lang="ru-RU" sz="2400" i="0" dirty="0">
                    <a:solidFill>
                      <a:srgbClr val="000000"/>
                    </a:solidFill>
                  </a:rPr>
                  <a:t>если существуют такие константы</a:t>
                </a:r>
                <a14:m>
                  <m:oMath xmlns:m="http://schemas.openxmlformats.org/officeDocument/2006/math">
                    <m:r>
                      <a:rPr lang="ru-RU" sz="2400" dirty="0">
                        <a:solidFill>
                          <a:srgbClr val="000000"/>
                        </a:solidFill>
                        <a:latin typeface="Cambria Math" panose="02040503050406030204" pitchFamily="18" charset="0"/>
                      </a:rPr>
                      <m:t> </m:t>
                    </m:r>
                    <m:r>
                      <a:rPr lang="en-US" sz="2400" i="1">
                        <a:solidFill>
                          <a:srgbClr val="000000"/>
                        </a:solidFill>
                        <a:latin typeface="Cambria Math" panose="02040503050406030204" pitchFamily="18" charset="0"/>
                      </a:rPr>
                      <m:t>𝑐</m:t>
                    </m:r>
                    <m:r>
                      <a:rPr lang="en-US" sz="2400" b="0" i="0" smtClean="0">
                        <a:solidFill>
                          <a:srgbClr val="000000"/>
                        </a:solidFill>
                        <a:latin typeface="Cambria Math" panose="02040503050406030204" pitchFamily="18" charset="0"/>
                      </a:rPr>
                      <m:t>&gt;</m:t>
                    </m:r>
                    <m:r>
                      <a:rPr lang="ru-BY" sz="2400">
                        <a:solidFill>
                          <a:srgbClr val="000000"/>
                        </a:solidFill>
                        <a:latin typeface="Cambria Math" panose="02040503050406030204" pitchFamily="18" charset="0"/>
                      </a:rPr>
                      <m:t>0</m:t>
                    </m:r>
                  </m:oMath>
                </a14:m>
                <a:r>
                  <a:rPr lang="ru-BY" sz="2400" i="0" dirty="0">
                    <a:solidFill>
                      <a:srgbClr val="000000"/>
                    </a:solidFill>
                  </a:rPr>
                  <a:t>,</a:t>
                </a:r>
                <a14:m>
                  <m:oMath xmlns:m="http://schemas.openxmlformats.org/officeDocument/2006/math">
                    <m:sSub>
                      <m:sSubPr>
                        <m:ctrlPr>
                          <a:rPr lang="ru-BY" sz="2400" i="1">
                            <a:solidFill>
                              <a:srgbClr val="000000"/>
                            </a:solidFill>
                            <a:latin typeface="Cambria Math" panose="02040503050406030204" pitchFamily="18" charset="0"/>
                          </a:rPr>
                        </m:ctrlPr>
                      </m:sSubPr>
                      <m:e>
                        <m:r>
                          <a:rPr lang="ru-RU" sz="2400" b="0" i="0" smtClean="0">
                            <a:solidFill>
                              <a:srgbClr val="000000"/>
                            </a:solidFill>
                            <a:latin typeface="Cambria Math" panose="02040503050406030204" pitchFamily="18" charset="0"/>
                          </a:rPr>
                          <m:t> </m:t>
                        </m:r>
                        <m:r>
                          <a:rPr lang="en-US" sz="2400">
                            <a:solidFill>
                              <a:srgbClr val="000000"/>
                            </a:solidFill>
                            <a:latin typeface="Cambria Math" panose="02040503050406030204" pitchFamily="18" charset="0"/>
                          </a:rPr>
                          <m:t>𝑛</m:t>
                        </m:r>
                      </m:e>
                      <m:sub>
                        <m:r>
                          <a:rPr lang="en-US" sz="2400">
                            <a:solidFill>
                              <a:srgbClr val="000000"/>
                            </a:solidFill>
                            <a:latin typeface="Cambria Math" panose="02040503050406030204" pitchFamily="18" charset="0"/>
                          </a:rPr>
                          <m:t>0</m:t>
                        </m:r>
                      </m:sub>
                    </m:sSub>
                    <m:r>
                      <a:rPr lang="ru-BY" sz="2400">
                        <a:solidFill>
                          <a:srgbClr val="000000"/>
                        </a:solidFill>
                        <a:latin typeface="Cambria Math" panose="02040503050406030204" pitchFamily="18" charset="0"/>
                      </a:rPr>
                      <m:t>&gt;0</m:t>
                    </m:r>
                    <m:r>
                      <a:rPr lang="ru-RU" sz="2400">
                        <a:solidFill>
                          <a:srgbClr val="000000"/>
                        </a:solidFill>
                        <a:latin typeface="Cambria Math" panose="02040503050406030204" pitchFamily="18" charset="0"/>
                      </a:rPr>
                      <m:t>, </m:t>
                    </m:r>
                  </m:oMath>
                </a14:m>
                <a:r>
                  <a:rPr lang="ru-RU" sz="2400" i="0" dirty="0">
                    <a:solidFill>
                      <a:srgbClr val="000000"/>
                    </a:solidFill>
                  </a:rPr>
                  <a:t>что</a:t>
                </a:r>
                <a:r>
                  <a:rPr lang="ru-RU" sz="2400" dirty="0">
                    <a:solidFill>
                      <a:srgbClr val="000000"/>
                    </a:solidFill>
                  </a:rPr>
                  <a:t> </a:t>
                </a:r>
                <a14:m>
                  <m:oMath xmlns:m="http://schemas.openxmlformats.org/officeDocument/2006/math">
                    <m:r>
                      <a:rPr lang="ru-BY" sz="2400" b="0" i="1">
                        <a:solidFill>
                          <a:srgbClr val="000000"/>
                        </a:solidFill>
                        <a:latin typeface="Cambria Math" panose="02040503050406030204" pitchFamily="18" charset="0"/>
                      </a:rPr>
                      <m:t>∀</m:t>
                    </m:r>
                    <m:r>
                      <a:rPr lang="ru-BY" sz="2400" b="0" i="1" smtClean="0">
                        <a:solidFill>
                          <a:srgbClr val="000000"/>
                        </a:solidFill>
                        <a:latin typeface="Cambria Math" panose="02040503050406030204" pitchFamily="18" charset="0"/>
                      </a:rPr>
                      <m:t>𝑛</m:t>
                    </m:r>
                    <m:r>
                      <a:rPr lang="ru-BY" sz="2400" b="0" i="1">
                        <a:solidFill>
                          <a:srgbClr val="000000"/>
                        </a:solidFill>
                        <a:latin typeface="Cambria Math" panose="02040503050406030204" pitchFamily="18" charset="0"/>
                      </a:rPr>
                      <m:t>≥</m:t>
                    </m:r>
                    <m:sSub>
                      <m:sSubPr>
                        <m:ctrlPr>
                          <a:rPr lang="ru-BY" sz="2400" i="1">
                            <a:solidFill>
                              <a:srgbClr val="000000"/>
                            </a:solidFill>
                            <a:latin typeface="Cambria Math" panose="02040503050406030204" pitchFamily="18" charset="0"/>
                          </a:rPr>
                        </m:ctrlPr>
                      </m:sSubPr>
                      <m:e>
                        <m:r>
                          <a:rPr lang="en-US" sz="2400" i="1">
                            <a:solidFill>
                              <a:srgbClr val="000000"/>
                            </a:solidFill>
                            <a:latin typeface="Cambria Math" panose="02040503050406030204" pitchFamily="18" charset="0"/>
                          </a:rPr>
                          <m:t>𝑛</m:t>
                        </m:r>
                      </m:e>
                      <m:sub>
                        <m:r>
                          <a:rPr lang="en-US" sz="2400" i="1">
                            <a:solidFill>
                              <a:srgbClr val="000000"/>
                            </a:solidFill>
                            <a:latin typeface="Cambria Math" panose="02040503050406030204" pitchFamily="18" charset="0"/>
                          </a:rPr>
                          <m:t>0</m:t>
                        </m:r>
                      </m:sub>
                    </m:sSub>
                    <m:r>
                      <a:rPr lang="ru-RU" sz="2400" b="0" i="1" smtClean="0">
                        <a:solidFill>
                          <a:srgbClr val="000000"/>
                        </a:solidFill>
                        <a:latin typeface="Cambria Math" panose="02040503050406030204" pitchFamily="18" charset="0"/>
                      </a:rPr>
                      <m:t>  </m:t>
                    </m:r>
                  </m:oMath>
                </a14:m>
                <a:r>
                  <a:rPr lang="ru-RU" sz="2400" b="0" i="0" dirty="0">
                    <a:solidFill>
                      <a:srgbClr val="000000"/>
                    </a:solidFill>
                  </a:rPr>
                  <a:t>выполняется</a:t>
                </a:r>
                <a14:m>
                  <m:oMath xmlns:m="http://schemas.openxmlformats.org/officeDocument/2006/math">
                    <m:r>
                      <a:rPr lang="ru-RU" sz="2400" b="0" i="1" smtClean="0">
                        <a:solidFill>
                          <a:srgbClr val="000000"/>
                        </a:solidFill>
                        <a:latin typeface="Cambria Math" panose="02040503050406030204" pitchFamily="18" charset="0"/>
                      </a:rPr>
                      <m:t> </m:t>
                    </m:r>
                  </m:oMath>
                </a14:m>
                <a:endParaRPr lang="en-US" sz="2400" b="0" i="1" dirty="0">
                  <a:solidFill>
                    <a:srgbClr val="000000"/>
                  </a:solidFill>
                  <a:latin typeface="Cambria Math" panose="02040503050406030204" pitchFamily="18" charset="0"/>
                </a:endParaRPr>
              </a:p>
              <a:p>
                <a:pPr lvl="1"/>
                <a14:m>
                  <m:oMath xmlns:m="http://schemas.openxmlformats.org/officeDocument/2006/math">
                    <m:r>
                      <a:rPr lang="ru-BY" sz="2400" b="1" i="1">
                        <a:solidFill>
                          <a:srgbClr val="000000"/>
                        </a:solidFill>
                        <a:latin typeface="Cambria Math" panose="02040503050406030204" pitchFamily="18" charset="0"/>
                      </a:rPr>
                      <m:t>𝟎</m:t>
                    </m:r>
                    <m:r>
                      <a:rPr lang="ru-BY" sz="2400" b="1" i="1">
                        <a:solidFill>
                          <a:srgbClr val="000000"/>
                        </a:solidFill>
                        <a:latin typeface="Cambria Math" panose="02040503050406030204" pitchFamily="18" charset="0"/>
                      </a:rPr>
                      <m:t>≤</m:t>
                    </m:r>
                    <m:r>
                      <a:rPr lang="ru-BY" sz="2400" b="1" i="1">
                        <a:solidFill>
                          <a:srgbClr val="000000"/>
                        </a:solidFill>
                        <a:latin typeface="Cambria Math" panose="02040503050406030204" pitchFamily="18" charset="0"/>
                      </a:rPr>
                      <m:t>𝒈</m:t>
                    </m:r>
                    <m:r>
                      <a:rPr lang="ru-BY" sz="2400" b="1" i="1">
                        <a:solidFill>
                          <a:srgbClr val="000000"/>
                        </a:solidFill>
                        <a:latin typeface="Cambria Math" panose="02040503050406030204" pitchFamily="18" charset="0"/>
                      </a:rPr>
                      <m:t>(</m:t>
                    </m:r>
                    <m:r>
                      <a:rPr lang="ru-BY" sz="2400" b="1" i="1">
                        <a:solidFill>
                          <a:srgbClr val="000000"/>
                        </a:solidFill>
                        <a:latin typeface="Cambria Math" panose="02040503050406030204" pitchFamily="18" charset="0"/>
                      </a:rPr>
                      <m:t>𝒏</m:t>
                    </m:r>
                    <m:r>
                      <a:rPr lang="ru-BY" sz="2400" b="1" i="1">
                        <a:solidFill>
                          <a:srgbClr val="000000"/>
                        </a:solidFill>
                        <a:latin typeface="Cambria Math" panose="02040503050406030204" pitchFamily="18" charset="0"/>
                      </a:rPr>
                      <m:t>)≤</m:t>
                    </m:r>
                    <m:r>
                      <a:rPr lang="ru-BY" sz="2400" b="1" i="1">
                        <a:solidFill>
                          <a:srgbClr val="000000"/>
                        </a:solidFill>
                        <a:latin typeface="Cambria Math" panose="02040503050406030204" pitchFamily="18" charset="0"/>
                      </a:rPr>
                      <m:t>𝒄</m:t>
                    </m:r>
                    <m:r>
                      <a:rPr lang="ru-BY" sz="2400" b="1" i="1">
                        <a:solidFill>
                          <a:srgbClr val="000000"/>
                        </a:solidFill>
                        <a:latin typeface="Cambria Math" panose="02040503050406030204" pitchFamily="18" charset="0"/>
                      </a:rPr>
                      <m:t>⋅</m:t>
                    </m:r>
                    <m:r>
                      <a:rPr lang="ru-BY" sz="2400" b="1" i="1">
                        <a:solidFill>
                          <a:srgbClr val="000000"/>
                        </a:solidFill>
                        <a:latin typeface="Cambria Math" panose="02040503050406030204" pitchFamily="18" charset="0"/>
                      </a:rPr>
                      <m:t>𝒇</m:t>
                    </m:r>
                    <m:r>
                      <a:rPr lang="ru-BY" sz="2400" b="1" i="1">
                        <a:solidFill>
                          <a:srgbClr val="000000"/>
                        </a:solidFill>
                        <a:latin typeface="Cambria Math" panose="02040503050406030204" pitchFamily="18" charset="0"/>
                      </a:rPr>
                      <m:t>(</m:t>
                    </m:r>
                    <m:r>
                      <a:rPr lang="ru-BY" sz="2400" b="1" i="1">
                        <a:solidFill>
                          <a:srgbClr val="000000"/>
                        </a:solidFill>
                        <a:latin typeface="Cambria Math" panose="02040503050406030204" pitchFamily="18" charset="0"/>
                      </a:rPr>
                      <m:t>𝒏</m:t>
                    </m:r>
                    <m:r>
                      <a:rPr lang="ru-BY" sz="2400" b="1" i="1">
                        <a:solidFill>
                          <a:srgbClr val="000000"/>
                        </a:solidFill>
                        <a:latin typeface="Cambria Math" panose="02040503050406030204" pitchFamily="18" charset="0"/>
                      </a:rPr>
                      <m:t>)</m:t>
                    </m:r>
                  </m:oMath>
                </a14:m>
                <a:r>
                  <a:rPr lang="ru-RU" sz="2400" b="1" i="1" dirty="0">
                    <a:solidFill>
                      <a:srgbClr val="000000"/>
                    </a:solidFill>
                    <a:latin typeface="Cambria Math" panose="02040503050406030204" pitchFamily="18" charset="0"/>
                  </a:rPr>
                  <a:t>.</a:t>
                </a:r>
                <a:br>
                  <a:rPr lang="ru-BY" sz="2400" b="1" i="1" dirty="0">
                    <a:solidFill>
                      <a:srgbClr val="000000"/>
                    </a:solidFill>
                    <a:latin typeface="Cambria Math" panose="02040503050406030204" pitchFamily="18" charset="0"/>
                  </a:rPr>
                </a:br>
                <a14:m>
                  <m:oMathPara xmlns:m="http://schemas.openxmlformats.org/officeDocument/2006/math">
                    <m:oMathParaPr>
                      <m:jc m:val="left"/>
                    </m:oMathParaPr>
                    <m:oMath xmlns:m="http://schemas.openxmlformats.org/officeDocument/2006/math">
                      <m:r>
                        <a:rPr lang="ru-BY" sz="2800" b="0" i="0">
                          <a:solidFill>
                            <a:srgbClr val="000000"/>
                          </a:solidFill>
                          <a:latin typeface="Cambria Math" panose="02040503050406030204" pitchFamily="18" charset="0"/>
                        </a:rPr>
                        <m:t> </m:t>
                      </m:r>
                    </m:oMath>
                  </m:oMathPara>
                </a14:m>
                <a:endParaRPr lang="ru-BY" sz="2800" dirty="0"/>
              </a:p>
            </p:txBody>
          </p:sp>
        </mc:Choice>
        <mc:Fallback xmlns="">
          <p:sp>
            <p:nvSpPr>
              <p:cNvPr id="7" name="Объект 6"/>
              <p:cNvSpPr txBox="1">
                <a:spLocks noRot="1" noChangeAspect="1" noMove="1" noResize="1" noEditPoints="1" noAdjustHandles="1" noChangeArrowheads="1" noChangeShapeType="1" noTextEdit="1"/>
              </p:cNvSpPr>
              <p:nvPr/>
            </p:nvSpPr>
            <p:spPr bwMode="auto">
              <a:xfrm>
                <a:off x="133545" y="1231867"/>
                <a:ext cx="8505630" cy="1407440"/>
              </a:xfrm>
              <a:prstGeom prst="rect">
                <a:avLst/>
              </a:prstGeom>
              <a:blipFill>
                <a:blip r:embed="rId2"/>
                <a:stretch>
                  <a:fillRect t="-1299"/>
                </a:stretch>
              </a:blipFill>
            </p:spPr>
            <p:txBody>
              <a:bodyPr/>
              <a:lstStyle/>
              <a:p>
                <a:r>
                  <a:rPr lang="ru-BY">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133546" y="2778849"/>
                <a:ext cx="11924907" cy="446276"/>
              </a:xfrm>
              <a:prstGeom prst="rect">
                <a:avLst/>
              </a:prstGeom>
              <a:noFill/>
            </p:spPr>
            <p:txBody>
              <a:bodyPr wrap="square" rtlCol="0">
                <a:spAutoFit/>
              </a:bodyPr>
              <a:lstStyle/>
              <a:p>
                <a:pPr>
                  <a:spcBef>
                    <a:spcPts val="800"/>
                  </a:spcBef>
                </a:pPr>
                <a:r>
                  <a:rPr lang="ru-RU" sz="2300" dirty="0"/>
                  <a:t>Говорят, что функция </a:t>
                </a:r>
                <a14:m>
                  <m:oMath xmlns:m="http://schemas.openxmlformats.org/officeDocument/2006/math">
                    <m:r>
                      <a:rPr lang="en-US" sz="2300" i="1" dirty="0" smtClean="0">
                        <a:latin typeface="Cambria Math" panose="02040503050406030204" pitchFamily="18" charset="0"/>
                      </a:rPr>
                      <m:t>𝑓</m:t>
                    </m:r>
                    <m:r>
                      <a:rPr lang="en-US" sz="2300" i="1" dirty="0" smtClean="0">
                        <a:latin typeface="Cambria Math" panose="02040503050406030204" pitchFamily="18" charset="0"/>
                      </a:rPr>
                      <m:t>(</m:t>
                    </m:r>
                    <m:r>
                      <a:rPr lang="en-US" sz="2300" i="1" dirty="0" smtClean="0">
                        <a:latin typeface="Cambria Math" panose="02040503050406030204" pitchFamily="18" charset="0"/>
                      </a:rPr>
                      <m:t>𝑛</m:t>
                    </m:r>
                    <m:r>
                      <a:rPr lang="en-US" sz="2300" i="1" dirty="0" smtClean="0">
                        <a:latin typeface="Cambria Math" panose="02040503050406030204" pitchFamily="18" charset="0"/>
                      </a:rPr>
                      <m:t>)</m:t>
                    </m:r>
                  </m:oMath>
                </a14:m>
                <a:r>
                  <a:rPr lang="ru-RU" sz="2300" dirty="0"/>
                  <a:t> даёт </a:t>
                </a:r>
                <a:r>
                  <a:rPr lang="ru-RU" sz="2300" b="1" dirty="0"/>
                  <a:t>асимптотическую верхнюю границу</a:t>
                </a:r>
                <a:r>
                  <a:rPr lang="ru-RU" sz="2300" dirty="0"/>
                  <a:t> для функции </a:t>
                </a:r>
                <a14:m>
                  <m:oMath xmlns:m="http://schemas.openxmlformats.org/officeDocument/2006/math">
                    <m:r>
                      <a:rPr lang="en-US" sz="2300" i="1" dirty="0" smtClean="0">
                        <a:latin typeface="Cambria Math" panose="02040503050406030204" pitchFamily="18" charset="0"/>
                      </a:rPr>
                      <m:t>𝑔</m:t>
                    </m:r>
                    <m:r>
                      <a:rPr lang="en-US" sz="2300" i="1" dirty="0" smtClean="0">
                        <a:latin typeface="Cambria Math" panose="02040503050406030204" pitchFamily="18" charset="0"/>
                      </a:rPr>
                      <m:t>(</m:t>
                    </m:r>
                    <m:r>
                      <a:rPr lang="en-US" sz="2300" i="1" dirty="0" smtClean="0">
                        <a:latin typeface="Cambria Math" panose="02040503050406030204" pitchFamily="18" charset="0"/>
                      </a:rPr>
                      <m:t>𝑛</m:t>
                    </m:r>
                    <m:r>
                      <a:rPr lang="en-US" sz="2300" i="1" dirty="0" smtClean="0">
                        <a:latin typeface="Cambria Math" panose="02040503050406030204" pitchFamily="18" charset="0"/>
                      </a:rPr>
                      <m:t>)</m:t>
                    </m:r>
                  </m:oMath>
                </a14:m>
                <a:r>
                  <a:rPr lang="ru-RU" sz="2300" dirty="0"/>
                  <a:t>.</a:t>
                </a:r>
                <a:r>
                  <a:rPr lang="en-US" sz="2300" dirty="0"/>
                  <a:t> </a:t>
                </a:r>
                <a:endParaRPr lang="ru-RU" sz="2300" dirty="0"/>
              </a:p>
            </p:txBody>
          </p:sp>
        </mc:Choice>
        <mc:Fallback xmlns="">
          <p:sp>
            <p:nvSpPr>
              <p:cNvPr id="8" name="TextBox 7"/>
              <p:cNvSpPr txBox="1">
                <a:spLocks noRot="1" noChangeAspect="1" noMove="1" noResize="1" noEditPoints="1" noAdjustHandles="1" noChangeArrowheads="1" noChangeShapeType="1" noTextEdit="1"/>
              </p:cNvSpPr>
              <p:nvPr/>
            </p:nvSpPr>
            <p:spPr>
              <a:xfrm>
                <a:off x="133546" y="2778849"/>
                <a:ext cx="11924907" cy="446276"/>
              </a:xfrm>
              <a:prstGeom prst="rect">
                <a:avLst/>
              </a:prstGeom>
              <a:blipFill>
                <a:blip r:embed="rId3"/>
                <a:stretch>
                  <a:fillRect l="-767" t="-10959" b="-30137"/>
                </a:stretch>
              </a:blipFill>
            </p:spPr>
            <p:txBody>
              <a:bodyPr/>
              <a:lstStyle/>
              <a:p>
                <a:r>
                  <a:rPr lang="ru-BY">
                    <a:noFill/>
                  </a:rPr>
                  <a:t> </a:t>
                </a:r>
              </a:p>
            </p:txBody>
          </p:sp>
        </mc:Fallback>
      </mc:AlternateContent>
      <mc:AlternateContent xmlns:mc="http://schemas.openxmlformats.org/markup-compatibility/2006" xmlns:a14="http://schemas.microsoft.com/office/drawing/2010/main">
        <mc:Choice Requires="a14">
          <p:sp>
            <p:nvSpPr>
              <p:cNvPr id="5" name="Объект 4"/>
              <p:cNvSpPr txBox="1"/>
              <p:nvPr/>
            </p:nvSpPr>
            <p:spPr bwMode="auto">
              <a:xfrm>
                <a:off x="209062" y="3500655"/>
                <a:ext cx="10822193" cy="1370525"/>
              </a:xfrm>
              <a:prstGeom prst="rect">
                <a:avLst/>
              </a:prstGeom>
              <a:noFill/>
            </p:spPr>
            <p:txBody>
              <a:bodyPr>
                <a:normAutofit fontScale="92500" lnSpcReduction="20000"/>
              </a:bodyPr>
              <a:lstStyle/>
              <a:p>
                <a:r>
                  <a:rPr lang="ru-RU" sz="2400" dirty="0">
                    <a:solidFill>
                      <a:srgbClr val="000000"/>
                    </a:solidFill>
                  </a:rPr>
                  <a:t>Пусть </a:t>
                </a:r>
                <a14:m>
                  <m:oMath xmlns:m="http://schemas.openxmlformats.org/officeDocument/2006/math">
                    <m:r>
                      <a:rPr lang="ru-BY" sz="2400" i="1">
                        <a:solidFill>
                          <a:srgbClr val="000000"/>
                        </a:solidFill>
                        <a:latin typeface="Cambria Math" panose="02040503050406030204" pitchFamily="18" charset="0"/>
                      </a:rPr>
                      <m:t>𝑔</m:t>
                    </m:r>
                    <m:d>
                      <m:dPr>
                        <m:ctrlPr>
                          <a:rPr lang="ru-BY" sz="2400" i="1">
                            <a:solidFill>
                              <a:srgbClr val="000000"/>
                            </a:solidFill>
                            <a:latin typeface="Cambria Math" panose="02040503050406030204" pitchFamily="18" charset="0"/>
                          </a:rPr>
                        </m:ctrlPr>
                      </m:dPr>
                      <m:e>
                        <m:r>
                          <a:rPr lang="ru-BY" sz="2400" i="1">
                            <a:solidFill>
                              <a:srgbClr val="000000"/>
                            </a:solidFill>
                            <a:latin typeface="Cambria Math" panose="02040503050406030204" pitchFamily="18" charset="0"/>
                          </a:rPr>
                          <m:t>𝑛</m:t>
                        </m:r>
                      </m:e>
                    </m:d>
                    <m:r>
                      <a:rPr lang="ru-RU" sz="2400" b="0" i="1" smtClean="0">
                        <a:solidFill>
                          <a:srgbClr val="000000"/>
                        </a:solidFill>
                        <a:latin typeface="Cambria Math" panose="02040503050406030204" pitchFamily="18" charset="0"/>
                      </a:rPr>
                      <m:t>=</m:t>
                    </m:r>
                    <m:r>
                      <a:rPr lang="ru-BY" sz="2400" i="1">
                        <a:solidFill>
                          <a:srgbClr val="000000"/>
                        </a:solidFill>
                        <a:latin typeface="Cambria Math" panose="02040503050406030204" pitchFamily="18" charset="0"/>
                      </a:rPr>
                      <m:t>4</m:t>
                    </m:r>
                    <m:sSup>
                      <m:sSupPr>
                        <m:ctrlPr>
                          <a:rPr lang="ru-BY" sz="2400" i="1">
                            <a:solidFill>
                              <a:srgbClr val="000000"/>
                            </a:solidFill>
                            <a:latin typeface="Cambria Math" panose="02040503050406030204" pitchFamily="18" charset="0"/>
                          </a:rPr>
                        </m:ctrlPr>
                      </m:sSupPr>
                      <m:e>
                        <m:r>
                          <a:rPr lang="ru-BY" sz="2400" i="1">
                            <a:solidFill>
                              <a:srgbClr val="000000"/>
                            </a:solidFill>
                            <a:latin typeface="Cambria Math" panose="02040503050406030204" pitchFamily="18" charset="0"/>
                            <a:ea typeface="Cambria Math" panose="02040503050406030204" pitchFamily="18" charset="0"/>
                          </a:rPr>
                          <m:t>⋅</m:t>
                        </m:r>
                        <m:r>
                          <a:rPr lang="ru-BY" sz="2400" i="1">
                            <a:solidFill>
                              <a:srgbClr val="000000"/>
                            </a:solidFill>
                            <a:latin typeface="Cambria Math" panose="02040503050406030204" pitchFamily="18" charset="0"/>
                          </a:rPr>
                          <m:t>𝑛</m:t>
                        </m:r>
                      </m:e>
                      <m:sup>
                        <m:r>
                          <a:rPr lang="ru-BY" sz="2400" i="1">
                            <a:solidFill>
                              <a:srgbClr val="000000"/>
                            </a:solidFill>
                            <a:latin typeface="Cambria Math" panose="02040503050406030204" pitchFamily="18" charset="0"/>
                          </a:rPr>
                          <m:t>3</m:t>
                        </m:r>
                      </m:sup>
                    </m:sSup>
                  </m:oMath>
                </a14:m>
                <a:r>
                  <a:rPr lang="ru-RU" sz="2400" i="1" dirty="0">
                    <a:solidFill>
                      <a:srgbClr val="000000"/>
                    </a:solidFill>
                    <a:latin typeface="Cambria Math" panose="02040503050406030204" pitchFamily="18" charset="0"/>
                  </a:rPr>
                  <a:t>, </a:t>
                </a:r>
                <a:r>
                  <a:rPr lang="ru-RU" sz="2400" dirty="0">
                    <a:solidFill>
                      <a:srgbClr val="000000"/>
                    </a:solidFill>
                  </a:rPr>
                  <a:t> тогда можно записать</a:t>
                </a:r>
                <a:endParaRPr lang="en-US" sz="2400" i="1" dirty="0">
                  <a:solidFill>
                    <a:srgbClr val="000000"/>
                  </a:solidFill>
                  <a:latin typeface="Cambria Math" panose="02040503050406030204" pitchFamily="18" charset="0"/>
                </a:endParaRPr>
              </a:p>
              <a:p>
                <a:pPr lvl="2"/>
                <a14:m>
                  <m:oMathPara xmlns:m="http://schemas.openxmlformats.org/officeDocument/2006/math">
                    <m:oMathParaPr>
                      <m:jc m:val="left"/>
                    </m:oMathParaPr>
                    <m:oMath xmlns:m="http://schemas.openxmlformats.org/officeDocument/2006/math">
                      <m:r>
                        <a:rPr lang="ru-BY" sz="2400" i="1" smtClean="0">
                          <a:solidFill>
                            <a:srgbClr val="000000"/>
                          </a:solidFill>
                          <a:latin typeface="Cambria Math" panose="02040503050406030204" pitchFamily="18" charset="0"/>
                        </a:rPr>
                        <m:t>4</m:t>
                      </m:r>
                      <m:sSup>
                        <m:sSupPr>
                          <m:ctrlPr>
                            <a:rPr lang="ru-BY" sz="2400" i="1">
                              <a:solidFill>
                                <a:srgbClr val="000000"/>
                              </a:solidFill>
                              <a:latin typeface="Cambria Math" panose="02040503050406030204" pitchFamily="18" charset="0"/>
                            </a:rPr>
                          </m:ctrlPr>
                        </m:sSupPr>
                        <m:e>
                          <m:r>
                            <a:rPr lang="ru-BY" sz="2400" i="1">
                              <a:solidFill>
                                <a:srgbClr val="000000"/>
                              </a:solidFill>
                              <a:latin typeface="Cambria Math" panose="02040503050406030204" pitchFamily="18" charset="0"/>
                              <a:ea typeface="Cambria Math" panose="02040503050406030204" pitchFamily="18" charset="0"/>
                            </a:rPr>
                            <m:t>⋅</m:t>
                          </m:r>
                          <m:r>
                            <a:rPr lang="ru-BY" sz="2400" i="1">
                              <a:solidFill>
                                <a:srgbClr val="000000"/>
                              </a:solidFill>
                              <a:latin typeface="Cambria Math" panose="02040503050406030204" pitchFamily="18" charset="0"/>
                            </a:rPr>
                            <m:t>𝑛</m:t>
                          </m:r>
                        </m:e>
                        <m:sup>
                          <m:r>
                            <a:rPr lang="ru-BY" sz="2400" i="1">
                              <a:solidFill>
                                <a:srgbClr val="000000"/>
                              </a:solidFill>
                              <a:latin typeface="Cambria Math" panose="02040503050406030204" pitchFamily="18" charset="0"/>
                            </a:rPr>
                            <m:t>3</m:t>
                          </m:r>
                        </m:sup>
                      </m:sSup>
                      <m:r>
                        <a:rPr lang="en-US" sz="2400" b="1" i="1">
                          <a:solidFill>
                            <a:srgbClr val="000000"/>
                          </a:solidFill>
                          <a:latin typeface="Cambria Math" panose="02040503050406030204" pitchFamily="18" charset="0"/>
                        </a:rPr>
                        <m:t>∈</m:t>
                      </m:r>
                      <m:r>
                        <m:rPr>
                          <m:sty m:val="p"/>
                        </m:rPr>
                        <a:rPr lang="ru-BY" sz="2400" i="1">
                          <a:solidFill>
                            <a:srgbClr val="000000"/>
                          </a:solidFill>
                          <a:latin typeface="Cambria Math" panose="02040503050406030204" pitchFamily="18" charset="0"/>
                        </a:rPr>
                        <m:t>Ο</m:t>
                      </m:r>
                      <m:d>
                        <m:dPr>
                          <m:ctrlPr>
                            <a:rPr lang="ru-BY" sz="2400" i="1">
                              <a:solidFill>
                                <a:srgbClr val="000000"/>
                              </a:solidFill>
                              <a:latin typeface="Cambria Math" panose="02040503050406030204" pitchFamily="18" charset="0"/>
                            </a:rPr>
                          </m:ctrlPr>
                        </m:dPr>
                        <m:e>
                          <m:sSup>
                            <m:sSupPr>
                              <m:ctrlPr>
                                <a:rPr lang="ru-BY" sz="2400" i="1">
                                  <a:solidFill>
                                    <a:srgbClr val="000000"/>
                                  </a:solidFill>
                                  <a:latin typeface="Cambria Math" panose="02040503050406030204" pitchFamily="18" charset="0"/>
                                </a:rPr>
                              </m:ctrlPr>
                            </m:sSupPr>
                            <m:e>
                              <m:r>
                                <a:rPr lang="ru-RU" sz="2400" b="0" i="1" smtClean="0">
                                  <a:solidFill>
                                    <a:srgbClr val="000000"/>
                                  </a:solidFill>
                                  <a:latin typeface="Cambria Math" panose="02040503050406030204" pitchFamily="18" charset="0"/>
                                </a:rPr>
                                <m:t>2</m:t>
                              </m:r>
                            </m:e>
                            <m:sup>
                              <m:r>
                                <a:rPr lang="en-US" sz="2400" b="0" i="1" smtClean="0">
                                  <a:solidFill>
                                    <a:srgbClr val="000000"/>
                                  </a:solidFill>
                                  <a:latin typeface="Cambria Math" panose="02040503050406030204" pitchFamily="18" charset="0"/>
                                </a:rPr>
                                <m:t>𝑛</m:t>
                              </m:r>
                            </m:sup>
                          </m:sSup>
                        </m:e>
                      </m:d>
                    </m:oMath>
                    <m:oMath xmlns:m="http://schemas.openxmlformats.org/officeDocument/2006/math">
                      <m:r>
                        <a:rPr lang="ru-BY" sz="2400" i="1">
                          <a:solidFill>
                            <a:srgbClr val="000000"/>
                          </a:solidFill>
                          <a:latin typeface="Cambria Math" panose="02040503050406030204" pitchFamily="18" charset="0"/>
                        </a:rPr>
                        <m:t>4</m:t>
                      </m:r>
                      <m:sSup>
                        <m:sSupPr>
                          <m:ctrlPr>
                            <a:rPr lang="ru-BY" sz="2400" i="1">
                              <a:solidFill>
                                <a:srgbClr val="000000"/>
                              </a:solidFill>
                              <a:latin typeface="Cambria Math" panose="02040503050406030204" pitchFamily="18" charset="0"/>
                            </a:rPr>
                          </m:ctrlPr>
                        </m:sSupPr>
                        <m:e>
                          <m:r>
                            <a:rPr lang="ru-BY" sz="2400" i="1">
                              <a:solidFill>
                                <a:srgbClr val="000000"/>
                              </a:solidFill>
                              <a:latin typeface="Cambria Math" panose="02040503050406030204" pitchFamily="18" charset="0"/>
                              <a:ea typeface="Cambria Math" panose="02040503050406030204" pitchFamily="18" charset="0"/>
                            </a:rPr>
                            <m:t>⋅</m:t>
                          </m:r>
                          <m:r>
                            <a:rPr lang="ru-BY" sz="2400" i="1">
                              <a:solidFill>
                                <a:srgbClr val="000000"/>
                              </a:solidFill>
                              <a:latin typeface="Cambria Math" panose="02040503050406030204" pitchFamily="18" charset="0"/>
                            </a:rPr>
                            <m:t>𝑛</m:t>
                          </m:r>
                        </m:e>
                        <m:sup>
                          <m:r>
                            <a:rPr lang="ru-BY" sz="2400" i="1">
                              <a:solidFill>
                                <a:srgbClr val="000000"/>
                              </a:solidFill>
                              <a:latin typeface="Cambria Math" panose="02040503050406030204" pitchFamily="18" charset="0"/>
                            </a:rPr>
                            <m:t>3</m:t>
                          </m:r>
                        </m:sup>
                      </m:sSup>
                      <m:r>
                        <a:rPr lang="en-US" sz="2400" b="1" i="1">
                          <a:solidFill>
                            <a:srgbClr val="000000"/>
                          </a:solidFill>
                          <a:latin typeface="Cambria Math" panose="02040503050406030204" pitchFamily="18" charset="0"/>
                        </a:rPr>
                        <m:t>∈</m:t>
                      </m:r>
                      <m:r>
                        <m:rPr>
                          <m:sty m:val="p"/>
                        </m:rPr>
                        <a:rPr lang="ru-BY" sz="2400" i="1">
                          <a:solidFill>
                            <a:srgbClr val="000000"/>
                          </a:solidFill>
                          <a:latin typeface="Cambria Math" panose="02040503050406030204" pitchFamily="18" charset="0"/>
                        </a:rPr>
                        <m:t>Ο</m:t>
                      </m:r>
                      <m:d>
                        <m:dPr>
                          <m:ctrlPr>
                            <a:rPr lang="ru-BY" sz="2400" i="1" smtClean="0">
                              <a:solidFill>
                                <a:srgbClr val="000000"/>
                              </a:solidFill>
                              <a:latin typeface="Cambria Math" panose="02040503050406030204" pitchFamily="18" charset="0"/>
                            </a:rPr>
                          </m:ctrlPr>
                        </m:dPr>
                        <m:e>
                          <m:sSup>
                            <m:sSupPr>
                              <m:ctrlPr>
                                <a:rPr lang="ru-BY" sz="2400" i="1">
                                  <a:solidFill>
                                    <a:srgbClr val="000000"/>
                                  </a:solidFill>
                                  <a:latin typeface="Cambria Math" panose="02040503050406030204" pitchFamily="18" charset="0"/>
                                </a:rPr>
                              </m:ctrlPr>
                            </m:sSupPr>
                            <m:e>
                              <m:r>
                                <a:rPr lang="ru-BY" sz="2400" i="1">
                                  <a:solidFill>
                                    <a:srgbClr val="000000"/>
                                  </a:solidFill>
                                  <a:latin typeface="Cambria Math" panose="02040503050406030204" pitchFamily="18" charset="0"/>
                                </a:rPr>
                                <m:t>𝑛</m:t>
                              </m:r>
                            </m:e>
                            <m:sup>
                              <m:r>
                                <a:rPr lang="ru-BY" sz="2400" i="1">
                                  <a:solidFill>
                                    <a:srgbClr val="000000"/>
                                  </a:solidFill>
                                  <a:latin typeface="Cambria Math" panose="02040503050406030204" pitchFamily="18" charset="0"/>
                                </a:rPr>
                                <m:t>3</m:t>
                              </m:r>
                            </m:sup>
                          </m:sSup>
                          <m:r>
                            <a:rPr lang="ru-BY" sz="2400" i="1">
                              <a:solidFill>
                                <a:srgbClr val="000000"/>
                              </a:solidFill>
                              <a:latin typeface="Cambria Math" panose="02040503050406030204" pitchFamily="18" charset="0"/>
                              <a:ea typeface="Cambria Math" panose="02040503050406030204" pitchFamily="18" charset="0"/>
                            </a:rPr>
                            <m:t>⋅</m:t>
                          </m:r>
                          <m:func>
                            <m:funcPr>
                              <m:ctrlPr>
                                <a:rPr lang="en-US" sz="2400" i="1" smtClean="0">
                                  <a:solidFill>
                                    <a:srgbClr val="000000"/>
                                  </a:solidFill>
                                  <a:latin typeface="Cambria Math" panose="02040503050406030204" pitchFamily="18" charset="0"/>
                                </a:rPr>
                              </m:ctrlPr>
                            </m:funcPr>
                            <m:fName>
                              <m:r>
                                <m:rPr>
                                  <m:sty m:val="p"/>
                                </m:rPr>
                                <a:rPr lang="en-US" sz="2400" i="0" smtClean="0">
                                  <a:solidFill>
                                    <a:srgbClr val="000000"/>
                                  </a:solidFill>
                                  <a:latin typeface="Cambria Math" panose="02040503050406030204" pitchFamily="18" charset="0"/>
                                </a:rPr>
                                <m:t>log</m:t>
                              </m:r>
                            </m:fName>
                            <m:e>
                              <m:r>
                                <a:rPr lang="en-US" sz="2400" b="0" i="1" smtClean="0">
                                  <a:solidFill>
                                    <a:srgbClr val="000000"/>
                                  </a:solidFill>
                                  <a:latin typeface="Cambria Math" panose="02040503050406030204" pitchFamily="18" charset="0"/>
                                </a:rPr>
                                <m:t>𝑛</m:t>
                              </m:r>
                            </m:e>
                          </m:func>
                        </m:e>
                      </m:d>
                    </m:oMath>
                    <m:oMath xmlns:m="http://schemas.openxmlformats.org/officeDocument/2006/math">
                      <m:r>
                        <a:rPr lang="ru-BY" sz="2400" i="1">
                          <a:solidFill>
                            <a:srgbClr val="000000"/>
                          </a:solidFill>
                          <a:latin typeface="Cambria Math" panose="02040503050406030204" pitchFamily="18" charset="0"/>
                        </a:rPr>
                        <m:t>4</m:t>
                      </m:r>
                      <m:sSup>
                        <m:sSupPr>
                          <m:ctrlPr>
                            <a:rPr lang="ru-BY" sz="2400" i="1">
                              <a:solidFill>
                                <a:srgbClr val="000000"/>
                              </a:solidFill>
                              <a:latin typeface="Cambria Math" panose="02040503050406030204" pitchFamily="18" charset="0"/>
                            </a:rPr>
                          </m:ctrlPr>
                        </m:sSupPr>
                        <m:e>
                          <m:r>
                            <a:rPr lang="ru-BY" sz="2400" i="1" smtClean="0">
                              <a:solidFill>
                                <a:srgbClr val="000000"/>
                              </a:solidFill>
                              <a:latin typeface="Cambria Math" panose="02040503050406030204" pitchFamily="18" charset="0"/>
                              <a:ea typeface="Cambria Math" panose="02040503050406030204" pitchFamily="18" charset="0"/>
                            </a:rPr>
                            <m:t>⋅</m:t>
                          </m:r>
                          <m:r>
                            <a:rPr lang="ru-BY" sz="2400" i="1">
                              <a:solidFill>
                                <a:srgbClr val="000000"/>
                              </a:solidFill>
                              <a:latin typeface="Cambria Math" panose="02040503050406030204" pitchFamily="18" charset="0"/>
                            </a:rPr>
                            <m:t>𝑛</m:t>
                          </m:r>
                        </m:e>
                        <m:sup>
                          <m:r>
                            <a:rPr lang="ru-BY" sz="2400" i="1">
                              <a:solidFill>
                                <a:srgbClr val="000000"/>
                              </a:solidFill>
                              <a:latin typeface="Cambria Math" panose="02040503050406030204" pitchFamily="18" charset="0"/>
                            </a:rPr>
                            <m:t>3</m:t>
                          </m:r>
                        </m:sup>
                      </m:sSup>
                      <m:r>
                        <a:rPr lang="en-US" sz="2400" b="1" i="1">
                          <a:solidFill>
                            <a:srgbClr val="000000"/>
                          </a:solidFill>
                          <a:latin typeface="Cambria Math" panose="02040503050406030204" pitchFamily="18" charset="0"/>
                        </a:rPr>
                        <m:t>∈</m:t>
                      </m:r>
                      <m:r>
                        <m:rPr>
                          <m:sty m:val="p"/>
                        </m:rPr>
                        <a:rPr lang="ru-BY" sz="2400" i="1">
                          <a:solidFill>
                            <a:srgbClr val="000000"/>
                          </a:solidFill>
                          <a:latin typeface="Cambria Math" panose="02040503050406030204" pitchFamily="18" charset="0"/>
                        </a:rPr>
                        <m:t>Ο</m:t>
                      </m:r>
                      <m:d>
                        <m:dPr>
                          <m:ctrlPr>
                            <a:rPr lang="ru-BY" sz="2400" i="1">
                              <a:solidFill>
                                <a:srgbClr val="000000"/>
                              </a:solidFill>
                              <a:latin typeface="Cambria Math" panose="02040503050406030204" pitchFamily="18" charset="0"/>
                            </a:rPr>
                          </m:ctrlPr>
                        </m:dPr>
                        <m:e>
                          <m:sSup>
                            <m:sSupPr>
                              <m:ctrlPr>
                                <a:rPr lang="ru-BY" sz="2400" i="1">
                                  <a:solidFill>
                                    <a:srgbClr val="000000"/>
                                  </a:solidFill>
                                  <a:latin typeface="Cambria Math" panose="02040503050406030204" pitchFamily="18" charset="0"/>
                                </a:rPr>
                              </m:ctrlPr>
                            </m:sSupPr>
                            <m:e>
                              <m:r>
                                <a:rPr lang="ru-BY" sz="2400" i="1">
                                  <a:solidFill>
                                    <a:srgbClr val="000000"/>
                                  </a:solidFill>
                                  <a:latin typeface="Cambria Math" panose="02040503050406030204" pitchFamily="18" charset="0"/>
                                </a:rPr>
                                <m:t>𝑛</m:t>
                              </m:r>
                            </m:e>
                            <m:sup>
                              <m:r>
                                <a:rPr lang="ru-BY" sz="2400" i="1">
                                  <a:solidFill>
                                    <a:srgbClr val="000000"/>
                                  </a:solidFill>
                                  <a:latin typeface="Cambria Math" panose="02040503050406030204" pitchFamily="18" charset="0"/>
                                </a:rPr>
                                <m:t>3</m:t>
                              </m:r>
                            </m:sup>
                          </m:sSup>
                        </m:e>
                      </m:d>
                    </m:oMath>
                  </m:oMathPara>
                </a14:m>
                <a:endParaRPr lang="ru-BY" sz="2400" dirty="0"/>
              </a:p>
            </p:txBody>
          </p:sp>
        </mc:Choice>
        <mc:Fallback xmlns="">
          <p:sp>
            <p:nvSpPr>
              <p:cNvPr id="5" name="Объект 4"/>
              <p:cNvSpPr txBox="1">
                <a:spLocks noRot="1" noChangeAspect="1" noMove="1" noResize="1" noEditPoints="1" noAdjustHandles="1" noChangeArrowheads="1" noChangeShapeType="1" noTextEdit="1"/>
              </p:cNvSpPr>
              <p:nvPr/>
            </p:nvSpPr>
            <p:spPr bwMode="auto">
              <a:xfrm>
                <a:off x="209062" y="3500655"/>
                <a:ext cx="10822193" cy="1370525"/>
              </a:xfrm>
              <a:prstGeom prst="rect">
                <a:avLst/>
              </a:prstGeom>
              <a:blipFill>
                <a:blip r:embed="rId4"/>
                <a:stretch>
                  <a:fillRect l="-732" t="-8000"/>
                </a:stretch>
              </a:blipFill>
            </p:spPr>
            <p:txBody>
              <a:bodyPr/>
              <a:lstStyle/>
              <a:p>
                <a:r>
                  <a:rPr lang="ru-BY">
                    <a:noFill/>
                  </a:rPr>
                  <a:t> </a:t>
                </a:r>
              </a:p>
            </p:txBody>
          </p:sp>
        </mc:Fallback>
      </mc:AlternateContent>
      <p:sp>
        <p:nvSpPr>
          <p:cNvPr id="9" name="TextBox 8"/>
          <p:cNvSpPr txBox="1"/>
          <p:nvPr/>
        </p:nvSpPr>
        <p:spPr>
          <a:xfrm>
            <a:off x="11157995" y="6627034"/>
            <a:ext cx="1034005" cy="246221"/>
          </a:xfrm>
          <a:prstGeom prst="rect">
            <a:avLst/>
          </a:prstGeom>
          <a:noFill/>
        </p:spPr>
        <p:txBody>
          <a:bodyPr wrap="square" lIns="0" tIns="0" rIns="0" bIns="0" rtlCol="0">
            <a:spAutoFit/>
          </a:bodyPr>
          <a:lstStyle/>
          <a:p>
            <a:pPr algn="ctr"/>
            <a:r>
              <a:rPr lang="ru-RU" sz="1600" dirty="0">
                <a:solidFill>
                  <a:srgbClr val="144E9D"/>
                </a:solidFill>
              </a:rPr>
              <a:t>ФПМИ БГУ</a:t>
            </a:r>
          </a:p>
        </p:txBody>
      </p:sp>
      <p:pic>
        <p:nvPicPr>
          <p:cNvPr id="10" name="Рисунок 9" descr="png..png"/>
          <p:cNvPicPr>
            <a:picLocks noChangeAspect="1"/>
          </p:cNvPicPr>
          <p:nvPr/>
        </p:nvPicPr>
        <p:blipFill>
          <a:blip r:embed="rId5" cstate="print"/>
          <a:srcRect r="82957"/>
          <a:stretch>
            <a:fillRect/>
          </a:stretch>
        </p:blipFill>
        <p:spPr>
          <a:xfrm>
            <a:off x="10933610" y="6425188"/>
            <a:ext cx="259107" cy="386512"/>
          </a:xfrm>
          <a:prstGeom prst="rect">
            <a:avLst/>
          </a:prstGeom>
        </p:spPr>
      </p:pic>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85C69FF5-2682-F7C9-B5AF-ABFABD161FF9}"/>
                  </a:ext>
                </a:extLst>
              </p:cNvPr>
              <p:cNvSpPr txBox="1"/>
              <p:nvPr/>
            </p:nvSpPr>
            <p:spPr>
              <a:xfrm>
                <a:off x="155319" y="61467"/>
                <a:ext cx="8186590" cy="1323439"/>
              </a:xfrm>
              <a:prstGeom prst="rect">
                <a:avLst/>
              </a:prstGeom>
              <a:noFill/>
            </p:spPr>
            <p:txBody>
              <a:bodyPr wrap="square" rtlCol="0">
                <a:spAutoFit/>
              </a:bodyPr>
              <a:lstStyle/>
              <a:p>
                <a:pPr algn="just"/>
                <a:r>
                  <a:rPr lang="ru-RU" sz="2000" dirty="0"/>
                  <a:t>Запишем математически определения асимптотик.</a:t>
                </a:r>
              </a:p>
              <a:p>
                <a:pPr algn="just"/>
                <a:r>
                  <a:rPr lang="ru-RU" sz="2000" dirty="0"/>
                  <a:t>Пусть </a:t>
                </a:r>
                <a14:m>
                  <m:oMath xmlns:m="http://schemas.openxmlformats.org/officeDocument/2006/math">
                    <m:r>
                      <a:rPr lang="ru-BY" sz="2000" b="0" i="1" smtClean="0">
                        <a:solidFill>
                          <a:srgbClr val="000000"/>
                        </a:solidFill>
                        <a:latin typeface="Cambria Math" panose="02040503050406030204" pitchFamily="18" charset="0"/>
                      </a:rPr>
                      <m:t>𝑓</m:t>
                    </m:r>
                    <m:d>
                      <m:dPr>
                        <m:ctrlPr>
                          <a:rPr lang="ru-BY" sz="2000" i="1">
                            <a:solidFill>
                              <a:srgbClr val="000000"/>
                            </a:solidFill>
                            <a:latin typeface="Cambria Math" panose="02040503050406030204" pitchFamily="18" charset="0"/>
                          </a:rPr>
                        </m:ctrlPr>
                      </m:dPr>
                      <m:e>
                        <m:r>
                          <a:rPr lang="ru-BY" sz="2000" b="0" i="1">
                            <a:solidFill>
                              <a:srgbClr val="000000"/>
                            </a:solidFill>
                            <a:latin typeface="Cambria Math" panose="02040503050406030204" pitchFamily="18" charset="0"/>
                          </a:rPr>
                          <m:t>𝑛</m:t>
                        </m:r>
                      </m:e>
                    </m:d>
                  </m:oMath>
                </a14:m>
                <a:r>
                  <a:rPr lang="ru-RU" sz="2000" dirty="0"/>
                  <a:t> и </a:t>
                </a:r>
                <a14:m>
                  <m:oMath xmlns:m="http://schemas.openxmlformats.org/officeDocument/2006/math">
                    <m:r>
                      <a:rPr lang="ru-BY" sz="2000" i="1">
                        <a:solidFill>
                          <a:srgbClr val="000000"/>
                        </a:solidFill>
                        <a:latin typeface="Cambria Math" panose="02040503050406030204" pitchFamily="18" charset="0"/>
                      </a:rPr>
                      <m:t>𝑔</m:t>
                    </m:r>
                    <m:d>
                      <m:dPr>
                        <m:ctrlPr>
                          <a:rPr lang="ru-BY" sz="2000" i="1">
                            <a:solidFill>
                              <a:srgbClr val="000000"/>
                            </a:solidFill>
                            <a:latin typeface="Cambria Math" panose="02040503050406030204" pitchFamily="18" charset="0"/>
                          </a:rPr>
                        </m:ctrlPr>
                      </m:dPr>
                      <m:e>
                        <m:r>
                          <a:rPr lang="ru-BY" sz="2000" i="1">
                            <a:solidFill>
                              <a:srgbClr val="000000"/>
                            </a:solidFill>
                            <a:latin typeface="Cambria Math" panose="02040503050406030204" pitchFamily="18" charset="0"/>
                          </a:rPr>
                          <m:t>𝑛</m:t>
                        </m:r>
                      </m:e>
                    </m:d>
                    <m:r>
                      <a:rPr lang="ru-RU" sz="2000" b="0" i="1" smtClean="0">
                        <a:solidFill>
                          <a:srgbClr val="000000"/>
                        </a:solidFill>
                        <a:latin typeface="Cambria Math" panose="02040503050406030204" pitchFamily="18" charset="0"/>
                      </a:rPr>
                      <m:t>−</m:t>
                    </m:r>
                  </m:oMath>
                </a14:m>
                <a:r>
                  <a:rPr lang="ru-RU" sz="2000" dirty="0"/>
                  <a:t> функции, определённые на множестве целых положительных чисел и принимающие положительные действительные значения. </a:t>
                </a:r>
                <a:endParaRPr lang="ru-BY" sz="2000" dirty="0"/>
              </a:p>
            </p:txBody>
          </p:sp>
        </mc:Choice>
        <mc:Fallback xmlns="">
          <p:sp>
            <p:nvSpPr>
              <p:cNvPr id="14" name="TextBox 13">
                <a:extLst>
                  <a:ext uri="{FF2B5EF4-FFF2-40B4-BE49-F238E27FC236}">
                    <a16:creationId xmlns:a16="http://schemas.microsoft.com/office/drawing/2014/main" id="{85C69FF5-2682-F7C9-B5AF-ABFABD161FF9}"/>
                  </a:ext>
                </a:extLst>
              </p:cNvPr>
              <p:cNvSpPr txBox="1">
                <a:spLocks noRot="1" noChangeAspect="1" noMove="1" noResize="1" noEditPoints="1" noAdjustHandles="1" noChangeArrowheads="1" noChangeShapeType="1" noTextEdit="1"/>
              </p:cNvSpPr>
              <p:nvPr/>
            </p:nvSpPr>
            <p:spPr>
              <a:xfrm>
                <a:off x="155319" y="61467"/>
                <a:ext cx="8186590" cy="1323439"/>
              </a:xfrm>
              <a:prstGeom prst="rect">
                <a:avLst/>
              </a:prstGeom>
              <a:blipFill>
                <a:blip r:embed="rId6"/>
                <a:stretch>
                  <a:fillRect l="-745" t="-2304" r="-819" b="-7373"/>
                </a:stretch>
              </a:blipFill>
            </p:spPr>
            <p:txBody>
              <a:bodyPr/>
              <a:lstStyle/>
              <a:p>
                <a:r>
                  <a:rPr lang="ru-BY">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98E2BC9D-1840-01CC-764E-EDC66A6F1CE2}"/>
                  </a:ext>
                </a:extLst>
              </p:cNvPr>
              <p:cNvSpPr txBox="1"/>
              <p:nvPr/>
            </p:nvSpPr>
            <p:spPr>
              <a:xfrm>
                <a:off x="78385" y="5888541"/>
                <a:ext cx="11013609" cy="663964"/>
              </a:xfrm>
              <a:prstGeom prst="rect">
                <a:avLst/>
              </a:prstGeom>
              <a:noFill/>
            </p:spPr>
            <p:txBody>
              <a:bodyPr wrap="square">
                <a:spAutoFit/>
              </a:bodyPr>
              <a:lstStyle/>
              <a:p>
                <a:pPr lvl="1"/>
                <a14:m>
                  <m:oMathPara xmlns:m="http://schemas.openxmlformats.org/officeDocument/2006/math">
                    <m:oMathParaPr>
                      <m:jc m:val="left"/>
                    </m:oMathParaPr>
                    <m:oMath xmlns:m="http://schemas.openxmlformats.org/officeDocument/2006/math">
                      <m:r>
                        <m:rPr>
                          <m:nor/>
                        </m:rPr>
                        <a:rPr lang="ru-RU" dirty="0">
                          <a:latin typeface="Cambria Math" panose="02040503050406030204" pitchFamily="18" charset="0"/>
                        </a:rPr>
                        <m:t>д</m:t>
                      </m:r>
                      <m:r>
                        <m:rPr>
                          <m:nor/>
                        </m:rPr>
                        <a:rPr lang="ru-RU" dirty="0" smtClean="0"/>
                        <m:t>ля  функции </m:t>
                      </m:r>
                      <m:r>
                        <a:rPr lang="ru-BY" i="1">
                          <a:solidFill>
                            <a:srgbClr val="000000"/>
                          </a:solidFill>
                          <a:latin typeface="Cambria Math" panose="02040503050406030204" pitchFamily="18" charset="0"/>
                        </a:rPr>
                        <m:t>𝑔</m:t>
                      </m:r>
                      <m:d>
                        <m:dPr>
                          <m:ctrlPr>
                            <a:rPr lang="ru-BY" i="1">
                              <a:solidFill>
                                <a:srgbClr val="000000"/>
                              </a:solidFill>
                              <a:latin typeface="Cambria Math" panose="02040503050406030204" pitchFamily="18" charset="0"/>
                            </a:rPr>
                          </m:ctrlPr>
                        </m:dPr>
                        <m:e>
                          <m:r>
                            <a:rPr lang="ru-BY" i="1">
                              <a:solidFill>
                                <a:srgbClr val="000000"/>
                              </a:solidFill>
                              <a:latin typeface="Cambria Math" panose="02040503050406030204" pitchFamily="18" charset="0"/>
                            </a:rPr>
                            <m:t>𝑛</m:t>
                          </m:r>
                        </m:e>
                      </m:d>
                      <m:r>
                        <a:rPr lang="ru-BY" i="1">
                          <a:solidFill>
                            <a:srgbClr val="000000"/>
                          </a:solidFill>
                          <a:latin typeface="Cambria Math" panose="02040503050406030204" pitchFamily="18" charset="0"/>
                        </a:rPr>
                        <m:t>=4</m:t>
                      </m:r>
                      <m:sSup>
                        <m:sSupPr>
                          <m:ctrlPr>
                            <a:rPr lang="ru-BY" i="1">
                              <a:solidFill>
                                <a:srgbClr val="000000"/>
                              </a:solidFill>
                              <a:latin typeface="Cambria Math" panose="02040503050406030204" pitchFamily="18" charset="0"/>
                            </a:rPr>
                          </m:ctrlPr>
                        </m:sSupPr>
                        <m:e>
                          <m:r>
                            <a:rPr lang="ru-BY" i="1">
                              <a:solidFill>
                                <a:srgbClr val="000000"/>
                              </a:solidFill>
                              <a:latin typeface="Cambria Math" panose="02040503050406030204" pitchFamily="18" charset="0"/>
                              <a:ea typeface="Cambria Math" panose="02040503050406030204" pitchFamily="18" charset="0"/>
                            </a:rPr>
                            <m:t>⋅</m:t>
                          </m:r>
                          <m:r>
                            <a:rPr lang="ru-BY" i="1">
                              <a:solidFill>
                                <a:srgbClr val="000000"/>
                              </a:solidFill>
                              <a:latin typeface="Cambria Math" panose="02040503050406030204" pitchFamily="18" charset="0"/>
                            </a:rPr>
                            <m:t>𝑛</m:t>
                          </m:r>
                        </m:e>
                        <m:sup>
                          <m:r>
                            <a:rPr lang="ru-BY" i="1">
                              <a:solidFill>
                                <a:srgbClr val="000000"/>
                              </a:solidFill>
                              <a:latin typeface="Cambria Math" panose="02040503050406030204" pitchFamily="18" charset="0"/>
                            </a:rPr>
                            <m:t>3</m:t>
                          </m:r>
                        </m:sup>
                      </m:sSup>
                      <m:r>
                        <a:rPr lang="ru-RU" b="0" i="1" smtClean="0">
                          <a:solidFill>
                            <a:srgbClr val="000000"/>
                          </a:solidFill>
                          <a:latin typeface="Cambria Math" panose="02040503050406030204" pitchFamily="18" charset="0"/>
                        </a:rPr>
                        <m:t> функция </m:t>
                      </m:r>
                      <m:r>
                        <a:rPr lang="en-US" i="1">
                          <a:solidFill>
                            <a:srgbClr val="000000"/>
                          </a:solidFill>
                          <a:latin typeface="Cambria Math" panose="02040503050406030204" pitchFamily="18" charset="0"/>
                        </a:rPr>
                        <m:t>𝑓</m:t>
                      </m:r>
                      <m:d>
                        <m:dPr>
                          <m:ctrlPr>
                            <a:rPr lang="ru-BY" i="1">
                              <a:solidFill>
                                <a:srgbClr val="000000"/>
                              </a:solidFill>
                              <a:latin typeface="Cambria Math" panose="02040503050406030204" pitchFamily="18" charset="0"/>
                            </a:rPr>
                          </m:ctrlPr>
                        </m:dPr>
                        <m:e>
                          <m:r>
                            <a:rPr lang="ru-BY" i="1">
                              <a:solidFill>
                                <a:srgbClr val="000000"/>
                              </a:solidFill>
                              <a:latin typeface="Cambria Math" panose="02040503050406030204" pitchFamily="18" charset="0"/>
                            </a:rPr>
                            <m:t>𝑛</m:t>
                          </m:r>
                        </m:e>
                      </m:d>
                      <m:r>
                        <a:rPr lang="ru-BY" i="1">
                          <a:solidFill>
                            <a:srgbClr val="000000"/>
                          </a:solidFill>
                          <a:latin typeface="Cambria Math" panose="02040503050406030204" pitchFamily="18" charset="0"/>
                        </a:rPr>
                        <m:t>=</m:t>
                      </m:r>
                      <m:sSup>
                        <m:sSupPr>
                          <m:ctrlPr>
                            <a:rPr lang="ru-BY" i="1">
                              <a:solidFill>
                                <a:srgbClr val="000000"/>
                              </a:solidFill>
                              <a:latin typeface="Cambria Math" panose="02040503050406030204" pitchFamily="18" charset="0"/>
                            </a:rPr>
                          </m:ctrlPr>
                        </m:sSupPr>
                        <m:e>
                          <m:r>
                            <a:rPr lang="ru-BY" i="1">
                              <a:solidFill>
                                <a:srgbClr val="000000"/>
                              </a:solidFill>
                              <a:latin typeface="Cambria Math" panose="02040503050406030204" pitchFamily="18" charset="0"/>
                            </a:rPr>
                            <m:t>𝑛</m:t>
                          </m:r>
                        </m:e>
                        <m:sup>
                          <m:r>
                            <a:rPr lang="ru-BY" i="1">
                              <a:solidFill>
                                <a:srgbClr val="000000"/>
                              </a:solidFill>
                              <a:latin typeface="Cambria Math" panose="02040503050406030204" pitchFamily="18" charset="0"/>
                            </a:rPr>
                            <m:t>3</m:t>
                          </m:r>
                        </m:sup>
                      </m:sSup>
                      <m:r>
                        <a:rPr lang="ru-BY" i="1">
                          <a:solidFill>
                            <a:srgbClr val="000000"/>
                          </a:solidFill>
                          <a:latin typeface="Cambria Math" panose="02040503050406030204" pitchFamily="18" charset="0"/>
                        </a:rPr>
                        <m:t> </m:t>
                      </m:r>
                      <m:r>
                        <m:rPr>
                          <m:nor/>
                        </m:rPr>
                        <a:rPr lang="en-US" dirty="0"/>
                        <m:t> </m:t>
                      </m:r>
                      <m:r>
                        <m:rPr>
                          <m:nor/>
                        </m:rPr>
                        <a:rPr lang="ru-RU" dirty="0"/>
                        <m:t>является точной оценкой</m:t>
                      </m:r>
                      <m:r>
                        <m:rPr>
                          <m:nor/>
                        </m:rPr>
                        <a:rPr lang="ru-RU" b="0" i="0" dirty="0" smtClean="0"/>
                        <m:t>: </m:t>
                      </m:r>
                      <m:eqArr>
                        <m:eqArrPr>
                          <m:ctrlPr>
                            <a:rPr lang="ru-BY" i="1">
                              <a:solidFill>
                                <a:srgbClr val="000000"/>
                              </a:solidFill>
                              <a:latin typeface="Cambria Math" panose="02040503050406030204" pitchFamily="18" charset="0"/>
                            </a:rPr>
                          </m:ctrlPr>
                        </m:eqArrPr>
                        <m:e>
                          <m:r>
                            <a:rPr lang="en-US" i="1">
                              <a:solidFill>
                                <a:srgbClr val="000000"/>
                              </a:solidFill>
                              <a:latin typeface="Cambria Math" panose="02040503050406030204" pitchFamily="18" charset="0"/>
                            </a:rPr>
                            <m:t> </m:t>
                          </m:r>
                          <m:r>
                            <a:rPr lang="ru-BY" i="1">
                              <a:solidFill>
                                <a:srgbClr val="000000"/>
                              </a:solidFill>
                              <a:latin typeface="Cambria Math" panose="02040503050406030204" pitchFamily="18" charset="0"/>
                            </a:rPr>
                            <m:t>4</m:t>
                          </m:r>
                          <m:sSup>
                            <m:sSupPr>
                              <m:ctrlPr>
                                <a:rPr lang="ru-BY" i="1">
                                  <a:solidFill>
                                    <a:srgbClr val="000000"/>
                                  </a:solidFill>
                                  <a:latin typeface="Cambria Math" panose="02040503050406030204" pitchFamily="18" charset="0"/>
                                </a:rPr>
                              </m:ctrlPr>
                            </m:sSupPr>
                            <m:e>
                              <m:r>
                                <a:rPr lang="ru-BY" i="1">
                                  <a:solidFill>
                                    <a:srgbClr val="000000"/>
                                  </a:solidFill>
                                  <a:latin typeface="Cambria Math" panose="02040503050406030204" pitchFamily="18" charset="0"/>
                                  <a:ea typeface="Cambria Math" panose="02040503050406030204" pitchFamily="18" charset="0"/>
                                </a:rPr>
                                <m:t>⋅</m:t>
                              </m:r>
                              <m:r>
                                <a:rPr lang="ru-BY" i="1">
                                  <a:solidFill>
                                    <a:srgbClr val="000000"/>
                                  </a:solidFill>
                                  <a:latin typeface="Cambria Math" panose="02040503050406030204" pitchFamily="18" charset="0"/>
                                </a:rPr>
                                <m:t>𝑛</m:t>
                              </m:r>
                            </m:e>
                            <m:sup>
                              <m:r>
                                <a:rPr lang="ru-BY" i="1">
                                  <a:solidFill>
                                    <a:srgbClr val="000000"/>
                                  </a:solidFill>
                                  <a:latin typeface="Cambria Math" panose="02040503050406030204" pitchFamily="18" charset="0"/>
                                </a:rPr>
                                <m:t>3</m:t>
                              </m:r>
                            </m:sup>
                          </m:sSup>
                          <m:r>
                            <a:rPr lang="ru-BY" i="1">
                              <a:solidFill>
                                <a:srgbClr val="000000"/>
                              </a:solidFill>
                              <a:latin typeface="Cambria Math" panose="02040503050406030204" pitchFamily="18" charset="0"/>
                            </a:rPr>
                            <m:t>=</m:t>
                          </m:r>
                          <m:r>
                            <m:rPr>
                              <m:sty m:val="p"/>
                            </m:rPr>
                            <a:rPr lang="ru-BY" i="1">
                              <a:solidFill>
                                <a:srgbClr val="000000"/>
                              </a:solidFill>
                              <a:latin typeface="Cambria Math" panose="02040503050406030204" pitchFamily="18" charset="0"/>
                            </a:rPr>
                            <m:t>Ο</m:t>
                          </m:r>
                          <m:d>
                            <m:dPr>
                              <m:ctrlPr>
                                <a:rPr lang="ru-BY" i="1">
                                  <a:solidFill>
                                    <a:srgbClr val="000000"/>
                                  </a:solidFill>
                                  <a:latin typeface="Cambria Math" panose="02040503050406030204" pitchFamily="18" charset="0"/>
                                </a:rPr>
                              </m:ctrlPr>
                            </m:dPr>
                            <m:e>
                              <m:sSup>
                                <m:sSupPr>
                                  <m:ctrlPr>
                                    <a:rPr lang="ru-BY" i="1">
                                      <a:solidFill>
                                        <a:srgbClr val="000000"/>
                                      </a:solidFill>
                                      <a:latin typeface="Cambria Math" panose="02040503050406030204" pitchFamily="18" charset="0"/>
                                    </a:rPr>
                                  </m:ctrlPr>
                                </m:sSupPr>
                                <m:e>
                                  <m:r>
                                    <a:rPr lang="ru-BY" i="1">
                                      <a:solidFill>
                                        <a:srgbClr val="000000"/>
                                      </a:solidFill>
                                      <a:latin typeface="Cambria Math" panose="02040503050406030204" pitchFamily="18" charset="0"/>
                                    </a:rPr>
                                    <m:t>𝑛</m:t>
                                  </m:r>
                                </m:e>
                                <m:sup>
                                  <m:r>
                                    <a:rPr lang="ru-BY" i="1">
                                      <a:solidFill>
                                        <a:srgbClr val="000000"/>
                                      </a:solidFill>
                                      <a:latin typeface="Cambria Math" panose="02040503050406030204" pitchFamily="18" charset="0"/>
                                    </a:rPr>
                                    <m:t>3</m:t>
                                  </m:r>
                                </m:sup>
                              </m:sSup>
                            </m:e>
                          </m:d>
                        </m:e>
                        <m:e>
                          <m:r>
                            <a:rPr lang="ru-BY" i="1">
                              <a:solidFill>
                                <a:srgbClr val="000000"/>
                              </a:solidFill>
                              <a:latin typeface="Cambria Math" panose="02040503050406030204" pitchFamily="18" charset="0"/>
                            </a:rPr>
                            <m:t>4</m:t>
                          </m:r>
                          <m:sSup>
                            <m:sSupPr>
                              <m:ctrlPr>
                                <a:rPr lang="ru-BY" i="1">
                                  <a:solidFill>
                                    <a:srgbClr val="000000"/>
                                  </a:solidFill>
                                  <a:latin typeface="Cambria Math" panose="02040503050406030204" pitchFamily="18" charset="0"/>
                                </a:rPr>
                              </m:ctrlPr>
                            </m:sSupPr>
                            <m:e>
                              <m:r>
                                <a:rPr lang="ru-BY" i="1">
                                  <a:solidFill>
                                    <a:srgbClr val="000000"/>
                                  </a:solidFill>
                                  <a:latin typeface="Cambria Math" panose="02040503050406030204" pitchFamily="18" charset="0"/>
                                  <a:ea typeface="Cambria Math" panose="02040503050406030204" pitchFamily="18" charset="0"/>
                                </a:rPr>
                                <m:t>⋅</m:t>
                              </m:r>
                              <m:r>
                                <a:rPr lang="ru-BY" i="1">
                                  <a:solidFill>
                                    <a:srgbClr val="000000"/>
                                  </a:solidFill>
                                  <a:latin typeface="Cambria Math" panose="02040503050406030204" pitchFamily="18" charset="0"/>
                                </a:rPr>
                                <m:t>𝑛</m:t>
                              </m:r>
                            </m:e>
                            <m:sup>
                              <m:r>
                                <a:rPr lang="ru-BY" i="1">
                                  <a:solidFill>
                                    <a:srgbClr val="000000"/>
                                  </a:solidFill>
                                  <a:latin typeface="Cambria Math" panose="02040503050406030204" pitchFamily="18" charset="0"/>
                                </a:rPr>
                                <m:t>3</m:t>
                              </m:r>
                            </m:sup>
                          </m:sSup>
                          <m:r>
                            <a:rPr lang="ru-BY" i="1">
                              <a:solidFill>
                                <a:srgbClr val="000000"/>
                              </a:solidFill>
                              <a:latin typeface="Cambria Math" panose="02040503050406030204" pitchFamily="18" charset="0"/>
                              <a:ea typeface="Cambria Math" panose="02040503050406030204" pitchFamily="18" charset="0"/>
                            </a:rPr>
                            <m:t>≠</m:t>
                          </m:r>
                          <m:r>
                            <m:rPr>
                              <m:sty m:val="p"/>
                            </m:rPr>
                            <a:rPr lang="en-US">
                              <a:solidFill>
                                <a:srgbClr val="000000"/>
                              </a:solidFill>
                              <a:latin typeface="Cambria Math" panose="02040503050406030204" pitchFamily="18" charset="0"/>
                            </a:rPr>
                            <m:t>o</m:t>
                          </m:r>
                          <m:d>
                            <m:dPr>
                              <m:ctrlPr>
                                <a:rPr lang="ru-BY" i="1">
                                  <a:solidFill>
                                    <a:srgbClr val="000000"/>
                                  </a:solidFill>
                                  <a:latin typeface="Cambria Math" panose="02040503050406030204" pitchFamily="18" charset="0"/>
                                </a:rPr>
                              </m:ctrlPr>
                            </m:dPr>
                            <m:e>
                              <m:sSup>
                                <m:sSupPr>
                                  <m:ctrlPr>
                                    <a:rPr lang="ru-BY" i="1">
                                      <a:solidFill>
                                        <a:srgbClr val="000000"/>
                                      </a:solidFill>
                                      <a:latin typeface="Cambria Math" panose="02040503050406030204" pitchFamily="18" charset="0"/>
                                    </a:rPr>
                                  </m:ctrlPr>
                                </m:sSupPr>
                                <m:e>
                                  <m:r>
                                    <a:rPr lang="ru-BY" i="1">
                                      <a:solidFill>
                                        <a:srgbClr val="000000"/>
                                      </a:solidFill>
                                      <a:latin typeface="Cambria Math" panose="02040503050406030204" pitchFamily="18" charset="0"/>
                                    </a:rPr>
                                    <m:t>𝑛</m:t>
                                  </m:r>
                                </m:e>
                                <m:sup>
                                  <m:r>
                                    <a:rPr lang="ru-BY" i="1">
                                      <a:solidFill>
                                        <a:srgbClr val="000000"/>
                                      </a:solidFill>
                                      <a:latin typeface="Cambria Math" panose="02040503050406030204" pitchFamily="18" charset="0"/>
                                    </a:rPr>
                                    <m:t>3</m:t>
                                  </m:r>
                                </m:sup>
                              </m:sSup>
                            </m:e>
                          </m:d>
                        </m:e>
                      </m:eqArr>
                    </m:oMath>
                  </m:oMathPara>
                </a14:m>
                <a:endParaRPr lang="ru-BY" dirty="0"/>
              </a:p>
            </p:txBody>
          </p:sp>
        </mc:Choice>
        <mc:Fallback xmlns="">
          <p:sp>
            <p:nvSpPr>
              <p:cNvPr id="15" name="TextBox 14">
                <a:extLst>
                  <a:ext uri="{FF2B5EF4-FFF2-40B4-BE49-F238E27FC236}">
                    <a16:creationId xmlns:a16="http://schemas.microsoft.com/office/drawing/2014/main" id="{98E2BC9D-1840-01CC-764E-EDC66A6F1CE2}"/>
                  </a:ext>
                </a:extLst>
              </p:cNvPr>
              <p:cNvSpPr txBox="1">
                <a:spLocks noRot="1" noChangeAspect="1" noMove="1" noResize="1" noEditPoints="1" noAdjustHandles="1" noChangeArrowheads="1" noChangeShapeType="1" noTextEdit="1"/>
              </p:cNvSpPr>
              <p:nvPr/>
            </p:nvSpPr>
            <p:spPr>
              <a:xfrm>
                <a:off x="78385" y="5888541"/>
                <a:ext cx="11013609" cy="663964"/>
              </a:xfrm>
              <a:prstGeom prst="rect">
                <a:avLst/>
              </a:prstGeom>
              <a:blipFill>
                <a:blip r:embed="rId7"/>
                <a:stretch>
                  <a:fillRect/>
                </a:stretch>
              </a:blipFill>
            </p:spPr>
            <p:txBody>
              <a:bodyPr/>
              <a:lstStyle/>
              <a:p>
                <a:r>
                  <a:rPr lang="ru-BY">
                    <a:noFill/>
                  </a:rPr>
                  <a:t> </a:t>
                </a:r>
              </a:p>
            </p:txBody>
          </p:sp>
        </mc:Fallback>
      </mc:AlternateContent>
      <p:grpSp>
        <p:nvGrpSpPr>
          <p:cNvPr id="53" name="Группа 52">
            <a:extLst>
              <a:ext uri="{FF2B5EF4-FFF2-40B4-BE49-F238E27FC236}">
                <a16:creationId xmlns:a16="http://schemas.microsoft.com/office/drawing/2014/main" id="{7240A627-0D7C-FED3-CD25-94143844ECB4}"/>
              </a:ext>
            </a:extLst>
          </p:cNvPr>
          <p:cNvGrpSpPr/>
          <p:nvPr/>
        </p:nvGrpSpPr>
        <p:grpSpPr>
          <a:xfrm>
            <a:off x="8829043" y="159204"/>
            <a:ext cx="2551472" cy="2796691"/>
            <a:chOff x="8818285" y="166824"/>
            <a:chExt cx="2551472" cy="2796691"/>
          </a:xfrm>
        </p:grpSpPr>
        <p:sp>
          <p:nvSpPr>
            <p:cNvPr id="49" name="Полилиния: фигура 48">
              <a:extLst>
                <a:ext uri="{FF2B5EF4-FFF2-40B4-BE49-F238E27FC236}">
                  <a16:creationId xmlns:a16="http://schemas.microsoft.com/office/drawing/2014/main" id="{7461C8E6-BDCF-A2FA-B0B5-86B7CF2F5FA4}"/>
                </a:ext>
              </a:extLst>
            </p:cNvPr>
            <p:cNvSpPr/>
            <p:nvPr/>
          </p:nvSpPr>
          <p:spPr>
            <a:xfrm>
              <a:off x="8855765" y="1252330"/>
              <a:ext cx="2256183" cy="1040270"/>
            </a:xfrm>
            <a:custGeom>
              <a:avLst/>
              <a:gdLst>
                <a:gd name="connsiteX0" fmla="*/ 0 w 2256183"/>
                <a:gd name="connsiteY0" fmla="*/ 934279 h 1040270"/>
                <a:gd name="connsiteX1" fmla="*/ 407505 w 2256183"/>
                <a:gd name="connsiteY1" fmla="*/ 983974 h 1040270"/>
                <a:gd name="connsiteX2" fmla="*/ 705678 w 2256183"/>
                <a:gd name="connsiteY2" fmla="*/ 248479 h 1040270"/>
                <a:gd name="connsiteX3" fmla="*/ 2256183 w 2256183"/>
                <a:gd name="connsiteY3" fmla="*/ 0 h 1040270"/>
              </a:gdLst>
              <a:ahLst/>
              <a:cxnLst>
                <a:cxn ang="0">
                  <a:pos x="connsiteX0" y="connsiteY0"/>
                </a:cxn>
                <a:cxn ang="0">
                  <a:pos x="connsiteX1" y="connsiteY1"/>
                </a:cxn>
                <a:cxn ang="0">
                  <a:pos x="connsiteX2" y="connsiteY2"/>
                </a:cxn>
                <a:cxn ang="0">
                  <a:pos x="connsiteX3" y="connsiteY3"/>
                </a:cxn>
              </a:cxnLst>
              <a:rect l="l" t="t" r="r" b="b"/>
              <a:pathLst>
                <a:path w="2256183" h="1040270">
                  <a:moveTo>
                    <a:pt x="0" y="934279"/>
                  </a:moveTo>
                  <a:cubicBezTo>
                    <a:pt x="144946" y="1016276"/>
                    <a:pt x="289892" y="1098274"/>
                    <a:pt x="407505" y="983974"/>
                  </a:cubicBezTo>
                  <a:cubicBezTo>
                    <a:pt x="525118" y="869674"/>
                    <a:pt x="397565" y="412475"/>
                    <a:pt x="705678" y="248479"/>
                  </a:cubicBezTo>
                  <a:cubicBezTo>
                    <a:pt x="1013791" y="84483"/>
                    <a:pt x="2042492" y="36443"/>
                    <a:pt x="2256183" y="0"/>
                  </a:cubicBezTo>
                </a:path>
              </a:pathLst>
            </a:custGeom>
            <a:ln w="28575"/>
          </p:spPr>
          <p:style>
            <a:lnRef idx="1">
              <a:schemeClr val="accent6"/>
            </a:lnRef>
            <a:fillRef idx="0">
              <a:schemeClr val="accent6"/>
            </a:fillRef>
            <a:effectRef idx="0">
              <a:schemeClr val="accent6"/>
            </a:effectRef>
            <a:fontRef idx="minor">
              <a:schemeClr val="tx1"/>
            </a:fontRef>
          </p:style>
          <p:txBody>
            <a:bodyPr rtlCol="0" anchor="ctr"/>
            <a:lstStyle/>
            <a:p>
              <a:pPr algn="ctr"/>
              <a:endParaRPr lang="ru-BY"/>
            </a:p>
          </p:txBody>
        </p:sp>
        <p:grpSp>
          <p:nvGrpSpPr>
            <p:cNvPr id="52" name="Группа 51">
              <a:extLst>
                <a:ext uri="{FF2B5EF4-FFF2-40B4-BE49-F238E27FC236}">
                  <a16:creationId xmlns:a16="http://schemas.microsoft.com/office/drawing/2014/main" id="{BCEA9AC1-9B16-BF27-61F8-4CDDF96EC866}"/>
                </a:ext>
              </a:extLst>
            </p:cNvPr>
            <p:cNvGrpSpPr/>
            <p:nvPr/>
          </p:nvGrpSpPr>
          <p:grpSpPr>
            <a:xfrm>
              <a:off x="8818285" y="166824"/>
              <a:ext cx="2551472" cy="2796691"/>
              <a:chOff x="8818285" y="166824"/>
              <a:chExt cx="2551472" cy="2796691"/>
            </a:xfrm>
          </p:grpSpPr>
          <p:grpSp>
            <p:nvGrpSpPr>
              <p:cNvPr id="35" name="Группа 34">
                <a:extLst>
                  <a:ext uri="{FF2B5EF4-FFF2-40B4-BE49-F238E27FC236}">
                    <a16:creationId xmlns:a16="http://schemas.microsoft.com/office/drawing/2014/main" id="{8090202D-E609-3548-DD96-CF3A0CCC9E6A}"/>
                  </a:ext>
                </a:extLst>
              </p:cNvPr>
              <p:cNvGrpSpPr/>
              <p:nvPr/>
            </p:nvGrpSpPr>
            <p:grpSpPr>
              <a:xfrm>
                <a:off x="8818285" y="166824"/>
                <a:ext cx="2551472" cy="2796691"/>
                <a:chOff x="9503214" y="103132"/>
                <a:chExt cx="2551472" cy="2796691"/>
              </a:xfrm>
            </p:grpSpPr>
            <p:grpSp>
              <p:nvGrpSpPr>
                <p:cNvPr id="36" name="Группа 35">
                  <a:extLst>
                    <a:ext uri="{FF2B5EF4-FFF2-40B4-BE49-F238E27FC236}">
                      <a16:creationId xmlns:a16="http://schemas.microsoft.com/office/drawing/2014/main" id="{C4B1D8A9-F449-CB23-85F9-0E6FE1E7539F}"/>
                    </a:ext>
                  </a:extLst>
                </p:cNvPr>
                <p:cNvGrpSpPr/>
                <p:nvPr/>
              </p:nvGrpSpPr>
              <p:grpSpPr>
                <a:xfrm>
                  <a:off x="9503214" y="103132"/>
                  <a:ext cx="2551472" cy="2472483"/>
                  <a:chOff x="9055099" y="3687388"/>
                  <a:chExt cx="2551472" cy="2472483"/>
                </a:xfrm>
              </p:grpSpPr>
              <p:cxnSp>
                <p:nvCxnSpPr>
                  <p:cNvPr id="41" name="Прямая соединительная линия 40">
                    <a:extLst>
                      <a:ext uri="{FF2B5EF4-FFF2-40B4-BE49-F238E27FC236}">
                        <a16:creationId xmlns:a16="http://schemas.microsoft.com/office/drawing/2014/main" id="{95B29692-BCF4-9C2F-E24D-0A6CAD9A308B}"/>
                      </a:ext>
                    </a:extLst>
                  </p:cNvPr>
                  <p:cNvCxnSpPr>
                    <a:cxnSpLocks/>
                  </p:cNvCxnSpPr>
                  <p:nvPr/>
                </p:nvCxnSpPr>
                <p:spPr>
                  <a:xfrm>
                    <a:off x="9055099" y="3687388"/>
                    <a:ext cx="15157" cy="2458880"/>
                  </a:xfrm>
                  <a:prstGeom prst="line">
                    <a:avLst/>
                  </a:prstGeom>
                  <a:ln w="28575">
                    <a:headEnd type="arrow" w="med" len="med"/>
                    <a:tailEnd type="none" w="med" len="med"/>
                  </a:ln>
                </p:spPr>
                <p:style>
                  <a:lnRef idx="1">
                    <a:schemeClr val="dk1"/>
                  </a:lnRef>
                  <a:fillRef idx="0">
                    <a:schemeClr val="dk1"/>
                  </a:fillRef>
                  <a:effectRef idx="0">
                    <a:schemeClr val="dk1"/>
                  </a:effectRef>
                  <a:fontRef idx="minor">
                    <a:schemeClr val="tx1"/>
                  </a:fontRef>
                </p:style>
              </p:cxnSp>
              <p:cxnSp>
                <p:nvCxnSpPr>
                  <p:cNvPr id="42" name="Прямая соединительная линия 41">
                    <a:extLst>
                      <a:ext uri="{FF2B5EF4-FFF2-40B4-BE49-F238E27FC236}">
                        <a16:creationId xmlns:a16="http://schemas.microsoft.com/office/drawing/2014/main" id="{E1926BFC-FAC9-BA95-F58F-47F2FF73A834}"/>
                      </a:ext>
                    </a:extLst>
                  </p:cNvPr>
                  <p:cNvCxnSpPr>
                    <a:cxnSpLocks/>
                  </p:cNvCxnSpPr>
                  <p:nvPr/>
                </p:nvCxnSpPr>
                <p:spPr>
                  <a:xfrm>
                    <a:off x="9055100" y="6146268"/>
                    <a:ext cx="2551471" cy="0"/>
                  </a:xfrm>
                  <a:prstGeom prst="line">
                    <a:avLst/>
                  </a:prstGeom>
                  <a:ln w="28575">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46" name="Прямая соединительная линия 45">
                    <a:extLst>
                      <a:ext uri="{FF2B5EF4-FFF2-40B4-BE49-F238E27FC236}">
                        <a16:creationId xmlns:a16="http://schemas.microsoft.com/office/drawing/2014/main" id="{764EFAF5-6FA9-4EFE-40CB-60AEE1A2EE95}"/>
                      </a:ext>
                    </a:extLst>
                  </p:cNvPr>
                  <p:cNvCxnSpPr>
                    <a:cxnSpLocks/>
                  </p:cNvCxnSpPr>
                  <p:nvPr/>
                </p:nvCxnSpPr>
                <p:spPr>
                  <a:xfrm>
                    <a:off x="9991728" y="5004117"/>
                    <a:ext cx="0" cy="1155754"/>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AF91EB77-0471-D8DA-0750-6EBB1B3A909E}"/>
                        </a:ext>
                      </a:extLst>
                    </p:cNvPr>
                    <p:cNvSpPr txBox="1"/>
                    <p:nvPr/>
                  </p:nvSpPr>
                  <p:spPr>
                    <a:xfrm>
                      <a:off x="10241331" y="2530491"/>
                      <a:ext cx="31300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ru-RU" sz="1800" i="1" smtClean="0">
                                    <a:solidFill>
                                      <a:srgbClr val="000000"/>
                                    </a:solidFill>
                                    <a:latin typeface="Cambria Math" panose="02040503050406030204" pitchFamily="18" charset="0"/>
                                  </a:rPr>
                                </m:ctrlPr>
                              </m:sSubPr>
                              <m:e>
                                <m:r>
                                  <a:rPr lang="en-US" sz="1800" b="0" i="1" smtClean="0">
                                    <a:solidFill>
                                      <a:srgbClr val="000000"/>
                                    </a:solidFill>
                                    <a:latin typeface="Cambria Math" panose="02040503050406030204" pitchFamily="18" charset="0"/>
                                  </a:rPr>
                                  <m:t>𝑛</m:t>
                                </m:r>
                              </m:e>
                              <m:sub>
                                <m:r>
                                  <a:rPr lang="en-US" sz="1800" b="0" i="1" smtClean="0">
                                    <a:solidFill>
                                      <a:srgbClr val="000000"/>
                                    </a:solidFill>
                                    <a:latin typeface="Cambria Math" panose="02040503050406030204" pitchFamily="18" charset="0"/>
                                  </a:rPr>
                                  <m:t>0</m:t>
                                </m:r>
                              </m:sub>
                            </m:sSub>
                          </m:oMath>
                        </m:oMathPara>
                      </a14:m>
                      <a:endParaRPr lang="ru-BY" dirty="0"/>
                    </a:p>
                  </p:txBody>
                </p:sp>
              </mc:Choice>
              <mc:Fallback xmlns="">
                <p:sp>
                  <p:nvSpPr>
                    <p:cNvPr id="37" name="TextBox 36">
                      <a:extLst>
                        <a:ext uri="{FF2B5EF4-FFF2-40B4-BE49-F238E27FC236}">
                          <a16:creationId xmlns:a16="http://schemas.microsoft.com/office/drawing/2014/main" id="{AF91EB77-0471-D8DA-0750-6EBB1B3A909E}"/>
                        </a:ext>
                      </a:extLst>
                    </p:cNvPr>
                    <p:cNvSpPr txBox="1">
                      <a:spLocks noRot="1" noChangeAspect="1" noMove="1" noResize="1" noEditPoints="1" noAdjustHandles="1" noChangeArrowheads="1" noChangeShapeType="1" noTextEdit="1"/>
                    </p:cNvSpPr>
                    <p:nvPr/>
                  </p:nvSpPr>
                  <p:spPr>
                    <a:xfrm>
                      <a:off x="10241331" y="2530491"/>
                      <a:ext cx="313006" cy="369332"/>
                    </a:xfrm>
                    <a:prstGeom prst="rect">
                      <a:avLst/>
                    </a:prstGeom>
                    <a:blipFill>
                      <a:blip r:embed="rId8"/>
                      <a:stretch>
                        <a:fillRect r="-21154"/>
                      </a:stretch>
                    </a:blipFill>
                  </p:spPr>
                  <p:txBody>
                    <a:bodyPr/>
                    <a:lstStyle/>
                    <a:p>
                      <a:r>
                        <a:rPr lang="ru-BY">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30059680-387A-590A-E850-2F19C310BE92}"/>
                        </a:ext>
                      </a:extLst>
                    </p:cNvPr>
                    <p:cNvSpPr txBox="1"/>
                    <p:nvPr/>
                  </p:nvSpPr>
                  <p:spPr>
                    <a:xfrm>
                      <a:off x="10531713" y="258621"/>
                      <a:ext cx="1086826" cy="36939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ru-BY" i="1" smtClean="0">
                                <a:solidFill>
                                  <a:srgbClr val="0070C0"/>
                                </a:solidFill>
                                <a:latin typeface="Cambria Math" panose="02040503050406030204" pitchFamily="18" charset="0"/>
                              </a:rPr>
                              <m:t>𝑐</m:t>
                            </m:r>
                            <m:r>
                              <a:rPr lang="ru-BY" i="1">
                                <a:solidFill>
                                  <a:srgbClr val="0070C0"/>
                                </a:solidFill>
                                <a:latin typeface="Cambria Math" panose="02040503050406030204" pitchFamily="18" charset="0"/>
                              </a:rPr>
                              <m:t>⋅</m:t>
                            </m:r>
                            <m:r>
                              <a:rPr lang="ru-BY" i="1">
                                <a:solidFill>
                                  <a:srgbClr val="0070C0"/>
                                </a:solidFill>
                                <a:latin typeface="Cambria Math" panose="02040503050406030204" pitchFamily="18" charset="0"/>
                              </a:rPr>
                              <m:t>𝑓</m:t>
                            </m:r>
                            <m:r>
                              <a:rPr lang="ru-BY" i="1">
                                <a:solidFill>
                                  <a:srgbClr val="0070C0"/>
                                </a:solidFill>
                                <a:latin typeface="Cambria Math" panose="02040503050406030204" pitchFamily="18" charset="0"/>
                              </a:rPr>
                              <m:t>(</m:t>
                            </m:r>
                            <m:r>
                              <a:rPr lang="ru-BY" i="1">
                                <a:solidFill>
                                  <a:srgbClr val="0070C0"/>
                                </a:solidFill>
                                <a:latin typeface="Cambria Math" panose="02040503050406030204" pitchFamily="18" charset="0"/>
                              </a:rPr>
                              <m:t>𝑛</m:t>
                            </m:r>
                            <m:r>
                              <a:rPr lang="ru-BY" i="1">
                                <a:solidFill>
                                  <a:srgbClr val="0070C0"/>
                                </a:solidFill>
                                <a:latin typeface="Cambria Math" panose="02040503050406030204" pitchFamily="18" charset="0"/>
                              </a:rPr>
                              <m:t>)</m:t>
                            </m:r>
                          </m:oMath>
                        </m:oMathPara>
                      </a14:m>
                      <a:br>
                        <a:rPr lang="ru-BY" i="1" dirty="0">
                          <a:solidFill>
                            <a:srgbClr val="000000"/>
                          </a:solidFill>
                          <a:latin typeface="Cambria Math" panose="02040503050406030204" pitchFamily="18" charset="0"/>
                        </a:rPr>
                      </a:br>
                      <a:endParaRPr lang="ru-BY" dirty="0"/>
                    </a:p>
                  </p:txBody>
                </p:sp>
              </mc:Choice>
              <mc:Fallback xmlns="">
                <p:sp>
                  <p:nvSpPr>
                    <p:cNvPr id="39" name="TextBox 38">
                      <a:extLst>
                        <a:ext uri="{FF2B5EF4-FFF2-40B4-BE49-F238E27FC236}">
                          <a16:creationId xmlns:a16="http://schemas.microsoft.com/office/drawing/2014/main" id="{30059680-387A-590A-E850-2F19C310BE92}"/>
                        </a:ext>
                      </a:extLst>
                    </p:cNvPr>
                    <p:cNvSpPr txBox="1">
                      <a:spLocks noRot="1" noChangeAspect="1" noMove="1" noResize="1" noEditPoints="1" noAdjustHandles="1" noChangeArrowheads="1" noChangeShapeType="1" noTextEdit="1"/>
                    </p:cNvSpPr>
                    <p:nvPr/>
                  </p:nvSpPr>
                  <p:spPr>
                    <a:xfrm>
                      <a:off x="10531713" y="258621"/>
                      <a:ext cx="1086826" cy="369397"/>
                    </a:xfrm>
                    <a:prstGeom prst="rect">
                      <a:avLst/>
                    </a:prstGeom>
                    <a:blipFill>
                      <a:blip r:embed="rId9"/>
                      <a:stretch>
                        <a:fillRect b="-15000"/>
                      </a:stretch>
                    </a:blipFill>
                  </p:spPr>
                  <p:txBody>
                    <a:bodyPr/>
                    <a:lstStyle/>
                    <a:p>
                      <a:r>
                        <a:rPr lang="ru-BY">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0BA91988-6EBD-E71A-5971-A0204D137253}"/>
                        </a:ext>
                      </a:extLst>
                    </p:cNvPr>
                    <p:cNvSpPr txBox="1"/>
                    <p:nvPr/>
                  </p:nvSpPr>
                  <p:spPr>
                    <a:xfrm>
                      <a:off x="11206010" y="1274701"/>
                      <a:ext cx="825058" cy="369332"/>
                    </a:xfrm>
                    <a:prstGeom prst="rect">
                      <a:avLst/>
                    </a:prstGeom>
                    <a:noFill/>
                    <a:ln>
                      <a:noFill/>
                    </a:ln>
                  </p:spPr>
                  <p:txBody>
                    <a:bodyPr wrap="square">
                      <a:spAutoFit/>
                    </a:bodyPr>
                    <a:lstStyle/>
                    <a:p>
                      <a:pPr/>
                      <a14:m>
                        <m:oMathPara xmlns:m="http://schemas.openxmlformats.org/officeDocument/2006/math">
                          <m:oMathParaPr>
                            <m:jc m:val="centerGroup"/>
                          </m:oMathParaPr>
                          <m:oMath xmlns:m="http://schemas.openxmlformats.org/officeDocument/2006/math">
                            <m:r>
                              <a:rPr lang="ru-BY" sz="1800" b="0" i="1" smtClean="0">
                                <a:solidFill>
                                  <a:srgbClr val="00B050"/>
                                </a:solidFill>
                                <a:latin typeface="Cambria Math" panose="02040503050406030204" pitchFamily="18" charset="0"/>
                              </a:rPr>
                              <m:t>𝑔</m:t>
                            </m:r>
                            <m:d>
                              <m:dPr>
                                <m:ctrlPr>
                                  <a:rPr lang="ru-BY" sz="1800" i="1" smtClean="0">
                                    <a:solidFill>
                                      <a:srgbClr val="00B050"/>
                                    </a:solidFill>
                                    <a:latin typeface="Cambria Math" panose="02040503050406030204" pitchFamily="18" charset="0"/>
                                  </a:rPr>
                                </m:ctrlPr>
                              </m:dPr>
                              <m:e>
                                <m:r>
                                  <a:rPr lang="ru-BY" sz="1800" b="0" i="1" smtClean="0">
                                    <a:solidFill>
                                      <a:srgbClr val="00B050"/>
                                    </a:solidFill>
                                    <a:latin typeface="Cambria Math" panose="02040503050406030204" pitchFamily="18" charset="0"/>
                                  </a:rPr>
                                  <m:t>𝑛</m:t>
                                </m:r>
                              </m:e>
                            </m:d>
                          </m:oMath>
                        </m:oMathPara>
                      </a14:m>
                      <a:endParaRPr lang="ru-BY" dirty="0">
                        <a:solidFill>
                          <a:srgbClr val="00B050"/>
                        </a:solidFill>
                      </a:endParaRPr>
                    </a:p>
                  </p:txBody>
                </p:sp>
              </mc:Choice>
              <mc:Fallback xmlns="">
                <p:sp>
                  <p:nvSpPr>
                    <p:cNvPr id="40" name="TextBox 39">
                      <a:extLst>
                        <a:ext uri="{FF2B5EF4-FFF2-40B4-BE49-F238E27FC236}">
                          <a16:creationId xmlns:a16="http://schemas.microsoft.com/office/drawing/2014/main" id="{0BA91988-6EBD-E71A-5971-A0204D137253}"/>
                        </a:ext>
                      </a:extLst>
                    </p:cNvPr>
                    <p:cNvSpPr txBox="1">
                      <a:spLocks noRot="1" noChangeAspect="1" noMove="1" noResize="1" noEditPoints="1" noAdjustHandles="1" noChangeArrowheads="1" noChangeShapeType="1" noTextEdit="1"/>
                    </p:cNvSpPr>
                    <p:nvPr/>
                  </p:nvSpPr>
                  <p:spPr>
                    <a:xfrm>
                      <a:off x="11206010" y="1274701"/>
                      <a:ext cx="825058" cy="369332"/>
                    </a:xfrm>
                    <a:prstGeom prst="rect">
                      <a:avLst/>
                    </a:prstGeom>
                    <a:blipFill>
                      <a:blip r:embed="rId10"/>
                      <a:stretch>
                        <a:fillRect b="-6557"/>
                      </a:stretch>
                    </a:blipFill>
                    <a:ln>
                      <a:noFill/>
                    </a:ln>
                  </p:spPr>
                  <p:txBody>
                    <a:bodyPr/>
                    <a:lstStyle/>
                    <a:p>
                      <a:r>
                        <a:rPr lang="ru-BY">
                          <a:noFill/>
                        </a:rPr>
                        <a:t> </a:t>
                      </a:r>
                    </a:p>
                  </p:txBody>
                </p:sp>
              </mc:Fallback>
            </mc:AlternateContent>
          </p:grpSp>
          <p:sp>
            <p:nvSpPr>
              <p:cNvPr id="51" name="Полилиния: фигура 50">
                <a:extLst>
                  <a:ext uri="{FF2B5EF4-FFF2-40B4-BE49-F238E27FC236}">
                    <a16:creationId xmlns:a16="http://schemas.microsoft.com/office/drawing/2014/main" id="{B51ED62B-057B-1A4A-0D85-6937C3F783B1}"/>
                  </a:ext>
                </a:extLst>
              </p:cNvPr>
              <p:cNvSpPr/>
              <p:nvPr/>
            </p:nvSpPr>
            <p:spPr>
              <a:xfrm>
                <a:off x="8832028" y="505609"/>
                <a:ext cx="2119257" cy="1368251"/>
              </a:xfrm>
              <a:custGeom>
                <a:avLst/>
                <a:gdLst>
                  <a:gd name="connsiteX0" fmla="*/ 0 w 2119257"/>
                  <a:gd name="connsiteY0" fmla="*/ 1258645 h 1368251"/>
                  <a:gd name="connsiteX1" fmla="*/ 408791 w 2119257"/>
                  <a:gd name="connsiteY1" fmla="*/ 1344706 h 1368251"/>
                  <a:gd name="connsiteX2" fmla="*/ 1011219 w 2119257"/>
                  <a:gd name="connsiteY2" fmla="*/ 882127 h 1368251"/>
                  <a:gd name="connsiteX3" fmla="*/ 2119257 w 2119257"/>
                  <a:gd name="connsiteY3" fmla="*/ 0 h 1368251"/>
                </a:gdLst>
                <a:ahLst/>
                <a:cxnLst>
                  <a:cxn ang="0">
                    <a:pos x="connsiteX0" y="connsiteY0"/>
                  </a:cxn>
                  <a:cxn ang="0">
                    <a:pos x="connsiteX1" y="connsiteY1"/>
                  </a:cxn>
                  <a:cxn ang="0">
                    <a:pos x="connsiteX2" y="connsiteY2"/>
                  </a:cxn>
                  <a:cxn ang="0">
                    <a:pos x="connsiteX3" y="connsiteY3"/>
                  </a:cxn>
                </a:cxnLst>
                <a:rect l="l" t="t" r="r" b="b"/>
                <a:pathLst>
                  <a:path w="2119257" h="1368251">
                    <a:moveTo>
                      <a:pt x="0" y="1258645"/>
                    </a:moveTo>
                    <a:cubicBezTo>
                      <a:pt x="120127" y="1333052"/>
                      <a:pt x="240255" y="1407459"/>
                      <a:pt x="408791" y="1344706"/>
                    </a:cubicBezTo>
                    <a:cubicBezTo>
                      <a:pt x="577328" y="1281953"/>
                      <a:pt x="1011219" y="882127"/>
                      <a:pt x="1011219" y="882127"/>
                    </a:cubicBezTo>
                    <a:lnTo>
                      <a:pt x="2119257" y="0"/>
                    </a:lnTo>
                  </a:path>
                </a:pathLst>
              </a:cu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BY"/>
              </a:p>
            </p:txBody>
          </p:sp>
        </p:grpSp>
      </p:gr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41A57922-3AE6-F851-1873-2B7BFC27986D}"/>
                  </a:ext>
                </a:extLst>
              </p:cNvPr>
              <p:cNvSpPr txBox="1"/>
              <p:nvPr/>
            </p:nvSpPr>
            <p:spPr>
              <a:xfrm>
                <a:off x="59071" y="4849998"/>
                <a:ext cx="12073856" cy="1094915"/>
              </a:xfrm>
              <a:prstGeom prst="rect">
                <a:avLst/>
              </a:prstGeom>
              <a:noFill/>
            </p:spPr>
            <p:txBody>
              <a:bodyPr wrap="square">
                <a:spAutoFit/>
              </a:bodyPr>
              <a:lstStyle/>
              <a:p>
                <a:r>
                  <a:rPr lang="ru-RU" sz="2000" dirty="0">
                    <a:solidFill>
                      <a:srgbClr val="000000"/>
                    </a:solidFill>
                  </a:rPr>
                  <a:t>Будем писать </a:t>
                </a:r>
                <a14:m>
                  <m:oMath xmlns:m="http://schemas.openxmlformats.org/officeDocument/2006/math">
                    <m:r>
                      <a:rPr lang="ru-BY" sz="2000" i="1">
                        <a:solidFill>
                          <a:srgbClr val="000000"/>
                        </a:solidFill>
                        <a:latin typeface="Cambria Math" panose="02040503050406030204" pitchFamily="18" charset="0"/>
                      </a:rPr>
                      <m:t>𝑔</m:t>
                    </m:r>
                    <m:d>
                      <m:dPr>
                        <m:ctrlPr>
                          <a:rPr lang="ru-BY" sz="2000" i="1">
                            <a:solidFill>
                              <a:srgbClr val="000000"/>
                            </a:solidFill>
                            <a:latin typeface="Cambria Math" panose="02040503050406030204" pitchFamily="18" charset="0"/>
                          </a:rPr>
                        </m:ctrlPr>
                      </m:dPr>
                      <m:e>
                        <m:r>
                          <a:rPr lang="ru-BY" sz="2000" i="1">
                            <a:solidFill>
                              <a:srgbClr val="000000"/>
                            </a:solidFill>
                            <a:latin typeface="Cambria Math" panose="02040503050406030204" pitchFamily="18" charset="0"/>
                          </a:rPr>
                          <m:t>𝑛</m:t>
                        </m:r>
                      </m:e>
                    </m:d>
                    <m:r>
                      <a:rPr lang="en-US" sz="2000" b="1" i="1">
                        <a:solidFill>
                          <a:srgbClr val="000000"/>
                        </a:solidFill>
                        <a:latin typeface="Cambria Math" panose="02040503050406030204" pitchFamily="18" charset="0"/>
                      </a:rPr>
                      <m:t>∈</m:t>
                    </m:r>
                    <m:r>
                      <m:rPr>
                        <m:sty m:val="p"/>
                      </m:rPr>
                      <a:rPr lang="en-US" sz="2000">
                        <a:solidFill>
                          <a:srgbClr val="000000"/>
                        </a:solidFill>
                        <a:latin typeface="Cambria Math" panose="02040503050406030204" pitchFamily="18" charset="0"/>
                        <a:ea typeface="Cambria Math" panose="02040503050406030204" pitchFamily="18" charset="0"/>
                      </a:rPr>
                      <m:t>o</m:t>
                    </m:r>
                    <m:d>
                      <m:dPr>
                        <m:ctrlPr>
                          <a:rPr lang="ru-BY" sz="2000" i="1">
                            <a:solidFill>
                              <a:srgbClr val="000000"/>
                            </a:solidFill>
                            <a:latin typeface="Cambria Math" panose="02040503050406030204" pitchFamily="18" charset="0"/>
                          </a:rPr>
                        </m:ctrlPr>
                      </m:dPr>
                      <m:e>
                        <m:r>
                          <a:rPr lang="ru-BY" sz="2000" i="1">
                            <a:solidFill>
                              <a:srgbClr val="000000"/>
                            </a:solidFill>
                            <a:latin typeface="Cambria Math" panose="02040503050406030204" pitchFamily="18" charset="0"/>
                          </a:rPr>
                          <m:t>𝑓</m:t>
                        </m:r>
                        <m:d>
                          <m:dPr>
                            <m:ctrlPr>
                              <a:rPr lang="ru-BY" sz="2000" i="1">
                                <a:solidFill>
                                  <a:srgbClr val="000000"/>
                                </a:solidFill>
                                <a:latin typeface="Cambria Math" panose="02040503050406030204" pitchFamily="18" charset="0"/>
                              </a:rPr>
                            </m:ctrlPr>
                          </m:dPr>
                          <m:e>
                            <m:r>
                              <a:rPr lang="ru-BY" sz="2000" i="1">
                                <a:solidFill>
                                  <a:srgbClr val="000000"/>
                                </a:solidFill>
                                <a:latin typeface="Cambria Math" panose="02040503050406030204" pitchFamily="18" charset="0"/>
                              </a:rPr>
                              <m:t>𝑛</m:t>
                            </m:r>
                          </m:e>
                        </m:d>
                      </m:e>
                    </m:d>
                    <m:r>
                      <a:rPr lang="ru-BY" sz="2000" i="1">
                        <a:solidFill>
                          <a:srgbClr val="000000"/>
                        </a:solidFill>
                        <a:latin typeface="Cambria Math" panose="02040503050406030204" pitchFamily="18" charset="0"/>
                      </a:rPr>
                      <m:t> ⇔∀</m:t>
                    </m:r>
                    <m:r>
                      <m:rPr>
                        <m:sty m:val="p"/>
                      </m:rPr>
                      <a:rPr lang="ru-BY" sz="2000">
                        <a:solidFill>
                          <a:srgbClr val="000000"/>
                        </a:solidFill>
                        <a:latin typeface="Cambria Math" panose="02040503050406030204" pitchFamily="18" charset="0"/>
                      </a:rPr>
                      <m:t>c</m:t>
                    </m:r>
                    <m:r>
                      <a:rPr lang="ru-BY" sz="2000" i="1">
                        <a:solidFill>
                          <a:srgbClr val="000000"/>
                        </a:solidFill>
                        <a:latin typeface="Cambria Math" panose="02040503050406030204" pitchFamily="18" charset="0"/>
                      </a:rPr>
                      <m:t>,∃</m:t>
                    </m:r>
                    <m:sSub>
                      <m:sSubPr>
                        <m:ctrlPr>
                          <a:rPr lang="ru-BY"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𝑛</m:t>
                        </m:r>
                      </m:e>
                      <m:sub>
                        <m:r>
                          <a:rPr lang="en-US" sz="2000" i="1">
                            <a:solidFill>
                              <a:srgbClr val="000000"/>
                            </a:solidFill>
                            <a:latin typeface="Cambria Math" panose="02040503050406030204" pitchFamily="18" charset="0"/>
                          </a:rPr>
                          <m:t>0</m:t>
                        </m:r>
                      </m:sub>
                    </m:sSub>
                    <m:r>
                      <a:rPr lang="ru-BY" sz="2000" i="1">
                        <a:solidFill>
                          <a:srgbClr val="000000"/>
                        </a:solidFill>
                        <a:latin typeface="Cambria Math" panose="02040503050406030204" pitchFamily="18" charset="0"/>
                      </a:rPr>
                      <m:t>&gt;0:∀</m:t>
                    </m:r>
                    <m:r>
                      <a:rPr lang="ru-BY" sz="2000" i="1">
                        <a:solidFill>
                          <a:srgbClr val="000000"/>
                        </a:solidFill>
                        <a:latin typeface="Cambria Math" panose="02040503050406030204" pitchFamily="18" charset="0"/>
                      </a:rPr>
                      <m:t>𝑛</m:t>
                    </m:r>
                    <m:r>
                      <a:rPr lang="ru-BY" sz="2000" i="1">
                        <a:solidFill>
                          <a:srgbClr val="000000"/>
                        </a:solidFill>
                        <a:latin typeface="Cambria Math" panose="02040503050406030204" pitchFamily="18" charset="0"/>
                      </a:rPr>
                      <m:t>≥</m:t>
                    </m:r>
                    <m:sSub>
                      <m:sSubPr>
                        <m:ctrlPr>
                          <a:rPr lang="ru-BY"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𝑛</m:t>
                        </m:r>
                      </m:e>
                      <m:sub>
                        <m:r>
                          <a:rPr lang="en-US" sz="2000" i="1">
                            <a:solidFill>
                              <a:srgbClr val="000000"/>
                            </a:solidFill>
                            <a:latin typeface="Cambria Math" panose="02040503050406030204" pitchFamily="18" charset="0"/>
                          </a:rPr>
                          <m:t>0</m:t>
                        </m:r>
                      </m:sub>
                    </m:sSub>
                    <m:r>
                      <a:rPr lang="ru-RU" sz="2000" i="1">
                        <a:solidFill>
                          <a:srgbClr val="000000"/>
                        </a:solidFill>
                        <a:latin typeface="Cambria Math" panose="02040503050406030204" pitchFamily="18" charset="0"/>
                      </a:rPr>
                      <m:t> выполняется </m:t>
                    </m:r>
                    <m:r>
                      <a:rPr lang="ru-BY" sz="2000" i="1">
                        <a:solidFill>
                          <a:srgbClr val="000000"/>
                        </a:solidFill>
                        <a:latin typeface="Cambria Math" panose="02040503050406030204" pitchFamily="18" charset="0"/>
                      </a:rPr>
                      <m:t>0≤</m:t>
                    </m:r>
                    <m:r>
                      <a:rPr lang="en-US" sz="2000" i="1">
                        <a:solidFill>
                          <a:srgbClr val="000000"/>
                        </a:solidFill>
                        <a:latin typeface="Cambria Math" panose="02040503050406030204" pitchFamily="18" charset="0"/>
                      </a:rPr>
                      <m:t>𝑔</m:t>
                    </m:r>
                    <m:d>
                      <m:dPr>
                        <m:ctrlPr>
                          <a:rPr lang="ru-BY" sz="2000" i="1">
                            <a:solidFill>
                              <a:srgbClr val="000000"/>
                            </a:solidFill>
                            <a:latin typeface="Cambria Math" panose="02040503050406030204" pitchFamily="18" charset="0"/>
                          </a:rPr>
                        </m:ctrlPr>
                      </m:dPr>
                      <m:e>
                        <m:r>
                          <a:rPr lang="ru-BY" sz="2000" i="1">
                            <a:solidFill>
                              <a:srgbClr val="000000"/>
                            </a:solidFill>
                            <a:latin typeface="Cambria Math" panose="02040503050406030204" pitchFamily="18" charset="0"/>
                          </a:rPr>
                          <m:t>𝑛</m:t>
                        </m:r>
                      </m:e>
                    </m:d>
                    <m:r>
                      <a:rPr lang="en-US" sz="2000" b="1" i="1">
                        <a:solidFill>
                          <a:srgbClr val="000000"/>
                        </a:solidFill>
                        <a:latin typeface="Cambria Math" panose="02040503050406030204" pitchFamily="18" charset="0"/>
                      </a:rPr>
                      <m:t>&lt;</m:t>
                    </m:r>
                    <m:r>
                      <a:rPr lang="en-US" sz="2000" i="1">
                        <a:solidFill>
                          <a:srgbClr val="000000"/>
                        </a:solidFill>
                        <a:latin typeface="Cambria Math" panose="02040503050406030204" pitchFamily="18" charset="0"/>
                      </a:rPr>
                      <m:t>𝑐</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rPr>
                      <m:t>𝑓</m:t>
                    </m:r>
                    <m:d>
                      <m:dPr>
                        <m:ctrlPr>
                          <a:rPr lang="ru-BY" sz="2000" i="1">
                            <a:solidFill>
                              <a:srgbClr val="000000"/>
                            </a:solidFill>
                            <a:latin typeface="Cambria Math" panose="02040503050406030204" pitchFamily="18" charset="0"/>
                          </a:rPr>
                        </m:ctrlPr>
                      </m:dPr>
                      <m:e>
                        <m:r>
                          <a:rPr lang="ru-BY" sz="2000" i="1">
                            <a:solidFill>
                              <a:srgbClr val="000000"/>
                            </a:solidFill>
                            <a:latin typeface="Cambria Math" panose="02040503050406030204" pitchFamily="18" charset="0"/>
                          </a:rPr>
                          <m:t>𝑛</m:t>
                        </m:r>
                      </m:e>
                    </m:d>
                  </m:oMath>
                </a14:m>
                <a:r>
                  <a:rPr lang="ru-RU" sz="2000" dirty="0">
                    <a:solidFill>
                      <a:srgbClr val="000000"/>
                    </a:solidFill>
                  </a:rPr>
                  <a:t>.</a:t>
                </a:r>
              </a:p>
              <a:p>
                <a:r>
                  <a:rPr lang="ru-RU" sz="2000" b="0" dirty="0">
                    <a:solidFill>
                      <a:srgbClr val="000000"/>
                    </a:solidFill>
                  </a:rPr>
                  <a:t> </a:t>
                </a:r>
              </a:p>
              <a:p>
                <a:r>
                  <a:rPr lang="ru-RU" sz="2000" b="0" dirty="0">
                    <a:solidFill>
                      <a:srgbClr val="000000"/>
                    </a:solidFill>
                  </a:rPr>
                  <a:t>Пусть </a:t>
                </a:r>
                <a14:m>
                  <m:oMath xmlns:m="http://schemas.openxmlformats.org/officeDocument/2006/math">
                    <m:r>
                      <a:rPr lang="ru-BY" sz="2000" b="0" i="1" smtClean="0">
                        <a:solidFill>
                          <a:srgbClr val="000000"/>
                        </a:solidFill>
                        <a:latin typeface="Cambria Math" panose="02040503050406030204" pitchFamily="18" charset="0"/>
                      </a:rPr>
                      <m:t>𝑔</m:t>
                    </m:r>
                    <m:r>
                      <a:rPr lang="ru-BY" sz="2000" b="0" i="1" smtClean="0">
                        <a:solidFill>
                          <a:srgbClr val="000000"/>
                        </a:solidFill>
                        <a:latin typeface="Cambria Math" panose="02040503050406030204" pitchFamily="18" charset="0"/>
                      </a:rPr>
                      <m:t>(</m:t>
                    </m:r>
                    <m:r>
                      <a:rPr lang="ru-BY" sz="2000" b="0" i="1" smtClean="0">
                        <a:solidFill>
                          <a:srgbClr val="000000"/>
                        </a:solidFill>
                        <a:latin typeface="Cambria Math" panose="02040503050406030204" pitchFamily="18" charset="0"/>
                      </a:rPr>
                      <m:t>𝑛</m:t>
                    </m:r>
                    <m:r>
                      <a:rPr lang="ru-BY" sz="2000" b="0" i="1" smtClean="0">
                        <a:solidFill>
                          <a:srgbClr val="000000"/>
                        </a:solidFill>
                        <a:latin typeface="Cambria Math" panose="02040503050406030204" pitchFamily="18" charset="0"/>
                      </a:rPr>
                      <m:t>)=</m:t>
                    </m:r>
                    <m:r>
                      <m:rPr>
                        <m:sty m:val="p"/>
                      </m:rPr>
                      <a:rPr lang="ru-BY" sz="2000" b="0" i="0" dirty="0" smtClean="0">
                        <a:solidFill>
                          <a:srgbClr val="000000"/>
                        </a:solidFill>
                        <a:latin typeface="Cambria Math" panose="02040503050406030204" pitchFamily="18" charset="0"/>
                      </a:rPr>
                      <m:t>Ο</m:t>
                    </m:r>
                    <m:d>
                      <m:dPr>
                        <m:ctrlPr>
                          <a:rPr lang="ru-BY" sz="2000" i="1">
                            <a:solidFill>
                              <a:srgbClr val="000000"/>
                            </a:solidFill>
                            <a:latin typeface="Cambria Math" panose="02040503050406030204" pitchFamily="18" charset="0"/>
                          </a:rPr>
                        </m:ctrlPr>
                      </m:dPr>
                      <m:e>
                        <m:r>
                          <a:rPr lang="ru-BY" sz="2000" b="0" i="1">
                            <a:solidFill>
                              <a:srgbClr val="000000"/>
                            </a:solidFill>
                            <a:latin typeface="Cambria Math" panose="02040503050406030204" pitchFamily="18" charset="0"/>
                          </a:rPr>
                          <m:t>𝑓</m:t>
                        </m:r>
                        <m:d>
                          <m:dPr>
                            <m:ctrlPr>
                              <a:rPr lang="ru-BY" sz="2000" i="1">
                                <a:solidFill>
                                  <a:srgbClr val="000000"/>
                                </a:solidFill>
                                <a:latin typeface="Cambria Math" panose="02040503050406030204" pitchFamily="18" charset="0"/>
                              </a:rPr>
                            </m:ctrlPr>
                          </m:dPr>
                          <m:e>
                            <m:r>
                              <a:rPr lang="ru-BY" sz="2000" b="0" i="1">
                                <a:solidFill>
                                  <a:srgbClr val="000000"/>
                                </a:solidFill>
                                <a:latin typeface="Cambria Math" panose="02040503050406030204" pitchFamily="18" charset="0"/>
                              </a:rPr>
                              <m:t>𝑛</m:t>
                            </m:r>
                          </m:e>
                        </m:d>
                      </m:e>
                    </m:d>
                  </m:oMath>
                </a14:m>
                <a:r>
                  <a:rPr lang="ru-RU" sz="2000" dirty="0"/>
                  <a:t>, тогда </a:t>
                </a:r>
                <a14:m>
                  <m:oMath xmlns:m="http://schemas.openxmlformats.org/officeDocument/2006/math">
                    <m:r>
                      <a:rPr lang="en-US" sz="2000" i="1" dirty="0" smtClean="0">
                        <a:latin typeface="Cambria Math" panose="02040503050406030204" pitchFamily="18" charset="0"/>
                      </a:rPr>
                      <m:t>𝑓</m:t>
                    </m:r>
                    <m:d>
                      <m:dPr>
                        <m:ctrlPr>
                          <a:rPr lang="ru-BY" sz="2000" i="1">
                            <a:solidFill>
                              <a:srgbClr val="000000"/>
                            </a:solidFill>
                            <a:latin typeface="Cambria Math" panose="02040503050406030204" pitchFamily="18" charset="0"/>
                          </a:rPr>
                        </m:ctrlPr>
                      </m:dPr>
                      <m:e>
                        <m:r>
                          <a:rPr lang="ru-BY" sz="2000" i="1">
                            <a:solidFill>
                              <a:srgbClr val="000000"/>
                            </a:solidFill>
                            <a:latin typeface="Cambria Math" panose="02040503050406030204" pitchFamily="18" charset="0"/>
                          </a:rPr>
                          <m:t>𝑛</m:t>
                        </m:r>
                      </m:e>
                    </m:d>
                    <m:r>
                      <a:rPr lang="ru-BY" sz="2000" i="1">
                        <a:solidFill>
                          <a:srgbClr val="000000"/>
                        </a:solidFill>
                        <a:latin typeface="Cambria Math" panose="02040503050406030204" pitchFamily="18" charset="0"/>
                      </a:rPr>
                      <m:t> </m:t>
                    </m:r>
                    <m:r>
                      <a:rPr lang="en-US" sz="2000" i="1" dirty="0" smtClean="0">
                        <a:latin typeface="Cambria Math" panose="02040503050406030204" pitchFamily="18" charset="0"/>
                      </a:rPr>
                      <m:t> </m:t>
                    </m:r>
                  </m:oMath>
                </a14:m>
                <a:r>
                  <a:rPr lang="ru-RU" sz="2000" dirty="0"/>
                  <a:t>является точной оценкой для  функции </a:t>
                </a:r>
                <a14:m>
                  <m:oMath xmlns:m="http://schemas.openxmlformats.org/officeDocument/2006/math">
                    <m:r>
                      <a:rPr lang="ru-BY" sz="2000" i="1">
                        <a:solidFill>
                          <a:srgbClr val="000000"/>
                        </a:solidFill>
                        <a:latin typeface="Cambria Math" panose="02040503050406030204" pitchFamily="18" charset="0"/>
                      </a:rPr>
                      <m:t>𝑔</m:t>
                    </m:r>
                    <m:d>
                      <m:dPr>
                        <m:ctrlPr>
                          <a:rPr lang="ru-BY" sz="2000" i="1">
                            <a:solidFill>
                              <a:srgbClr val="000000"/>
                            </a:solidFill>
                            <a:latin typeface="Cambria Math" panose="02040503050406030204" pitchFamily="18" charset="0"/>
                          </a:rPr>
                        </m:ctrlPr>
                      </m:dPr>
                      <m:e>
                        <m:r>
                          <a:rPr lang="ru-BY" sz="2000" i="1">
                            <a:solidFill>
                              <a:srgbClr val="000000"/>
                            </a:solidFill>
                            <a:latin typeface="Cambria Math" panose="02040503050406030204" pitchFamily="18" charset="0"/>
                          </a:rPr>
                          <m:t>𝑛</m:t>
                        </m:r>
                      </m:e>
                    </m:d>
                    <m:r>
                      <a:rPr lang="ru-RU" sz="2000" b="0" i="0" smtClean="0">
                        <a:solidFill>
                          <a:srgbClr val="000000"/>
                        </a:solidFill>
                        <a:latin typeface="Cambria Math" panose="02040503050406030204" pitchFamily="18" charset="0"/>
                      </a:rPr>
                      <m:t> </m:t>
                    </m:r>
                  </m:oMath>
                </a14:m>
                <a:r>
                  <a:rPr lang="ru-RU" sz="2000" dirty="0"/>
                  <a:t>только если </a:t>
                </a:r>
                <a14:m>
                  <m:oMath xmlns:m="http://schemas.openxmlformats.org/officeDocument/2006/math">
                    <m:r>
                      <a:rPr lang="ru-BY" sz="2000" i="1">
                        <a:solidFill>
                          <a:srgbClr val="000000"/>
                        </a:solidFill>
                        <a:latin typeface="Cambria Math" panose="02040503050406030204" pitchFamily="18" charset="0"/>
                      </a:rPr>
                      <m:t>𝑔</m:t>
                    </m:r>
                    <m:d>
                      <m:dPr>
                        <m:ctrlPr>
                          <a:rPr lang="ru-BY" sz="2000" i="1">
                            <a:solidFill>
                              <a:srgbClr val="000000"/>
                            </a:solidFill>
                            <a:latin typeface="Cambria Math" panose="02040503050406030204" pitchFamily="18" charset="0"/>
                          </a:rPr>
                        </m:ctrlPr>
                      </m:dPr>
                      <m:e>
                        <m:r>
                          <a:rPr lang="ru-BY" sz="2000" i="1">
                            <a:solidFill>
                              <a:srgbClr val="000000"/>
                            </a:solidFill>
                            <a:latin typeface="Cambria Math" panose="02040503050406030204" pitchFamily="18" charset="0"/>
                          </a:rPr>
                          <m:t>𝑛</m:t>
                        </m:r>
                      </m:e>
                    </m:d>
                    <m:r>
                      <a:rPr lang="ru-BY" sz="2000" i="1" smtClean="0">
                        <a:solidFill>
                          <a:srgbClr val="000000"/>
                        </a:solidFill>
                        <a:latin typeface="Cambria Math" panose="02040503050406030204" pitchFamily="18" charset="0"/>
                        <a:ea typeface="Cambria Math" panose="02040503050406030204" pitchFamily="18" charset="0"/>
                      </a:rPr>
                      <m:t>≠</m:t>
                    </m:r>
                    <m:r>
                      <m:rPr>
                        <m:sty m:val="p"/>
                      </m:rPr>
                      <a:rPr lang="en-US" sz="2000" i="0">
                        <a:solidFill>
                          <a:srgbClr val="000000"/>
                        </a:solidFill>
                        <a:latin typeface="Cambria Math" panose="02040503050406030204" pitchFamily="18" charset="0"/>
                        <a:ea typeface="Cambria Math" panose="02040503050406030204" pitchFamily="18" charset="0"/>
                      </a:rPr>
                      <m:t>o</m:t>
                    </m:r>
                    <m:d>
                      <m:dPr>
                        <m:ctrlPr>
                          <a:rPr lang="ru-BY" sz="2000" i="1">
                            <a:solidFill>
                              <a:srgbClr val="000000"/>
                            </a:solidFill>
                            <a:latin typeface="Cambria Math" panose="02040503050406030204" pitchFamily="18" charset="0"/>
                          </a:rPr>
                        </m:ctrlPr>
                      </m:dPr>
                      <m:e>
                        <m:r>
                          <a:rPr lang="ru-BY" sz="2000" i="1">
                            <a:solidFill>
                              <a:srgbClr val="000000"/>
                            </a:solidFill>
                            <a:latin typeface="Cambria Math" panose="02040503050406030204" pitchFamily="18" charset="0"/>
                          </a:rPr>
                          <m:t>𝑓</m:t>
                        </m:r>
                        <m:d>
                          <m:dPr>
                            <m:ctrlPr>
                              <a:rPr lang="ru-BY" sz="2000" i="1">
                                <a:solidFill>
                                  <a:srgbClr val="000000"/>
                                </a:solidFill>
                                <a:latin typeface="Cambria Math" panose="02040503050406030204" pitchFamily="18" charset="0"/>
                              </a:rPr>
                            </m:ctrlPr>
                          </m:dPr>
                          <m:e>
                            <m:r>
                              <a:rPr lang="ru-BY" sz="2000" i="1">
                                <a:solidFill>
                                  <a:srgbClr val="000000"/>
                                </a:solidFill>
                                <a:latin typeface="Cambria Math" panose="02040503050406030204" pitchFamily="18" charset="0"/>
                              </a:rPr>
                              <m:t>𝑛</m:t>
                            </m:r>
                          </m:e>
                        </m:d>
                      </m:e>
                    </m:d>
                    <m:r>
                      <a:rPr lang="ru-RU" sz="2000" b="0" i="1" smtClean="0">
                        <a:solidFill>
                          <a:srgbClr val="000000"/>
                        </a:solidFill>
                        <a:latin typeface="Cambria Math" panose="02040503050406030204" pitchFamily="18" charset="0"/>
                      </a:rPr>
                      <m:t>.</m:t>
                    </m:r>
                  </m:oMath>
                </a14:m>
                <a:r>
                  <a:rPr lang="ru-RU" sz="2000" dirty="0"/>
                  <a:t> </a:t>
                </a:r>
                <a:endParaRPr lang="ru-BY" sz="2000" dirty="0"/>
              </a:p>
            </p:txBody>
          </p:sp>
        </mc:Choice>
        <mc:Fallback xmlns="">
          <p:sp>
            <p:nvSpPr>
              <p:cNvPr id="3" name="TextBox 2">
                <a:extLst>
                  <a:ext uri="{FF2B5EF4-FFF2-40B4-BE49-F238E27FC236}">
                    <a16:creationId xmlns:a16="http://schemas.microsoft.com/office/drawing/2014/main" id="{41A57922-3AE6-F851-1873-2B7BFC27986D}"/>
                  </a:ext>
                </a:extLst>
              </p:cNvPr>
              <p:cNvSpPr txBox="1">
                <a:spLocks noRot="1" noChangeAspect="1" noMove="1" noResize="1" noEditPoints="1" noAdjustHandles="1" noChangeArrowheads="1" noChangeShapeType="1" noTextEdit="1"/>
              </p:cNvSpPr>
              <p:nvPr/>
            </p:nvSpPr>
            <p:spPr>
              <a:xfrm>
                <a:off x="59071" y="4849998"/>
                <a:ext cx="12073856" cy="1094915"/>
              </a:xfrm>
              <a:prstGeom prst="rect">
                <a:avLst/>
              </a:prstGeom>
              <a:blipFill>
                <a:blip r:embed="rId11"/>
                <a:stretch>
                  <a:fillRect l="-556" t="-1117" b="-8380"/>
                </a:stretch>
              </a:blipFill>
            </p:spPr>
            <p:txBody>
              <a:bodyPr/>
              <a:lstStyle/>
              <a:p>
                <a:r>
                  <a:rPr lang="ru-BY">
                    <a:noFill/>
                  </a:rPr>
                  <a:t> </a:t>
                </a:r>
              </a:p>
            </p:txBody>
          </p:sp>
        </mc:Fallback>
      </mc:AlternateContent>
    </p:spTree>
    <p:extLst>
      <p:ext uri="{BB962C8B-B14F-4D97-AF65-F5344CB8AC3E}">
        <p14:creationId xmlns:p14="http://schemas.microsoft.com/office/powerpoint/2010/main" val="3677414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5" grpId="0"/>
      <p:bldP spid="15" grpId="0"/>
      <p:bldP spid="3"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 name="TextBox 7"/>
              <p:cNvSpPr txBox="1"/>
              <p:nvPr/>
            </p:nvSpPr>
            <p:spPr>
              <a:xfrm>
                <a:off x="66773" y="2533504"/>
                <a:ext cx="9192929" cy="1138773"/>
              </a:xfrm>
              <a:prstGeom prst="rect">
                <a:avLst/>
              </a:prstGeom>
              <a:noFill/>
            </p:spPr>
            <p:txBody>
              <a:bodyPr wrap="square" rtlCol="0">
                <a:spAutoFit/>
              </a:bodyPr>
              <a:lstStyle/>
              <a:p>
                <a:r>
                  <a:rPr lang="ru-RU" sz="2400" dirty="0"/>
                  <a:t>Говорят, что функция </a:t>
                </a:r>
                <a14:m>
                  <m:oMath xmlns:m="http://schemas.openxmlformats.org/officeDocument/2006/math">
                    <m:r>
                      <a:rPr lang="en-US" sz="2400" i="1" dirty="0" smtClean="0">
                        <a:latin typeface="Cambria Math" panose="02040503050406030204" pitchFamily="18" charset="0"/>
                      </a:rPr>
                      <m:t>𝑓</m:t>
                    </m:r>
                    <m:r>
                      <a:rPr lang="en-US" sz="2400" i="1" dirty="0" smtClean="0">
                        <a:latin typeface="Cambria Math" panose="02040503050406030204" pitchFamily="18" charset="0"/>
                      </a:rPr>
                      <m:t>(</m:t>
                    </m:r>
                    <m:r>
                      <a:rPr lang="en-US" sz="2400" i="1" dirty="0" smtClean="0">
                        <a:latin typeface="Cambria Math" panose="02040503050406030204" pitchFamily="18" charset="0"/>
                      </a:rPr>
                      <m:t>𝑛</m:t>
                    </m:r>
                    <m:r>
                      <a:rPr lang="en-US" sz="2400" i="1" dirty="0" smtClean="0">
                        <a:latin typeface="Cambria Math" panose="02040503050406030204" pitchFamily="18" charset="0"/>
                      </a:rPr>
                      <m:t>)</m:t>
                    </m:r>
                  </m:oMath>
                </a14:m>
                <a:r>
                  <a:rPr lang="ru-RU" sz="2400" dirty="0"/>
                  <a:t> даёт </a:t>
                </a:r>
                <a:r>
                  <a:rPr lang="ru-RU" sz="2400" b="1" dirty="0"/>
                  <a:t>асимптотическую нижнюю границу</a:t>
                </a:r>
                <a:r>
                  <a:rPr lang="ru-RU" sz="2400" dirty="0"/>
                  <a:t> для функции </a:t>
                </a:r>
                <a14:m>
                  <m:oMath xmlns:m="http://schemas.openxmlformats.org/officeDocument/2006/math">
                    <m:r>
                      <a:rPr lang="en-US" sz="2400" i="1" dirty="0" smtClean="0">
                        <a:latin typeface="Cambria Math" panose="02040503050406030204" pitchFamily="18" charset="0"/>
                      </a:rPr>
                      <m:t>𝑔</m:t>
                    </m:r>
                    <m:r>
                      <a:rPr lang="en-US" sz="2400" i="1" dirty="0" smtClean="0">
                        <a:latin typeface="Cambria Math" panose="02040503050406030204" pitchFamily="18" charset="0"/>
                      </a:rPr>
                      <m:t>(</m:t>
                    </m:r>
                    <m:r>
                      <a:rPr lang="en-US" sz="2400" i="1" dirty="0" smtClean="0">
                        <a:latin typeface="Cambria Math" panose="02040503050406030204" pitchFamily="18" charset="0"/>
                      </a:rPr>
                      <m:t>𝑛</m:t>
                    </m:r>
                    <m:r>
                      <a:rPr lang="en-US" sz="2400" i="1" dirty="0" smtClean="0">
                        <a:latin typeface="Cambria Math" panose="02040503050406030204" pitchFamily="18" charset="0"/>
                      </a:rPr>
                      <m:t>)</m:t>
                    </m:r>
                  </m:oMath>
                </a14:m>
                <a:r>
                  <a:rPr lang="ru-RU" sz="2400" dirty="0"/>
                  <a:t>. </a:t>
                </a:r>
              </a:p>
              <a:p>
                <a:pPr lvl="1"/>
                <a:endParaRPr lang="ru-RU" sz="2000" dirty="0"/>
              </a:p>
            </p:txBody>
          </p:sp>
        </mc:Choice>
        <mc:Fallback xmlns="">
          <p:sp>
            <p:nvSpPr>
              <p:cNvPr id="8" name="TextBox 7"/>
              <p:cNvSpPr txBox="1">
                <a:spLocks noRot="1" noChangeAspect="1" noMove="1" noResize="1" noEditPoints="1" noAdjustHandles="1" noChangeArrowheads="1" noChangeShapeType="1" noTextEdit="1"/>
              </p:cNvSpPr>
              <p:nvPr/>
            </p:nvSpPr>
            <p:spPr>
              <a:xfrm>
                <a:off x="66773" y="2533504"/>
                <a:ext cx="9192929" cy="1138773"/>
              </a:xfrm>
              <a:prstGeom prst="rect">
                <a:avLst/>
              </a:prstGeom>
              <a:blipFill>
                <a:blip r:embed="rId2"/>
                <a:stretch>
                  <a:fillRect l="-1061" t="-4301"/>
                </a:stretch>
              </a:blipFill>
            </p:spPr>
            <p:txBody>
              <a:bodyPr/>
              <a:lstStyle/>
              <a:p>
                <a:r>
                  <a:rPr lang="ru-BY">
                    <a:noFill/>
                  </a:rPr>
                  <a:t> </a:t>
                </a:r>
              </a:p>
            </p:txBody>
          </p:sp>
        </mc:Fallback>
      </mc:AlternateContent>
      <mc:AlternateContent xmlns:mc="http://schemas.openxmlformats.org/markup-compatibility/2006" xmlns:a14="http://schemas.microsoft.com/office/drawing/2010/main">
        <mc:Choice Requires="a14">
          <p:sp>
            <p:nvSpPr>
              <p:cNvPr id="5" name="Объект 4"/>
              <p:cNvSpPr txBox="1"/>
              <p:nvPr/>
            </p:nvSpPr>
            <p:spPr bwMode="auto">
              <a:xfrm>
                <a:off x="134848" y="3275695"/>
                <a:ext cx="5814131" cy="1417735"/>
              </a:xfrm>
              <a:prstGeom prst="rect">
                <a:avLst/>
              </a:prstGeom>
              <a:noFill/>
            </p:spPr>
            <p:txBody>
              <a:bodyPr>
                <a:noAutofit/>
              </a:bodyPr>
              <a:lstStyle/>
              <a:p>
                <a:r>
                  <a:rPr lang="ru-RU" sz="2000" dirty="0">
                    <a:solidFill>
                      <a:srgbClr val="000000"/>
                    </a:solidFill>
                  </a:rPr>
                  <a:t>Пусть </a:t>
                </a:r>
                <a14:m>
                  <m:oMath xmlns:m="http://schemas.openxmlformats.org/officeDocument/2006/math">
                    <m:r>
                      <a:rPr lang="ru-BY" sz="2000" i="1">
                        <a:solidFill>
                          <a:srgbClr val="000000"/>
                        </a:solidFill>
                        <a:latin typeface="Cambria Math" panose="02040503050406030204" pitchFamily="18" charset="0"/>
                      </a:rPr>
                      <m:t>𝑔</m:t>
                    </m:r>
                    <m:d>
                      <m:dPr>
                        <m:ctrlPr>
                          <a:rPr lang="ru-BY" sz="2000" i="1">
                            <a:solidFill>
                              <a:srgbClr val="000000"/>
                            </a:solidFill>
                            <a:latin typeface="Cambria Math" panose="02040503050406030204" pitchFamily="18" charset="0"/>
                          </a:rPr>
                        </m:ctrlPr>
                      </m:dPr>
                      <m:e>
                        <m:r>
                          <a:rPr lang="ru-BY" sz="2000" i="1">
                            <a:solidFill>
                              <a:srgbClr val="000000"/>
                            </a:solidFill>
                            <a:latin typeface="Cambria Math" panose="02040503050406030204" pitchFamily="18" charset="0"/>
                          </a:rPr>
                          <m:t>𝑛</m:t>
                        </m:r>
                      </m:e>
                    </m:d>
                    <m:r>
                      <a:rPr lang="ru-RU" sz="2000" i="1">
                        <a:solidFill>
                          <a:srgbClr val="000000"/>
                        </a:solidFill>
                        <a:latin typeface="Cambria Math" panose="02040503050406030204" pitchFamily="18" charset="0"/>
                      </a:rPr>
                      <m:t>=</m:t>
                    </m:r>
                    <m:r>
                      <a:rPr lang="ru-BY" sz="2000" i="1">
                        <a:solidFill>
                          <a:srgbClr val="000000"/>
                        </a:solidFill>
                        <a:latin typeface="Cambria Math" panose="02040503050406030204" pitchFamily="18" charset="0"/>
                      </a:rPr>
                      <m:t>4</m:t>
                    </m:r>
                    <m:sSup>
                      <m:sSupPr>
                        <m:ctrlPr>
                          <a:rPr lang="ru-BY" sz="2000" i="1">
                            <a:solidFill>
                              <a:srgbClr val="000000"/>
                            </a:solidFill>
                            <a:latin typeface="Cambria Math" panose="02040503050406030204" pitchFamily="18" charset="0"/>
                          </a:rPr>
                        </m:ctrlPr>
                      </m:sSupPr>
                      <m:e>
                        <m:r>
                          <a:rPr lang="ru-BY" sz="2000" i="1">
                            <a:solidFill>
                              <a:srgbClr val="000000"/>
                            </a:solidFill>
                            <a:latin typeface="Cambria Math" panose="02040503050406030204" pitchFamily="18" charset="0"/>
                            <a:ea typeface="Cambria Math" panose="02040503050406030204" pitchFamily="18" charset="0"/>
                          </a:rPr>
                          <m:t>⋅</m:t>
                        </m:r>
                        <m:r>
                          <a:rPr lang="ru-BY" sz="2000" i="1">
                            <a:solidFill>
                              <a:srgbClr val="000000"/>
                            </a:solidFill>
                            <a:latin typeface="Cambria Math" panose="02040503050406030204" pitchFamily="18" charset="0"/>
                          </a:rPr>
                          <m:t>𝑛</m:t>
                        </m:r>
                      </m:e>
                      <m:sup>
                        <m:r>
                          <a:rPr lang="ru-BY" sz="2000" i="1">
                            <a:solidFill>
                              <a:srgbClr val="000000"/>
                            </a:solidFill>
                            <a:latin typeface="Cambria Math" panose="02040503050406030204" pitchFamily="18" charset="0"/>
                          </a:rPr>
                          <m:t>3</m:t>
                        </m:r>
                      </m:sup>
                    </m:sSup>
                  </m:oMath>
                </a14:m>
                <a:r>
                  <a:rPr lang="ru-RU" sz="2000" i="1" dirty="0">
                    <a:solidFill>
                      <a:srgbClr val="000000"/>
                    </a:solidFill>
                    <a:latin typeface="Cambria Math" panose="02040503050406030204" pitchFamily="18" charset="0"/>
                  </a:rPr>
                  <a:t>, </a:t>
                </a:r>
                <a:r>
                  <a:rPr lang="ru-RU" sz="2000" dirty="0">
                    <a:solidFill>
                      <a:srgbClr val="000000"/>
                    </a:solidFill>
                  </a:rPr>
                  <a:t> тогда можно записать</a:t>
                </a:r>
                <a:endParaRPr lang="en-US" sz="2000" i="1" dirty="0">
                  <a:solidFill>
                    <a:srgbClr val="000000"/>
                  </a:solidFill>
                  <a:latin typeface="Cambria Math" panose="02040503050406030204" pitchFamily="18" charset="0"/>
                </a:endParaRPr>
              </a:p>
              <a:p>
                <a:pPr lvl="1"/>
                <a14:m>
                  <m:oMathPara xmlns:m="http://schemas.openxmlformats.org/officeDocument/2006/math">
                    <m:oMathParaPr>
                      <m:jc m:val="left"/>
                    </m:oMathParaPr>
                    <m:oMath xmlns:m="http://schemas.openxmlformats.org/officeDocument/2006/math">
                      <m:r>
                        <a:rPr lang="ru-BY" sz="2000" i="1">
                          <a:solidFill>
                            <a:srgbClr val="000000"/>
                          </a:solidFill>
                          <a:latin typeface="Cambria Math" panose="02040503050406030204" pitchFamily="18" charset="0"/>
                        </a:rPr>
                        <m:t>4</m:t>
                      </m:r>
                      <m:sSup>
                        <m:sSupPr>
                          <m:ctrlPr>
                            <a:rPr lang="ru-BY" sz="2000" i="1">
                              <a:solidFill>
                                <a:srgbClr val="000000"/>
                              </a:solidFill>
                              <a:latin typeface="Cambria Math" panose="02040503050406030204" pitchFamily="18" charset="0"/>
                            </a:rPr>
                          </m:ctrlPr>
                        </m:sSupPr>
                        <m:e>
                          <m:r>
                            <a:rPr lang="ru-BY" sz="2000" i="1">
                              <a:solidFill>
                                <a:srgbClr val="000000"/>
                              </a:solidFill>
                              <a:latin typeface="Cambria Math" panose="02040503050406030204" pitchFamily="18" charset="0"/>
                              <a:ea typeface="Cambria Math" panose="02040503050406030204" pitchFamily="18" charset="0"/>
                            </a:rPr>
                            <m:t>⋅</m:t>
                          </m:r>
                          <m:r>
                            <a:rPr lang="ru-BY" sz="2000" i="1">
                              <a:solidFill>
                                <a:srgbClr val="000000"/>
                              </a:solidFill>
                              <a:latin typeface="Cambria Math" panose="02040503050406030204" pitchFamily="18" charset="0"/>
                            </a:rPr>
                            <m:t>𝑛</m:t>
                          </m:r>
                        </m:e>
                        <m:sup>
                          <m:r>
                            <a:rPr lang="ru-BY" sz="2000" i="1">
                              <a:solidFill>
                                <a:srgbClr val="000000"/>
                              </a:solidFill>
                              <a:latin typeface="Cambria Math" panose="02040503050406030204" pitchFamily="18" charset="0"/>
                            </a:rPr>
                            <m:t>3</m:t>
                          </m:r>
                        </m:sup>
                      </m:sSup>
                      <m:r>
                        <a:rPr lang="en-US" sz="2000" b="1" i="1">
                          <a:solidFill>
                            <a:srgbClr val="000000"/>
                          </a:solidFill>
                          <a:latin typeface="Cambria Math" panose="02040503050406030204" pitchFamily="18" charset="0"/>
                        </a:rPr>
                        <m:t>∈</m:t>
                      </m:r>
                      <m:r>
                        <m:rPr>
                          <m:sty m:val="p"/>
                        </m:rPr>
                        <a:rPr lang="ru-BY" sz="2000" i="1">
                          <a:solidFill>
                            <a:srgbClr val="000000"/>
                          </a:solidFill>
                          <a:latin typeface="Cambria Math" panose="02040503050406030204" pitchFamily="18" charset="0"/>
                        </a:rPr>
                        <m:t>Ω</m:t>
                      </m:r>
                      <m:d>
                        <m:dPr>
                          <m:ctrlPr>
                            <a:rPr lang="ru-BY" sz="2000" i="1">
                              <a:solidFill>
                                <a:srgbClr val="000000"/>
                              </a:solidFill>
                              <a:latin typeface="Cambria Math" panose="02040503050406030204" pitchFamily="18" charset="0"/>
                            </a:rPr>
                          </m:ctrlPr>
                        </m:dPr>
                        <m:e>
                          <m:r>
                            <a:rPr lang="ru-BY" sz="2000" i="1">
                              <a:solidFill>
                                <a:srgbClr val="000000"/>
                              </a:solidFill>
                              <a:latin typeface="Cambria Math" panose="02040503050406030204" pitchFamily="18" charset="0"/>
                            </a:rPr>
                            <m:t>𝑛</m:t>
                          </m:r>
                        </m:e>
                      </m:d>
                    </m:oMath>
                    <m:oMath xmlns:m="http://schemas.openxmlformats.org/officeDocument/2006/math">
                      <m:r>
                        <a:rPr lang="ru-BY" sz="2000" i="1">
                          <a:solidFill>
                            <a:srgbClr val="000000"/>
                          </a:solidFill>
                          <a:latin typeface="Cambria Math" panose="02040503050406030204" pitchFamily="18" charset="0"/>
                        </a:rPr>
                        <m:t>4</m:t>
                      </m:r>
                      <m:sSup>
                        <m:sSupPr>
                          <m:ctrlPr>
                            <a:rPr lang="ru-BY" sz="2000" i="1">
                              <a:solidFill>
                                <a:srgbClr val="000000"/>
                              </a:solidFill>
                              <a:latin typeface="Cambria Math" panose="02040503050406030204" pitchFamily="18" charset="0"/>
                            </a:rPr>
                          </m:ctrlPr>
                        </m:sSupPr>
                        <m:e>
                          <m:r>
                            <a:rPr lang="ru-BY" sz="2000" i="1">
                              <a:solidFill>
                                <a:srgbClr val="000000"/>
                              </a:solidFill>
                              <a:latin typeface="Cambria Math" panose="02040503050406030204" pitchFamily="18" charset="0"/>
                              <a:ea typeface="Cambria Math" panose="02040503050406030204" pitchFamily="18" charset="0"/>
                            </a:rPr>
                            <m:t>⋅</m:t>
                          </m:r>
                          <m:r>
                            <a:rPr lang="ru-BY" sz="2000" i="1">
                              <a:solidFill>
                                <a:srgbClr val="000000"/>
                              </a:solidFill>
                              <a:latin typeface="Cambria Math" panose="02040503050406030204" pitchFamily="18" charset="0"/>
                            </a:rPr>
                            <m:t>𝑛</m:t>
                          </m:r>
                        </m:e>
                        <m:sup>
                          <m:r>
                            <a:rPr lang="ru-BY" sz="2000" i="1">
                              <a:solidFill>
                                <a:srgbClr val="000000"/>
                              </a:solidFill>
                              <a:latin typeface="Cambria Math" panose="02040503050406030204" pitchFamily="18" charset="0"/>
                            </a:rPr>
                            <m:t>3</m:t>
                          </m:r>
                        </m:sup>
                      </m:sSup>
                      <m:r>
                        <a:rPr lang="en-US" sz="2000" b="1" i="1">
                          <a:solidFill>
                            <a:srgbClr val="000000"/>
                          </a:solidFill>
                          <a:latin typeface="Cambria Math" panose="02040503050406030204" pitchFamily="18" charset="0"/>
                        </a:rPr>
                        <m:t>∈</m:t>
                      </m:r>
                      <m:r>
                        <m:rPr>
                          <m:sty m:val="p"/>
                        </m:rPr>
                        <a:rPr lang="ru-BY" sz="2000" i="1">
                          <a:solidFill>
                            <a:srgbClr val="000000"/>
                          </a:solidFill>
                          <a:latin typeface="Cambria Math" panose="02040503050406030204" pitchFamily="18" charset="0"/>
                        </a:rPr>
                        <m:t>Ω</m:t>
                      </m:r>
                      <m:d>
                        <m:dPr>
                          <m:ctrlPr>
                            <a:rPr lang="ru-BY" sz="2000" i="1">
                              <a:solidFill>
                                <a:srgbClr val="000000"/>
                              </a:solidFill>
                              <a:latin typeface="Cambria Math" panose="02040503050406030204" pitchFamily="18" charset="0"/>
                            </a:rPr>
                          </m:ctrlPr>
                        </m:dPr>
                        <m:e>
                          <m:sSup>
                            <m:sSupPr>
                              <m:ctrlPr>
                                <a:rPr lang="ru-BY" sz="2000" i="1">
                                  <a:solidFill>
                                    <a:srgbClr val="000000"/>
                                  </a:solidFill>
                                  <a:latin typeface="Cambria Math" panose="02040503050406030204" pitchFamily="18" charset="0"/>
                                </a:rPr>
                              </m:ctrlPr>
                            </m:sSupPr>
                            <m:e>
                              <m:r>
                                <a:rPr lang="ru-BY" sz="2000" i="1">
                                  <a:solidFill>
                                    <a:srgbClr val="000000"/>
                                  </a:solidFill>
                                  <a:latin typeface="Cambria Math" panose="02040503050406030204" pitchFamily="18" charset="0"/>
                                </a:rPr>
                                <m:t>𝑛</m:t>
                              </m:r>
                            </m:e>
                            <m:sup>
                              <m:r>
                                <a:rPr lang="ru-RU" sz="2000" b="0" i="1" smtClean="0">
                                  <a:solidFill>
                                    <a:srgbClr val="000000"/>
                                  </a:solidFill>
                                  <a:latin typeface="Cambria Math" panose="02040503050406030204" pitchFamily="18" charset="0"/>
                                </a:rPr>
                                <m:t>2</m:t>
                              </m:r>
                            </m:sup>
                          </m:sSup>
                          <m:r>
                            <a:rPr lang="ru-BY" sz="2000" i="1">
                              <a:solidFill>
                                <a:srgbClr val="000000"/>
                              </a:solidFill>
                              <a:latin typeface="Cambria Math" panose="02040503050406030204" pitchFamily="18" charset="0"/>
                              <a:ea typeface="Cambria Math" panose="02040503050406030204" pitchFamily="18" charset="0"/>
                            </a:rPr>
                            <m:t>⋅</m:t>
                          </m:r>
                          <m:func>
                            <m:funcPr>
                              <m:ctrlPr>
                                <a:rPr lang="en-US" sz="2000" i="1">
                                  <a:solidFill>
                                    <a:srgbClr val="000000"/>
                                  </a:solidFill>
                                  <a:latin typeface="Cambria Math" panose="02040503050406030204" pitchFamily="18" charset="0"/>
                                </a:rPr>
                              </m:ctrlPr>
                            </m:funcPr>
                            <m:fName>
                              <m:r>
                                <m:rPr>
                                  <m:sty m:val="p"/>
                                </m:rPr>
                                <a:rPr lang="en-US" sz="2000">
                                  <a:solidFill>
                                    <a:srgbClr val="000000"/>
                                  </a:solidFill>
                                  <a:latin typeface="Cambria Math" panose="02040503050406030204" pitchFamily="18" charset="0"/>
                                </a:rPr>
                                <m:t>log</m:t>
                              </m:r>
                            </m:fName>
                            <m:e>
                              <m:r>
                                <a:rPr lang="en-US" sz="2000" i="1">
                                  <a:solidFill>
                                    <a:srgbClr val="000000"/>
                                  </a:solidFill>
                                  <a:latin typeface="Cambria Math" panose="02040503050406030204" pitchFamily="18" charset="0"/>
                                </a:rPr>
                                <m:t>𝑛</m:t>
                              </m:r>
                            </m:e>
                          </m:func>
                        </m:e>
                      </m:d>
                    </m:oMath>
                  </m:oMathPara>
                </a14:m>
                <a:endParaRPr lang="ru-RU" sz="2000" dirty="0"/>
              </a:p>
              <a:p>
                <a:pPr lvl="1"/>
                <a14:m>
                  <m:oMathPara xmlns:m="http://schemas.openxmlformats.org/officeDocument/2006/math">
                    <m:oMathParaPr>
                      <m:jc m:val="left"/>
                    </m:oMathParaPr>
                    <m:oMath xmlns:m="http://schemas.openxmlformats.org/officeDocument/2006/math">
                      <m:r>
                        <a:rPr lang="ru-BY" sz="2000" i="1" smtClean="0">
                          <a:solidFill>
                            <a:srgbClr val="000000"/>
                          </a:solidFill>
                          <a:latin typeface="Cambria Math" panose="02040503050406030204" pitchFamily="18" charset="0"/>
                        </a:rPr>
                        <m:t>4</m:t>
                      </m:r>
                      <m:r>
                        <a:rPr lang="ru-BY" sz="2000" i="1" smtClean="0">
                          <a:solidFill>
                            <a:srgbClr val="000000"/>
                          </a:solidFill>
                          <a:latin typeface="Cambria Math" panose="02040503050406030204" pitchFamily="18" charset="0"/>
                          <a:ea typeface="Cambria Math" panose="02040503050406030204" pitchFamily="18" charset="0"/>
                        </a:rPr>
                        <m:t>⋅</m:t>
                      </m:r>
                      <m:sSup>
                        <m:sSupPr>
                          <m:ctrlPr>
                            <a:rPr lang="ru-BY" sz="2000" i="1">
                              <a:solidFill>
                                <a:srgbClr val="000000"/>
                              </a:solidFill>
                              <a:latin typeface="Cambria Math" panose="02040503050406030204" pitchFamily="18" charset="0"/>
                            </a:rPr>
                          </m:ctrlPr>
                        </m:sSupPr>
                        <m:e>
                          <m:r>
                            <a:rPr lang="ru-BY" sz="2000" i="1">
                              <a:solidFill>
                                <a:srgbClr val="000000"/>
                              </a:solidFill>
                              <a:latin typeface="Cambria Math" panose="02040503050406030204" pitchFamily="18" charset="0"/>
                            </a:rPr>
                            <m:t>𝑛</m:t>
                          </m:r>
                        </m:e>
                        <m:sup>
                          <m:r>
                            <a:rPr lang="ru-BY" sz="2000" i="1">
                              <a:solidFill>
                                <a:srgbClr val="000000"/>
                              </a:solidFill>
                              <a:latin typeface="Cambria Math" panose="02040503050406030204" pitchFamily="18" charset="0"/>
                            </a:rPr>
                            <m:t>3</m:t>
                          </m:r>
                        </m:sup>
                      </m:sSup>
                      <m:r>
                        <a:rPr lang="en-US" sz="2000" b="1" i="1">
                          <a:solidFill>
                            <a:srgbClr val="000000"/>
                          </a:solidFill>
                          <a:latin typeface="Cambria Math" panose="02040503050406030204" pitchFamily="18" charset="0"/>
                        </a:rPr>
                        <m:t>∈</m:t>
                      </m:r>
                      <m:r>
                        <m:rPr>
                          <m:sty m:val="p"/>
                        </m:rPr>
                        <a:rPr lang="ru-BY" sz="2000" i="1">
                          <a:solidFill>
                            <a:srgbClr val="000000"/>
                          </a:solidFill>
                          <a:latin typeface="Cambria Math" panose="02040503050406030204" pitchFamily="18" charset="0"/>
                        </a:rPr>
                        <m:t>Ω</m:t>
                      </m:r>
                      <m:d>
                        <m:dPr>
                          <m:ctrlPr>
                            <a:rPr lang="ru-BY" sz="2000" i="1">
                              <a:solidFill>
                                <a:srgbClr val="000000"/>
                              </a:solidFill>
                              <a:latin typeface="Cambria Math" panose="02040503050406030204" pitchFamily="18" charset="0"/>
                            </a:rPr>
                          </m:ctrlPr>
                        </m:dPr>
                        <m:e>
                          <m:sSup>
                            <m:sSupPr>
                              <m:ctrlPr>
                                <a:rPr lang="ru-BY" sz="2000" i="1">
                                  <a:solidFill>
                                    <a:srgbClr val="000000"/>
                                  </a:solidFill>
                                  <a:latin typeface="Cambria Math" panose="02040503050406030204" pitchFamily="18" charset="0"/>
                                </a:rPr>
                              </m:ctrlPr>
                            </m:sSupPr>
                            <m:e>
                              <m:r>
                                <a:rPr lang="ru-BY" sz="2000" i="1">
                                  <a:solidFill>
                                    <a:srgbClr val="000000"/>
                                  </a:solidFill>
                                  <a:latin typeface="Cambria Math" panose="02040503050406030204" pitchFamily="18" charset="0"/>
                                </a:rPr>
                                <m:t>𝑛</m:t>
                              </m:r>
                            </m:e>
                            <m:sup>
                              <m:r>
                                <a:rPr lang="ru-BY" sz="2000" i="1">
                                  <a:solidFill>
                                    <a:srgbClr val="000000"/>
                                  </a:solidFill>
                                  <a:latin typeface="Cambria Math" panose="02040503050406030204" pitchFamily="18" charset="0"/>
                                </a:rPr>
                                <m:t>3</m:t>
                              </m:r>
                            </m:sup>
                          </m:sSup>
                        </m:e>
                      </m:d>
                    </m:oMath>
                  </m:oMathPara>
                </a14:m>
                <a:endParaRPr lang="ru-BY" sz="2000" dirty="0"/>
              </a:p>
            </p:txBody>
          </p:sp>
        </mc:Choice>
        <mc:Fallback xmlns="">
          <p:sp>
            <p:nvSpPr>
              <p:cNvPr id="5" name="Объект 4"/>
              <p:cNvSpPr txBox="1">
                <a:spLocks noRot="1" noChangeAspect="1" noMove="1" noResize="1" noEditPoints="1" noAdjustHandles="1" noChangeArrowheads="1" noChangeShapeType="1" noTextEdit="1"/>
              </p:cNvSpPr>
              <p:nvPr/>
            </p:nvSpPr>
            <p:spPr bwMode="auto">
              <a:xfrm>
                <a:off x="134848" y="3275695"/>
                <a:ext cx="5814131" cy="1417735"/>
              </a:xfrm>
              <a:prstGeom prst="rect">
                <a:avLst/>
              </a:prstGeom>
              <a:blipFill>
                <a:blip r:embed="rId3"/>
                <a:stretch>
                  <a:fillRect l="-1048" t="-3004"/>
                </a:stretch>
              </a:blipFill>
            </p:spPr>
            <p:txBody>
              <a:bodyPr/>
              <a:lstStyle/>
              <a:p>
                <a:r>
                  <a:rPr lang="ru-BY">
                    <a:noFill/>
                  </a:rPr>
                  <a:t> </a:t>
                </a:r>
              </a:p>
            </p:txBody>
          </p:sp>
        </mc:Fallback>
      </mc:AlternateContent>
      <p:sp>
        <p:nvSpPr>
          <p:cNvPr id="9" name="TextBox 8"/>
          <p:cNvSpPr txBox="1"/>
          <p:nvPr/>
        </p:nvSpPr>
        <p:spPr>
          <a:xfrm>
            <a:off x="11157995" y="6627034"/>
            <a:ext cx="1034005" cy="246221"/>
          </a:xfrm>
          <a:prstGeom prst="rect">
            <a:avLst/>
          </a:prstGeom>
          <a:noFill/>
        </p:spPr>
        <p:txBody>
          <a:bodyPr wrap="square" lIns="0" tIns="0" rIns="0" bIns="0" rtlCol="0">
            <a:spAutoFit/>
          </a:bodyPr>
          <a:lstStyle/>
          <a:p>
            <a:pPr algn="ctr"/>
            <a:r>
              <a:rPr lang="ru-RU" sz="1600" dirty="0">
                <a:solidFill>
                  <a:srgbClr val="144E9D"/>
                </a:solidFill>
              </a:rPr>
              <a:t>ФПМИ БГУ</a:t>
            </a:r>
          </a:p>
        </p:txBody>
      </p:sp>
      <p:pic>
        <p:nvPicPr>
          <p:cNvPr id="10" name="Рисунок 9" descr="png..png"/>
          <p:cNvPicPr>
            <a:picLocks noChangeAspect="1"/>
          </p:cNvPicPr>
          <p:nvPr/>
        </p:nvPicPr>
        <p:blipFill>
          <a:blip r:embed="rId4" cstate="print"/>
          <a:srcRect r="82957"/>
          <a:stretch>
            <a:fillRect/>
          </a:stretch>
        </p:blipFill>
        <p:spPr>
          <a:xfrm>
            <a:off x="10933610" y="6425188"/>
            <a:ext cx="259107" cy="386512"/>
          </a:xfrm>
          <a:prstGeom prst="rect">
            <a:avLst/>
          </a:prstGeom>
        </p:spPr>
      </p:pic>
      <mc:AlternateContent xmlns:mc="http://schemas.openxmlformats.org/markup-compatibility/2006" xmlns:a14="http://schemas.microsoft.com/office/drawing/2010/main">
        <mc:Choice Requires="a14">
          <p:sp>
            <p:nvSpPr>
              <p:cNvPr id="11" name="Объект 10">
                <a:extLst>
                  <a:ext uri="{FF2B5EF4-FFF2-40B4-BE49-F238E27FC236}">
                    <a16:creationId xmlns:a16="http://schemas.microsoft.com/office/drawing/2014/main" id="{9A129D4A-2911-4243-BE7D-D05F15C8E636}"/>
                  </a:ext>
                </a:extLst>
              </p:cNvPr>
              <p:cNvSpPr txBox="1"/>
              <p:nvPr/>
            </p:nvSpPr>
            <p:spPr bwMode="auto">
              <a:xfrm>
                <a:off x="0" y="1318499"/>
                <a:ext cx="9140417" cy="1322201"/>
              </a:xfrm>
              <a:prstGeom prst="rect">
                <a:avLst/>
              </a:prstGeom>
              <a:noFill/>
              <a:ln>
                <a:noFill/>
              </a:ln>
            </p:spPr>
            <p:txBody>
              <a:bodyPr>
                <a:noAutofit/>
              </a:bodyPr>
              <a:lstStyle/>
              <a:p>
                <a:pPr lvl="1"/>
                <a:r>
                  <a:rPr lang="ru-RU" sz="2400" dirty="0"/>
                  <a:t>Будем писать </a:t>
                </a:r>
                <a14:m>
                  <m:oMath xmlns:m="http://schemas.openxmlformats.org/officeDocument/2006/math">
                    <m:r>
                      <a:rPr lang="ru-BY" sz="2400" b="1" i="1" smtClean="0">
                        <a:solidFill>
                          <a:srgbClr val="000000"/>
                        </a:solidFill>
                        <a:latin typeface="Cambria Math" panose="02040503050406030204" pitchFamily="18" charset="0"/>
                      </a:rPr>
                      <m:t>𝒈</m:t>
                    </m:r>
                    <m:d>
                      <m:dPr>
                        <m:ctrlPr>
                          <a:rPr lang="ru-BY" sz="2400" b="1" i="1" smtClean="0">
                            <a:solidFill>
                              <a:srgbClr val="000000"/>
                            </a:solidFill>
                            <a:latin typeface="Cambria Math" panose="02040503050406030204" pitchFamily="18" charset="0"/>
                          </a:rPr>
                        </m:ctrlPr>
                      </m:dPr>
                      <m:e>
                        <m:r>
                          <a:rPr lang="ru-BY" sz="2400" b="1" i="1" smtClean="0">
                            <a:solidFill>
                              <a:srgbClr val="000000"/>
                            </a:solidFill>
                            <a:latin typeface="Cambria Math" panose="02040503050406030204" pitchFamily="18" charset="0"/>
                          </a:rPr>
                          <m:t>𝒏</m:t>
                        </m:r>
                      </m:e>
                    </m:d>
                    <m:r>
                      <a:rPr lang="en-US" sz="2400" b="1" i="1">
                        <a:solidFill>
                          <a:srgbClr val="000000"/>
                        </a:solidFill>
                        <a:latin typeface="Cambria Math" panose="02040503050406030204" pitchFamily="18" charset="0"/>
                      </a:rPr>
                      <m:t>∈</m:t>
                    </m:r>
                    <m:r>
                      <a:rPr lang="ru-BY" sz="2400" b="1" i="0" dirty="0" smtClean="0">
                        <a:solidFill>
                          <a:srgbClr val="000000"/>
                        </a:solidFill>
                        <a:latin typeface="Cambria Math" panose="02040503050406030204" pitchFamily="18" charset="0"/>
                        <a:ea typeface="Cambria Math" panose="02040503050406030204" pitchFamily="18" charset="0"/>
                      </a:rPr>
                      <m:t>𝛀</m:t>
                    </m:r>
                    <m:d>
                      <m:dPr>
                        <m:ctrlPr>
                          <a:rPr lang="ru-BY" sz="2400" b="1" i="1">
                            <a:solidFill>
                              <a:srgbClr val="000000"/>
                            </a:solidFill>
                            <a:latin typeface="Cambria Math" panose="02040503050406030204" pitchFamily="18" charset="0"/>
                          </a:rPr>
                        </m:ctrlPr>
                      </m:dPr>
                      <m:e>
                        <m:r>
                          <a:rPr lang="ru-BY" sz="2400" b="1" i="1">
                            <a:solidFill>
                              <a:srgbClr val="000000"/>
                            </a:solidFill>
                            <a:latin typeface="Cambria Math" panose="02040503050406030204" pitchFamily="18" charset="0"/>
                          </a:rPr>
                          <m:t>𝒇</m:t>
                        </m:r>
                        <m:d>
                          <m:dPr>
                            <m:ctrlPr>
                              <a:rPr lang="ru-BY" sz="2400" b="1" i="1">
                                <a:solidFill>
                                  <a:srgbClr val="000000"/>
                                </a:solidFill>
                                <a:latin typeface="Cambria Math" panose="02040503050406030204" pitchFamily="18" charset="0"/>
                              </a:rPr>
                            </m:ctrlPr>
                          </m:dPr>
                          <m:e>
                            <m:r>
                              <a:rPr lang="ru-BY" sz="2400" b="1" i="1">
                                <a:solidFill>
                                  <a:srgbClr val="000000"/>
                                </a:solidFill>
                                <a:latin typeface="Cambria Math" panose="02040503050406030204" pitchFamily="18" charset="0"/>
                              </a:rPr>
                              <m:t>𝒏</m:t>
                            </m:r>
                          </m:e>
                        </m:d>
                      </m:e>
                    </m:d>
                    <m:r>
                      <a:rPr lang="ru-RU" sz="2400" i="1">
                        <a:solidFill>
                          <a:srgbClr val="000000"/>
                        </a:solidFill>
                        <a:latin typeface="Cambria Math" panose="02040503050406030204" pitchFamily="18" charset="0"/>
                      </a:rPr>
                      <m:t>, </m:t>
                    </m:r>
                    <m:r>
                      <a:rPr lang="ru-BY" sz="2400" i="1">
                        <a:solidFill>
                          <a:srgbClr val="000000"/>
                        </a:solidFill>
                        <a:latin typeface="Cambria Math" panose="02040503050406030204" pitchFamily="18" charset="0"/>
                      </a:rPr>
                      <m:t> </m:t>
                    </m:r>
                  </m:oMath>
                </a14:m>
                <a:r>
                  <a:rPr lang="ru-RU" sz="2400" dirty="0">
                    <a:solidFill>
                      <a:srgbClr val="000000"/>
                    </a:solidFill>
                  </a:rPr>
                  <a:t>если существуют такие константы</a:t>
                </a:r>
                <a14:m>
                  <m:oMath xmlns:m="http://schemas.openxmlformats.org/officeDocument/2006/math">
                    <m:r>
                      <a:rPr lang="ru-RU" sz="2400" b="0" i="0" smtClean="0">
                        <a:solidFill>
                          <a:srgbClr val="000000"/>
                        </a:solidFill>
                        <a:latin typeface="Cambria Math" panose="02040503050406030204" pitchFamily="18" charset="0"/>
                      </a:rPr>
                      <m:t> </m:t>
                    </m:r>
                    <m:r>
                      <a:rPr lang="en-US" sz="2400" i="1">
                        <a:solidFill>
                          <a:srgbClr val="000000"/>
                        </a:solidFill>
                        <a:latin typeface="Cambria Math" panose="02040503050406030204" pitchFamily="18" charset="0"/>
                      </a:rPr>
                      <m:t>𝑐</m:t>
                    </m:r>
                    <m:r>
                      <a:rPr lang="en-US" sz="2400">
                        <a:solidFill>
                          <a:srgbClr val="000000"/>
                        </a:solidFill>
                        <a:latin typeface="Cambria Math" panose="02040503050406030204" pitchFamily="18" charset="0"/>
                      </a:rPr>
                      <m:t>&gt;</m:t>
                    </m:r>
                    <m:r>
                      <a:rPr lang="ru-BY" sz="2400">
                        <a:solidFill>
                          <a:srgbClr val="000000"/>
                        </a:solidFill>
                        <a:latin typeface="Cambria Math" panose="02040503050406030204" pitchFamily="18" charset="0"/>
                      </a:rPr>
                      <m:t>0</m:t>
                    </m:r>
                  </m:oMath>
                </a14:m>
                <a:r>
                  <a:rPr lang="ru-BY" sz="2400" dirty="0">
                    <a:solidFill>
                      <a:srgbClr val="000000"/>
                    </a:solidFill>
                  </a:rPr>
                  <a:t>,</a:t>
                </a:r>
                <a14:m>
                  <m:oMath xmlns:m="http://schemas.openxmlformats.org/officeDocument/2006/math">
                    <m:sSub>
                      <m:sSubPr>
                        <m:ctrlPr>
                          <a:rPr lang="ru-BY" sz="2400" i="1">
                            <a:solidFill>
                              <a:srgbClr val="000000"/>
                            </a:solidFill>
                            <a:latin typeface="Cambria Math" panose="02040503050406030204" pitchFamily="18" charset="0"/>
                          </a:rPr>
                        </m:ctrlPr>
                      </m:sSubPr>
                      <m:e>
                        <m:r>
                          <a:rPr lang="ru-RU" sz="2400">
                            <a:solidFill>
                              <a:srgbClr val="000000"/>
                            </a:solidFill>
                            <a:latin typeface="Cambria Math" panose="02040503050406030204" pitchFamily="18" charset="0"/>
                          </a:rPr>
                          <m:t> </m:t>
                        </m:r>
                        <m:r>
                          <a:rPr lang="en-US" sz="2400">
                            <a:solidFill>
                              <a:srgbClr val="000000"/>
                            </a:solidFill>
                            <a:latin typeface="Cambria Math" panose="02040503050406030204" pitchFamily="18" charset="0"/>
                          </a:rPr>
                          <m:t>𝑛</m:t>
                        </m:r>
                      </m:e>
                      <m:sub>
                        <m:r>
                          <a:rPr lang="en-US" sz="2400">
                            <a:solidFill>
                              <a:srgbClr val="000000"/>
                            </a:solidFill>
                            <a:latin typeface="Cambria Math" panose="02040503050406030204" pitchFamily="18" charset="0"/>
                          </a:rPr>
                          <m:t>0</m:t>
                        </m:r>
                      </m:sub>
                    </m:sSub>
                    <m:r>
                      <a:rPr lang="ru-BY" sz="2400">
                        <a:solidFill>
                          <a:srgbClr val="000000"/>
                        </a:solidFill>
                        <a:latin typeface="Cambria Math" panose="02040503050406030204" pitchFamily="18" charset="0"/>
                      </a:rPr>
                      <m:t>&gt;0</m:t>
                    </m:r>
                    <m:r>
                      <a:rPr lang="ru-RU" sz="2400" b="0" i="1" smtClean="0">
                        <a:solidFill>
                          <a:srgbClr val="000000"/>
                        </a:solidFill>
                        <a:latin typeface="Cambria Math" panose="02040503050406030204" pitchFamily="18" charset="0"/>
                      </a:rPr>
                      <m:t>, что </m:t>
                    </m:r>
                    <m:r>
                      <a:rPr lang="ru-BY" sz="2400" b="0" i="1">
                        <a:solidFill>
                          <a:srgbClr val="000000"/>
                        </a:solidFill>
                        <a:latin typeface="Cambria Math" panose="02040503050406030204" pitchFamily="18" charset="0"/>
                      </a:rPr>
                      <m:t>∀</m:t>
                    </m:r>
                    <m:r>
                      <a:rPr lang="ru-BY" sz="2400" b="0" i="1">
                        <a:solidFill>
                          <a:srgbClr val="000000"/>
                        </a:solidFill>
                        <a:latin typeface="Cambria Math" panose="02040503050406030204" pitchFamily="18" charset="0"/>
                      </a:rPr>
                      <m:t>𝑛</m:t>
                    </m:r>
                    <m:r>
                      <a:rPr lang="ru-BY" sz="2400" b="0" i="1">
                        <a:solidFill>
                          <a:srgbClr val="000000"/>
                        </a:solidFill>
                        <a:latin typeface="Cambria Math" panose="02040503050406030204" pitchFamily="18" charset="0"/>
                      </a:rPr>
                      <m:t>≥</m:t>
                    </m:r>
                    <m:sSub>
                      <m:sSubPr>
                        <m:ctrlPr>
                          <a:rPr lang="ru-BY" sz="2400" i="1" smtClean="0">
                            <a:solidFill>
                              <a:srgbClr val="000000"/>
                            </a:solidFill>
                            <a:latin typeface="Cambria Math" panose="02040503050406030204" pitchFamily="18" charset="0"/>
                          </a:rPr>
                        </m:ctrlPr>
                      </m:sSubPr>
                      <m:e>
                        <m:r>
                          <a:rPr lang="en-US" sz="2400" b="0" i="1" smtClean="0">
                            <a:solidFill>
                              <a:srgbClr val="000000"/>
                            </a:solidFill>
                            <a:latin typeface="Cambria Math" panose="02040503050406030204" pitchFamily="18" charset="0"/>
                          </a:rPr>
                          <m:t>𝑛</m:t>
                        </m:r>
                      </m:e>
                      <m:sub>
                        <m:r>
                          <a:rPr lang="en-US" sz="2400" b="0" i="1" smtClean="0">
                            <a:solidFill>
                              <a:srgbClr val="000000"/>
                            </a:solidFill>
                            <a:latin typeface="Cambria Math" panose="02040503050406030204" pitchFamily="18" charset="0"/>
                          </a:rPr>
                          <m:t>0</m:t>
                        </m:r>
                      </m:sub>
                    </m:sSub>
                    <m:r>
                      <a:rPr lang="ru-RU" sz="2400" b="0" i="0" smtClean="0">
                        <a:solidFill>
                          <a:srgbClr val="000000"/>
                        </a:solidFill>
                        <a:latin typeface="Cambria Math" panose="02040503050406030204" pitchFamily="18" charset="0"/>
                      </a:rPr>
                      <m:t> </m:t>
                    </m:r>
                  </m:oMath>
                </a14:m>
                <a:r>
                  <a:rPr lang="ru-RU" sz="2400" dirty="0">
                    <a:solidFill>
                      <a:srgbClr val="000000"/>
                    </a:solidFill>
                    <a:latin typeface="Cambria Math" panose="02040503050406030204" pitchFamily="18" charset="0"/>
                  </a:rPr>
                  <a:t> выполняется</a:t>
                </a:r>
              </a:p>
              <a:p>
                <a:pPr lvl="1"/>
                <a14:m>
                  <m:oMath xmlns:m="http://schemas.openxmlformats.org/officeDocument/2006/math">
                    <m:r>
                      <a:rPr lang="ru-RU" sz="2400" b="0" i="1" smtClean="0">
                        <a:solidFill>
                          <a:srgbClr val="000000"/>
                        </a:solidFill>
                        <a:latin typeface="Cambria Math" panose="02040503050406030204" pitchFamily="18" charset="0"/>
                      </a:rPr>
                      <m:t> </m:t>
                    </m:r>
                    <m:r>
                      <a:rPr lang="ru-BY" sz="2400" b="1" i="1">
                        <a:solidFill>
                          <a:srgbClr val="000000"/>
                        </a:solidFill>
                        <a:latin typeface="Cambria Math" panose="02040503050406030204" pitchFamily="18" charset="0"/>
                      </a:rPr>
                      <m:t>𝟎</m:t>
                    </m:r>
                    <m:r>
                      <a:rPr lang="ru-BY" sz="2400" b="1" i="1">
                        <a:solidFill>
                          <a:srgbClr val="000000"/>
                        </a:solidFill>
                        <a:latin typeface="Cambria Math" panose="02040503050406030204" pitchFamily="18" charset="0"/>
                      </a:rPr>
                      <m:t>≤</m:t>
                    </m:r>
                    <m:r>
                      <a:rPr lang="ru-BY" sz="2400" b="1" i="0">
                        <a:solidFill>
                          <a:srgbClr val="000000"/>
                        </a:solidFill>
                        <a:latin typeface="Cambria Math" panose="02040503050406030204" pitchFamily="18" charset="0"/>
                      </a:rPr>
                      <m:t>𝐜</m:t>
                    </m:r>
                    <m:r>
                      <a:rPr lang="ru-BY" sz="2400" b="1" i="1">
                        <a:solidFill>
                          <a:srgbClr val="000000"/>
                        </a:solidFill>
                        <a:latin typeface="Cambria Math" panose="02040503050406030204" pitchFamily="18" charset="0"/>
                      </a:rPr>
                      <m:t>⋅</m:t>
                    </m:r>
                    <m:r>
                      <a:rPr lang="ru-BY" sz="2400" b="1" i="1">
                        <a:solidFill>
                          <a:srgbClr val="000000"/>
                        </a:solidFill>
                        <a:latin typeface="Cambria Math" panose="02040503050406030204" pitchFamily="18" charset="0"/>
                      </a:rPr>
                      <m:t>𝒇</m:t>
                    </m:r>
                    <m:r>
                      <a:rPr lang="ru-BY" sz="2400" b="1" i="1">
                        <a:solidFill>
                          <a:srgbClr val="000000"/>
                        </a:solidFill>
                        <a:latin typeface="Cambria Math" panose="02040503050406030204" pitchFamily="18" charset="0"/>
                      </a:rPr>
                      <m:t>(</m:t>
                    </m:r>
                    <m:r>
                      <a:rPr lang="ru-BY" sz="2400" b="1" i="1">
                        <a:solidFill>
                          <a:srgbClr val="000000"/>
                        </a:solidFill>
                        <a:latin typeface="Cambria Math" panose="02040503050406030204" pitchFamily="18" charset="0"/>
                      </a:rPr>
                      <m:t>𝒏</m:t>
                    </m:r>
                    <m:r>
                      <a:rPr lang="ru-BY" sz="2400" b="1" i="1">
                        <a:solidFill>
                          <a:srgbClr val="000000"/>
                        </a:solidFill>
                        <a:latin typeface="Cambria Math" panose="02040503050406030204" pitchFamily="18" charset="0"/>
                      </a:rPr>
                      <m:t>)≤</m:t>
                    </m:r>
                    <m:r>
                      <a:rPr lang="ru-BY" sz="2400" b="1" i="1">
                        <a:solidFill>
                          <a:srgbClr val="000000"/>
                        </a:solidFill>
                        <a:latin typeface="Cambria Math" panose="02040503050406030204" pitchFamily="18" charset="0"/>
                      </a:rPr>
                      <m:t>𝒈</m:t>
                    </m:r>
                    <m:r>
                      <a:rPr lang="ru-BY" sz="2400" b="1" i="1">
                        <a:solidFill>
                          <a:srgbClr val="000000"/>
                        </a:solidFill>
                        <a:latin typeface="Cambria Math" panose="02040503050406030204" pitchFamily="18" charset="0"/>
                      </a:rPr>
                      <m:t>(</m:t>
                    </m:r>
                    <m:r>
                      <a:rPr lang="ru-BY" sz="2400" b="1" i="1">
                        <a:solidFill>
                          <a:srgbClr val="000000"/>
                        </a:solidFill>
                        <a:latin typeface="Cambria Math" panose="02040503050406030204" pitchFamily="18" charset="0"/>
                      </a:rPr>
                      <m:t>𝒏</m:t>
                    </m:r>
                    <m:r>
                      <a:rPr lang="ru-BY" sz="2400" b="1" i="1">
                        <a:solidFill>
                          <a:srgbClr val="000000"/>
                        </a:solidFill>
                        <a:latin typeface="Cambria Math" panose="02040503050406030204" pitchFamily="18" charset="0"/>
                      </a:rPr>
                      <m:t>)</m:t>
                    </m:r>
                  </m:oMath>
                </a14:m>
                <a:r>
                  <a:rPr lang="ru-RU" sz="2400" b="1" dirty="0"/>
                  <a:t>.</a:t>
                </a:r>
                <a:endParaRPr lang="ru-BY" sz="2400" b="1" dirty="0"/>
              </a:p>
            </p:txBody>
          </p:sp>
        </mc:Choice>
        <mc:Fallback xmlns="">
          <p:sp>
            <p:nvSpPr>
              <p:cNvPr id="11" name="Объект 10">
                <a:extLst>
                  <a:ext uri="{FF2B5EF4-FFF2-40B4-BE49-F238E27FC236}">
                    <a16:creationId xmlns:a16="http://schemas.microsoft.com/office/drawing/2014/main" id="{9A129D4A-2911-4243-BE7D-D05F15C8E636}"/>
                  </a:ext>
                </a:extLst>
              </p:cNvPr>
              <p:cNvSpPr txBox="1">
                <a:spLocks noRot="1" noChangeAspect="1" noMove="1" noResize="1" noEditPoints="1" noAdjustHandles="1" noChangeArrowheads="1" noChangeShapeType="1" noTextEdit="1"/>
              </p:cNvSpPr>
              <p:nvPr/>
            </p:nvSpPr>
            <p:spPr bwMode="auto">
              <a:xfrm>
                <a:off x="0" y="1318499"/>
                <a:ext cx="9140417" cy="1322201"/>
              </a:xfrm>
              <a:prstGeom prst="rect">
                <a:avLst/>
              </a:prstGeom>
              <a:blipFill>
                <a:blip r:embed="rId5"/>
                <a:stretch>
                  <a:fillRect t="-1382" b="-4147"/>
                </a:stretch>
              </a:blipFill>
              <a:ln>
                <a:noFill/>
              </a:ln>
            </p:spPr>
            <p:txBody>
              <a:bodyPr/>
              <a:lstStyle/>
              <a:p>
                <a:r>
                  <a:rPr lang="ru-BY">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A2A88ED8-148F-46BA-B9B3-10634CB65750}"/>
                  </a:ext>
                </a:extLst>
              </p:cNvPr>
              <p:cNvSpPr txBox="1"/>
              <p:nvPr/>
            </p:nvSpPr>
            <p:spPr>
              <a:xfrm>
                <a:off x="109155" y="5379746"/>
                <a:ext cx="11994838" cy="646331"/>
              </a:xfrm>
              <a:prstGeom prst="rect">
                <a:avLst/>
              </a:prstGeom>
              <a:noFill/>
            </p:spPr>
            <p:txBody>
              <a:bodyPr wrap="square">
                <a:spAutoFit/>
              </a:bodyPr>
              <a:lstStyle/>
              <a:p>
                <a:pPr lvl="1"/>
                <a14:m>
                  <m:oMathPara xmlns:m="http://schemas.openxmlformats.org/officeDocument/2006/math">
                    <m:oMathParaPr>
                      <m:jc m:val="left"/>
                    </m:oMathParaPr>
                    <m:oMath xmlns:m="http://schemas.openxmlformats.org/officeDocument/2006/math">
                      <m:r>
                        <m:rPr>
                          <m:nor/>
                        </m:rPr>
                        <a:rPr lang="ru-RU" dirty="0">
                          <a:latin typeface="Cambria Math" panose="02040503050406030204" pitchFamily="18" charset="0"/>
                        </a:rPr>
                        <m:t>д</m:t>
                      </m:r>
                      <m:r>
                        <m:rPr>
                          <m:nor/>
                        </m:rPr>
                        <a:rPr lang="ru-RU" dirty="0" smtClean="0"/>
                        <m:t>ля  функции </m:t>
                      </m:r>
                      <m:r>
                        <a:rPr lang="ru-BY" i="1">
                          <a:solidFill>
                            <a:srgbClr val="000000"/>
                          </a:solidFill>
                          <a:latin typeface="Cambria Math" panose="02040503050406030204" pitchFamily="18" charset="0"/>
                        </a:rPr>
                        <m:t>𝑔</m:t>
                      </m:r>
                      <m:d>
                        <m:dPr>
                          <m:ctrlPr>
                            <a:rPr lang="ru-BY" i="1">
                              <a:solidFill>
                                <a:srgbClr val="000000"/>
                              </a:solidFill>
                              <a:latin typeface="Cambria Math" panose="02040503050406030204" pitchFamily="18" charset="0"/>
                            </a:rPr>
                          </m:ctrlPr>
                        </m:dPr>
                        <m:e>
                          <m:r>
                            <a:rPr lang="ru-BY" i="1">
                              <a:solidFill>
                                <a:srgbClr val="000000"/>
                              </a:solidFill>
                              <a:latin typeface="Cambria Math" panose="02040503050406030204" pitchFamily="18" charset="0"/>
                            </a:rPr>
                            <m:t>𝑛</m:t>
                          </m:r>
                        </m:e>
                      </m:d>
                      <m:r>
                        <a:rPr lang="ru-BY" i="1">
                          <a:solidFill>
                            <a:srgbClr val="000000"/>
                          </a:solidFill>
                          <a:latin typeface="Cambria Math" panose="02040503050406030204" pitchFamily="18" charset="0"/>
                        </a:rPr>
                        <m:t>=4</m:t>
                      </m:r>
                      <m:sSup>
                        <m:sSupPr>
                          <m:ctrlPr>
                            <a:rPr lang="ru-BY" i="1">
                              <a:solidFill>
                                <a:srgbClr val="000000"/>
                              </a:solidFill>
                              <a:latin typeface="Cambria Math" panose="02040503050406030204" pitchFamily="18" charset="0"/>
                            </a:rPr>
                          </m:ctrlPr>
                        </m:sSupPr>
                        <m:e>
                          <m:r>
                            <a:rPr lang="ru-BY" i="1">
                              <a:solidFill>
                                <a:srgbClr val="000000"/>
                              </a:solidFill>
                              <a:latin typeface="Cambria Math" panose="02040503050406030204" pitchFamily="18" charset="0"/>
                              <a:ea typeface="Cambria Math" panose="02040503050406030204" pitchFamily="18" charset="0"/>
                            </a:rPr>
                            <m:t>⋅</m:t>
                          </m:r>
                          <m:r>
                            <a:rPr lang="ru-BY" i="1">
                              <a:solidFill>
                                <a:srgbClr val="000000"/>
                              </a:solidFill>
                              <a:latin typeface="Cambria Math" panose="02040503050406030204" pitchFamily="18" charset="0"/>
                            </a:rPr>
                            <m:t>𝑛</m:t>
                          </m:r>
                        </m:e>
                        <m:sup>
                          <m:r>
                            <a:rPr lang="ru-BY" i="1">
                              <a:solidFill>
                                <a:srgbClr val="000000"/>
                              </a:solidFill>
                              <a:latin typeface="Cambria Math" panose="02040503050406030204" pitchFamily="18" charset="0"/>
                            </a:rPr>
                            <m:t>3</m:t>
                          </m:r>
                        </m:sup>
                      </m:sSup>
                      <m:r>
                        <a:rPr lang="ru-RU" b="0" i="1" smtClean="0">
                          <a:solidFill>
                            <a:srgbClr val="000000"/>
                          </a:solidFill>
                          <a:latin typeface="Cambria Math" panose="02040503050406030204" pitchFamily="18" charset="0"/>
                        </a:rPr>
                        <m:t> функция </m:t>
                      </m:r>
                      <m:r>
                        <a:rPr lang="en-US" i="1">
                          <a:solidFill>
                            <a:srgbClr val="000000"/>
                          </a:solidFill>
                          <a:latin typeface="Cambria Math" panose="02040503050406030204" pitchFamily="18" charset="0"/>
                        </a:rPr>
                        <m:t>𝑓</m:t>
                      </m:r>
                      <m:d>
                        <m:dPr>
                          <m:ctrlPr>
                            <a:rPr lang="ru-BY" i="1">
                              <a:solidFill>
                                <a:srgbClr val="000000"/>
                              </a:solidFill>
                              <a:latin typeface="Cambria Math" panose="02040503050406030204" pitchFamily="18" charset="0"/>
                            </a:rPr>
                          </m:ctrlPr>
                        </m:dPr>
                        <m:e>
                          <m:r>
                            <a:rPr lang="ru-BY" i="1">
                              <a:solidFill>
                                <a:srgbClr val="000000"/>
                              </a:solidFill>
                              <a:latin typeface="Cambria Math" panose="02040503050406030204" pitchFamily="18" charset="0"/>
                            </a:rPr>
                            <m:t>𝑛</m:t>
                          </m:r>
                        </m:e>
                      </m:d>
                      <m:r>
                        <a:rPr lang="ru-BY" i="1">
                          <a:solidFill>
                            <a:srgbClr val="000000"/>
                          </a:solidFill>
                          <a:latin typeface="Cambria Math" panose="02040503050406030204" pitchFamily="18" charset="0"/>
                        </a:rPr>
                        <m:t>=</m:t>
                      </m:r>
                      <m:sSup>
                        <m:sSupPr>
                          <m:ctrlPr>
                            <a:rPr lang="ru-BY" i="1">
                              <a:solidFill>
                                <a:srgbClr val="000000"/>
                              </a:solidFill>
                              <a:latin typeface="Cambria Math" panose="02040503050406030204" pitchFamily="18" charset="0"/>
                            </a:rPr>
                          </m:ctrlPr>
                        </m:sSupPr>
                        <m:e>
                          <m:r>
                            <a:rPr lang="ru-BY" i="1">
                              <a:solidFill>
                                <a:srgbClr val="000000"/>
                              </a:solidFill>
                              <a:latin typeface="Cambria Math" panose="02040503050406030204" pitchFamily="18" charset="0"/>
                            </a:rPr>
                            <m:t>𝑛</m:t>
                          </m:r>
                        </m:e>
                        <m:sup>
                          <m:r>
                            <a:rPr lang="ru-BY" i="1">
                              <a:solidFill>
                                <a:srgbClr val="000000"/>
                              </a:solidFill>
                              <a:latin typeface="Cambria Math" panose="02040503050406030204" pitchFamily="18" charset="0"/>
                            </a:rPr>
                            <m:t>3</m:t>
                          </m:r>
                        </m:sup>
                      </m:sSup>
                      <m:r>
                        <a:rPr lang="ru-BY" i="1">
                          <a:solidFill>
                            <a:srgbClr val="000000"/>
                          </a:solidFill>
                          <a:latin typeface="Cambria Math" panose="02040503050406030204" pitchFamily="18" charset="0"/>
                        </a:rPr>
                        <m:t> </m:t>
                      </m:r>
                      <m:r>
                        <m:rPr>
                          <m:nor/>
                        </m:rPr>
                        <a:rPr lang="en-US" dirty="0"/>
                        <m:t> </m:t>
                      </m:r>
                      <m:r>
                        <m:rPr>
                          <m:nor/>
                        </m:rPr>
                        <a:rPr lang="ru-RU" dirty="0"/>
                        <m:t>является точной оценкой</m:t>
                      </m:r>
                      <m:r>
                        <m:rPr>
                          <m:nor/>
                        </m:rPr>
                        <a:rPr lang="ru-RU" b="0" i="0" dirty="0" smtClean="0"/>
                        <m:t>:</m:t>
                      </m:r>
                      <m:r>
                        <a:rPr lang="ru-RU" b="0" i="1" smtClean="0">
                          <a:solidFill>
                            <a:srgbClr val="000000"/>
                          </a:solidFill>
                          <a:latin typeface="Cambria Math" panose="02040503050406030204" pitchFamily="18" charset="0"/>
                        </a:rPr>
                        <m:t> </m:t>
                      </m:r>
                      <m:r>
                        <a:rPr lang="ru-BY" i="1" smtClean="0">
                          <a:solidFill>
                            <a:srgbClr val="000000"/>
                          </a:solidFill>
                          <a:latin typeface="Cambria Math" panose="02040503050406030204" pitchFamily="18" charset="0"/>
                        </a:rPr>
                        <m:t>4</m:t>
                      </m:r>
                      <m:r>
                        <a:rPr lang="ru-BY" i="1">
                          <a:solidFill>
                            <a:srgbClr val="000000"/>
                          </a:solidFill>
                          <a:latin typeface="Cambria Math" panose="02040503050406030204" pitchFamily="18" charset="0"/>
                          <a:ea typeface="Cambria Math" panose="02040503050406030204" pitchFamily="18" charset="0"/>
                        </a:rPr>
                        <m:t>⋅</m:t>
                      </m:r>
                      <m:sSup>
                        <m:sSupPr>
                          <m:ctrlPr>
                            <a:rPr lang="ru-BY" i="1">
                              <a:solidFill>
                                <a:srgbClr val="000000"/>
                              </a:solidFill>
                              <a:latin typeface="Cambria Math" panose="02040503050406030204" pitchFamily="18" charset="0"/>
                            </a:rPr>
                          </m:ctrlPr>
                        </m:sSupPr>
                        <m:e>
                          <m:r>
                            <a:rPr lang="ru-BY" i="1">
                              <a:solidFill>
                                <a:srgbClr val="000000"/>
                              </a:solidFill>
                              <a:latin typeface="Cambria Math" panose="02040503050406030204" pitchFamily="18" charset="0"/>
                            </a:rPr>
                            <m:t>𝑛</m:t>
                          </m:r>
                        </m:e>
                        <m:sup>
                          <m:r>
                            <a:rPr lang="ru-BY" i="1">
                              <a:solidFill>
                                <a:srgbClr val="000000"/>
                              </a:solidFill>
                              <a:latin typeface="Cambria Math" panose="02040503050406030204" pitchFamily="18" charset="0"/>
                            </a:rPr>
                            <m:t>3</m:t>
                          </m:r>
                        </m:sup>
                      </m:sSup>
                      <m:r>
                        <a:rPr lang="en-US" b="1" i="1">
                          <a:solidFill>
                            <a:srgbClr val="000000"/>
                          </a:solidFill>
                          <a:latin typeface="Cambria Math" panose="02040503050406030204" pitchFamily="18" charset="0"/>
                        </a:rPr>
                        <m:t>∈</m:t>
                      </m:r>
                      <m:r>
                        <m:rPr>
                          <m:sty m:val="p"/>
                        </m:rPr>
                        <a:rPr lang="ru-BY" i="1">
                          <a:solidFill>
                            <a:srgbClr val="000000"/>
                          </a:solidFill>
                          <a:latin typeface="Cambria Math" panose="02040503050406030204" pitchFamily="18" charset="0"/>
                        </a:rPr>
                        <m:t>Ω</m:t>
                      </m:r>
                      <m:d>
                        <m:dPr>
                          <m:ctrlPr>
                            <a:rPr lang="ru-BY" i="1">
                              <a:solidFill>
                                <a:srgbClr val="000000"/>
                              </a:solidFill>
                              <a:latin typeface="Cambria Math" panose="02040503050406030204" pitchFamily="18" charset="0"/>
                            </a:rPr>
                          </m:ctrlPr>
                        </m:dPr>
                        <m:e>
                          <m:sSup>
                            <m:sSupPr>
                              <m:ctrlPr>
                                <a:rPr lang="ru-BY" i="1">
                                  <a:solidFill>
                                    <a:srgbClr val="000000"/>
                                  </a:solidFill>
                                  <a:latin typeface="Cambria Math" panose="02040503050406030204" pitchFamily="18" charset="0"/>
                                </a:rPr>
                              </m:ctrlPr>
                            </m:sSupPr>
                            <m:e>
                              <m:r>
                                <a:rPr lang="ru-BY" i="1">
                                  <a:solidFill>
                                    <a:srgbClr val="000000"/>
                                  </a:solidFill>
                                  <a:latin typeface="Cambria Math" panose="02040503050406030204" pitchFamily="18" charset="0"/>
                                </a:rPr>
                                <m:t>𝑛</m:t>
                              </m:r>
                            </m:e>
                            <m:sup>
                              <m:r>
                                <a:rPr lang="ru-BY" i="1">
                                  <a:solidFill>
                                    <a:srgbClr val="000000"/>
                                  </a:solidFill>
                                  <a:latin typeface="Cambria Math" panose="02040503050406030204" pitchFamily="18" charset="0"/>
                                </a:rPr>
                                <m:t>3</m:t>
                              </m:r>
                            </m:sup>
                          </m:sSup>
                        </m:e>
                      </m:d>
                      <m:r>
                        <a:rPr lang="ru-RU" b="0" i="1" smtClean="0">
                          <a:solidFill>
                            <a:srgbClr val="000000"/>
                          </a:solidFill>
                          <a:latin typeface="Cambria Math" panose="02040503050406030204" pitchFamily="18" charset="0"/>
                        </a:rPr>
                        <m:t> и </m:t>
                      </m:r>
                      <m:r>
                        <a:rPr lang="ru-BY" i="1">
                          <a:solidFill>
                            <a:srgbClr val="000000"/>
                          </a:solidFill>
                          <a:latin typeface="Cambria Math" panose="02040503050406030204" pitchFamily="18" charset="0"/>
                        </a:rPr>
                        <m:t>4</m:t>
                      </m:r>
                      <m:sSup>
                        <m:sSupPr>
                          <m:ctrlPr>
                            <a:rPr lang="ru-BY" i="1">
                              <a:solidFill>
                                <a:srgbClr val="000000"/>
                              </a:solidFill>
                              <a:latin typeface="Cambria Math" panose="02040503050406030204" pitchFamily="18" charset="0"/>
                            </a:rPr>
                          </m:ctrlPr>
                        </m:sSupPr>
                        <m:e>
                          <m:r>
                            <a:rPr lang="ru-BY" i="1">
                              <a:solidFill>
                                <a:srgbClr val="000000"/>
                              </a:solidFill>
                              <a:latin typeface="Cambria Math" panose="02040503050406030204" pitchFamily="18" charset="0"/>
                            </a:rPr>
                            <m:t>𝑛</m:t>
                          </m:r>
                        </m:e>
                        <m:sup>
                          <m:r>
                            <a:rPr lang="ru-BY" i="1">
                              <a:solidFill>
                                <a:srgbClr val="000000"/>
                              </a:solidFill>
                              <a:latin typeface="Cambria Math" panose="02040503050406030204" pitchFamily="18" charset="0"/>
                            </a:rPr>
                            <m:t>3</m:t>
                          </m:r>
                        </m:sup>
                      </m:sSup>
                      <m:r>
                        <a:rPr lang="en-US" b="1" i="1">
                          <a:solidFill>
                            <a:srgbClr val="000000"/>
                          </a:solidFill>
                          <a:latin typeface="Cambria Math" panose="02040503050406030204" pitchFamily="18" charset="0"/>
                          <a:ea typeface="Cambria Math" panose="02040503050406030204" pitchFamily="18" charset="0"/>
                        </a:rPr>
                        <m:t>∉</m:t>
                      </m:r>
                      <m:r>
                        <a:rPr lang="ru-BY" i="1">
                          <a:solidFill>
                            <a:srgbClr val="000000"/>
                          </a:solidFill>
                          <a:latin typeface="Cambria Math" panose="02040503050406030204" pitchFamily="18" charset="0"/>
                          <a:ea typeface="Cambria Math" panose="02040503050406030204" pitchFamily="18" charset="0"/>
                        </a:rPr>
                        <m:t>𝜔</m:t>
                      </m:r>
                      <m:d>
                        <m:dPr>
                          <m:ctrlPr>
                            <a:rPr lang="ru-BY" i="1">
                              <a:solidFill>
                                <a:srgbClr val="000000"/>
                              </a:solidFill>
                              <a:latin typeface="Cambria Math" panose="02040503050406030204" pitchFamily="18" charset="0"/>
                            </a:rPr>
                          </m:ctrlPr>
                        </m:dPr>
                        <m:e>
                          <m:sSup>
                            <m:sSupPr>
                              <m:ctrlPr>
                                <a:rPr lang="ru-BY" i="1">
                                  <a:solidFill>
                                    <a:srgbClr val="000000"/>
                                  </a:solidFill>
                                  <a:latin typeface="Cambria Math" panose="02040503050406030204" pitchFamily="18" charset="0"/>
                                </a:rPr>
                              </m:ctrlPr>
                            </m:sSupPr>
                            <m:e>
                              <m:r>
                                <a:rPr lang="ru-BY" i="1">
                                  <a:solidFill>
                                    <a:srgbClr val="000000"/>
                                  </a:solidFill>
                                  <a:latin typeface="Cambria Math" panose="02040503050406030204" pitchFamily="18" charset="0"/>
                                </a:rPr>
                                <m:t>𝑛</m:t>
                              </m:r>
                            </m:e>
                            <m:sup>
                              <m:r>
                                <a:rPr lang="ru-BY" i="1">
                                  <a:solidFill>
                                    <a:srgbClr val="000000"/>
                                  </a:solidFill>
                                  <a:latin typeface="Cambria Math" panose="02040503050406030204" pitchFamily="18" charset="0"/>
                                </a:rPr>
                                <m:t>3</m:t>
                              </m:r>
                            </m:sup>
                          </m:sSup>
                        </m:e>
                      </m:d>
                      <m:r>
                        <a:rPr lang="ru-RU" i="1">
                          <a:solidFill>
                            <a:srgbClr val="000000"/>
                          </a:solidFill>
                          <a:latin typeface="Cambria Math" panose="02040503050406030204" pitchFamily="18" charset="0"/>
                        </a:rPr>
                        <m:t>.</m:t>
                      </m:r>
                    </m:oMath>
                  </m:oMathPara>
                </a14:m>
                <a:endParaRPr lang="ru-BY" dirty="0"/>
              </a:p>
              <a:p>
                <a:r>
                  <a:rPr lang="ru-RU" i="1" dirty="0">
                    <a:solidFill>
                      <a:srgbClr val="000000"/>
                    </a:solidFill>
                    <a:latin typeface="Cambria Math" panose="02040503050406030204" pitchFamily="18" charset="0"/>
                  </a:rPr>
                  <a:t> </a:t>
                </a:r>
                <a:endParaRPr lang="en-US" sz="1800" i="1" dirty="0">
                  <a:solidFill>
                    <a:srgbClr val="000000"/>
                  </a:solidFill>
                  <a:latin typeface="Cambria Math" panose="02040503050406030204" pitchFamily="18" charset="0"/>
                </a:endParaRPr>
              </a:p>
            </p:txBody>
          </p:sp>
        </mc:Choice>
        <mc:Fallback xmlns="">
          <p:sp>
            <p:nvSpPr>
              <p:cNvPr id="19" name="TextBox 18">
                <a:extLst>
                  <a:ext uri="{FF2B5EF4-FFF2-40B4-BE49-F238E27FC236}">
                    <a16:creationId xmlns:a16="http://schemas.microsoft.com/office/drawing/2014/main" id="{A2A88ED8-148F-46BA-B9B3-10634CB65750}"/>
                  </a:ext>
                </a:extLst>
              </p:cNvPr>
              <p:cNvSpPr txBox="1">
                <a:spLocks noRot="1" noChangeAspect="1" noMove="1" noResize="1" noEditPoints="1" noAdjustHandles="1" noChangeArrowheads="1" noChangeShapeType="1" noTextEdit="1"/>
              </p:cNvSpPr>
              <p:nvPr/>
            </p:nvSpPr>
            <p:spPr>
              <a:xfrm>
                <a:off x="109155" y="5379746"/>
                <a:ext cx="11994838" cy="646331"/>
              </a:xfrm>
              <a:prstGeom prst="rect">
                <a:avLst/>
              </a:prstGeom>
              <a:blipFill>
                <a:blip r:embed="rId6"/>
                <a:stretch>
                  <a:fillRect/>
                </a:stretch>
              </a:blipFill>
            </p:spPr>
            <p:txBody>
              <a:bodyPr/>
              <a:lstStyle/>
              <a:p>
                <a:r>
                  <a:rPr lang="ru-BY">
                    <a:noFill/>
                  </a:rPr>
                  <a:t> </a:t>
                </a:r>
              </a:p>
            </p:txBody>
          </p:sp>
        </mc:Fallback>
      </mc:AlternateContent>
      <mc:AlternateContent xmlns:mc="http://schemas.openxmlformats.org/markup-compatibility/2006" xmlns:a14="http://schemas.microsoft.com/office/drawing/2010/main">
        <mc:Choice Requires="a14">
          <p:sp>
            <p:nvSpPr>
              <p:cNvPr id="2" name="Объект 4">
                <a:extLst>
                  <a:ext uri="{FF2B5EF4-FFF2-40B4-BE49-F238E27FC236}">
                    <a16:creationId xmlns:a16="http://schemas.microsoft.com/office/drawing/2014/main" id="{89CE4979-755E-02F7-B17C-3612A0A55359}"/>
                  </a:ext>
                </a:extLst>
              </p:cNvPr>
              <p:cNvSpPr txBox="1"/>
              <p:nvPr/>
            </p:nvSpPr>
            <p:spPr bwMode="auto">
              <a:xfrm>
                <a:off x="136427" y="5973394"/>
                <a:ext cx="4345966" cy="558134"/>
              </a:xfrm>
              <a:prstGeom prst="rect">
                <a:avLst/>
              </a:prstGeom>
              <a:noFill/>
            </p:spPr>
            <p:txBody>
              <a:bodyPr>
                <a:noAutofit/>
              </a:bodyPr>
              <a:lstStyle/>
              <a:p>
                <a:r>
                  <a:rPr lang="ru-RU" sz="2000" dirty="0">
                    <a:solidFill>
                      <a:srgbClr val="000000"/>
                    </a:solidFill>
                  </a:rPr>
                  <a:t>Если </a:t>
                </a:r>
                <a14:m>
                  <m:oMath xmlns:m="http://schemas.openxmlformats.org/officeDocument/2006/math">
                    <m:r>
                      <a:rPr lang="ru-BY" sz="2000" b="0" i="1" smtClean="0">
                        <a:solidFill>
                          <a:srgbClr val="000000"/>
                        </a:solidFill>
                        <a:latin typeface="Cambria Math" panose="02040503050406030204" pitchFamily="18" charset="0"/>
                      </a:rPr>
                      <m:t>𝑔</m:t>
                    </m:r>
                    <m:d>
                      <m:dPr>
                        <m:ctrlPr>
                          <a:rPr lang="ru-BY" sz="2000" i="1" smtClean="0">
                            <a:solidFill>
                              <a:srgbClr val="000000"/>
                            </a:solidFill>
                            <a:latin typeface="Cambria Math" panose="02040503050406030204" pitchFamily="18" charset="0"/>
                          </a:rPr>
                        </m:ctrlPr>
                      </m:dPr>
                      <m:e>
                        <m:r>
                          <a:rPr lang="ru-BY" sz="2000" b="0" i="1" smtClean="0">
                            <a:solidFill>
                              <a:srgbClr val="000000"/>
                            </a:solidFill>
                            <a:latin typeface="Cambria Math" panose="02040503050406030204" pitchFamily="18" charset="0"/>
                          </a:rPr>
                          <m:t>𝑛</m:t>
                        </m:r>
                      </m:e>
                    </m:d>
                    <m:r>
                      <a:rPr lang="en-US" sz="2000" b="0" i="1">
                        <a:solidFill>
                          <a:srgbClr val="000000"/>
                        </a:solidFill>
                        <a:latin typeface="Cambria Math" panose="02040503050406030204" pitchFamily="18" charset="0"/>
                      </a:rPr>
                      <m:t>∈</m:t>
                    </m:r>
                    <m:r>
                      <m:rPr>
                        <m:sty m:val="p"/>
                      </m:rPr>
                      <a:rPr lang="ru-BY" sz="2000" b="0" i="1" dirty="0">
                        <a:solidFill>
                          <a:srgbClr val="000000"/>
                        </a:solidFill>
                        <a:latin typeface="Cambria Math" panose="02040503050406030204" pitchFamily="18" charset="0"/>
                        <a:ea typeface="Cambria Math" panose="02040503050406030204" pitchFamily="18" charset="0"/>
                      </a:rPr>
                      <m:t>Ω</m:t>
                    </m:r>
                    <m:r>
                      <a:rPr lang="ru-BY" sz="2000" b="0" i="1">
                        <a:solidFill>
                          <a:srgbClr val="000000"/>
                        </a:solidFill>
                        <a:latin typeface="Cambria Math" panose="02040503050406030204" pitchFamily="18" charset="0"/>
                      </a:rPr>
                      <m:t> </m:t>
                    </m:r>
                    <m:r>
                      <a:rPr lang="ru-RU" sz="2000" b="0" i="1" smtClean="0">
                        <a:solidFill>
                          <a:srgbClr val="000000"/>
                        </a:solidFill>
                        <a:latin typeface="Cambria Math" panose="02040503050406030204" pitchFamily="18" charset="0"/>
                      </a:rPr>
                      <m:t>, то </m:t>
                    </m:r>
                    <m:r>
                      <a:rPr lang="en-US" sz="2000" b="0" i="1" smtClean="0">
                        <a:solidFill>
                          <a:srgbClr val="000000"/>
                        </a:solidFill>
                        <a:latin typeface="Cambria Math" panose="02040503050406030204" pitchFamily="18" charset="0"/>
                      </a:rPr>
                      <m:t>𝑓</m:t>
                    </m:r>
                    <m:r>
                      <a:rPr lang="ru-BY" sz="2000" b="0" i="1">
                        <a:solidFill>
                          <a:srgbClr val="000000"/>
                        </a:solidFill>
                        <a:latin typeface="Cambria Math" panose="02040503050406030204" pitchFamily="18" charset="0"/>
                      </a:rPr>
                      <m:t>(</m:t>
                    </m:r>
                    <m:r>
                      <a:rPr lang="ru-BY" sz="2000" b="0" i="1">
                        <a:solidFill>
                          <a:srgbClr val="000000"/>
                        </a:solidFill>
                        <a:latin typeface="Cambria Math" panose="02040503050406030204" pitchFamily="18" charset="0"/>
                      </a:rPr>
                      <m:t>𝑛</m:t>
                    </m:r>
                    <m:r>
                      <a:rPr lang="ru-BY" sz="2000" b="0" i="1">
                        <a:solidFill>
                          <a:srgbClr val="000000"/>
                        </a:solidFill>
                        <a:latin typeface="Cambria Math" panose="02040503050406030204" pitchFamily="18" charset="0"/>
                      </a:rPr>
                      <m:t>)∈</m:t>
                    </m:r>
                    <m:r>
                      <m:rPr>
                        <m:sty m:val="p"/>
                      </m:rPr>
                      <a:rPr lang="en-US" sz="2000" b="0" i="0" dirty="0" smtClean="0">
                        <a:solidFill>
                          <a:srgbClr val="000000"/>
                        </a:solidFill>
                        <a:latin typeface="Cambria Math" panose="02040503050406030204" pitchFamily="18" charset="0"/>
                        <a:ea typeface="Cambria Math" panose="02040503050406030204" pitchFamily="18" charset="0"/>
                      </a:rPr>
                      <m:t>O</m:t>
                    </m:r>
                    <m:d>
                      <m:dPr>
                        <m:ctrlPr>
                          <a:rPr lang="ru-BY" sz="2000" i="1">
                            <a:solidFill>
                              <a:srgbClr val="000000"/>
                            </a:solidFill>
                            <a:latin typeface="Cambria Math" panose="02040503050406030204" pitchFamily="18" charset="0"/>
                          </a:rPr>
                        </m:ctrlPr>
                      </m:dPr>
                      <m:e>
                        <m:r>
                          <a:rPr lang="en-US" sz="2000" b="0" i="1" smtClean="0">
                            <a:solidFill>
                              <a:srgbClr val="000000"/>
                            </a:solidFill>
                            <a:latin typeface="Cambria Math" panose="02040503050406030204" pitchFamily="18" charset="0"/>
                          </a:rPr>
                          <m:t>𝑔</m:t>
                        </m:r>
                        <m:d>
                          <m:dPr>
                            <m:ctrlPr>
                              <a:rPr lang="ru-BY" sz="2000" i="1">
                                <a:solidFill>
                                  <a:srgbClr val="000000"/>
                                </a:solidFill>
                                <a:latin typeface="Cambria Math" panose="02040503050406030204" pitchFamily="18" charset="0"/>
                              </a:rPr>
                            </m:ctrlPr>
                          </m:dPr>
                          <m:e>
                            <m:r>
                              <a:rPr lang="ru-BY" sz="2000" b="0" i="1">
                                <a:solidFill>
                                  <a:srgbClr val="000000"/>
                                </a:solidFill>
                                <a:latin typeface="Cambria Math" panose="02040503050406030204" pitchFamily="18" charset="0"/>
                              </a:rPr>
                              <m:t>𝑛</m:t>
                            </m:r>
                          </m:e>
                        </m:d>
                      </m:e>
                    </m:d>
                  </m:oMath>
                </a14:m>
                <a:r>
                  <a:rPr lang="ru-RU" sz="2000" dirty="0"/>
                  <a:t>.</a:t>
                </a:r>
                <a:endParaRPr lang="ru-BY" sz="2000" dirty="0"/>
              </a:p>
            </p:txBody>
          </p:sp>
        </mc:Choice>
        <mc:Fallback xmlns="">
          <p:sp>
            <p:nvSpPr>
              <p:cNvPr id="2" name="Объект 4">
                <a:extLst>
                  <a:ext uri="{FF2B5EF4-FFF2-40B4-BE49-F238E27FC236}">
                    <a16:creationId xmlns:a16="http://schemas.microsoft.com/office/drawing/2014/main" id="{89CE4979-755E-02F7-B17C-3612A0A55359}"/>
                  </a:ext>
                </a:extLst>
              </p:cNvPr>
              <p:cNvSpPr txBox="1">
                <a:spLocks noRot="1" noChangeAspect="1" noMove="1" noResize="1" noEditPoints="1" noAdjustHandles="1" noChangeArrowheads="1" noChangeShapeType="1" noTextEdit="1"/>
              </p:cNvSpPr>
              <p:nvPr/>
            </p:nvSpPr>
            <p:spPr bwMode="auto">
              <a:xfrm>
                <a:off x="136427" y="5973394"/>
                <a:ext cx="4345966" cy="558134"/>
              </a:xfrm>
              <a:prstGeom prst="rect">
                <a:avLst/>
              </a:prstGeom>
              <a:blipFill>
                <a:blip r:embed="rId7"/>
                <a:stretch>
                  <a:fillRect l="-1403" t="-2198"/>
                </a:stretch>
              </a:blipFill>
            </p:spPr>
            <p:txBody>
              <a:bodyPr/>
              <a:lstStyle/>
              <a:p>
                <a:r>
                  <a:rPr lang="ru-BY">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EE9170DD-B16D-5751-D61D-CD91F78ABD6B}"/>
                  </a:ext>
                </a:extLst>
              </p:cNvPr>
              <p:cNvSpPr txBox="1"/>
              <p:nvPr/>
            </p:nvSpPr>
            <p:spPr>
              <a:xfrm>
                <a:off x="66773" y="4541285"/>
                <a:ext cx="12058453" cy="801758"/>
              </a:xfrm>
              <a:prstGeom prst="rect">
                <a:avLst/>
              </a:prstGeom>
              <a:noFill/>
            </p:spPr>
            <p:txBody>
              <a:bodyPr wrap="square">
                <a:spAutoFit/>
              </a:bodyPr>
              <a:lstStyle/>
              <a:p>
                <a:r>
                  <a:rPr lang="ru-RU" sz="1800" b="0" dirty="0">
                    <a:solidFill>
                      <a:srgbClr val="000000"/>
                    </a:solidFill>
                  </a:rPr>
                  <a:t>Будем писать </a:t>
                </a:r>
                <a14:m>
                  <m:oMath xmlns:m="http://schemas.openxmlformats.org/officeDocument/2006/math">
                    <m:r>
                      <a:rPr lang="ru-BY" sz="2000" i="1">
                        <a:solidFill>
                          <a:srgbClr val="000000"/>
                        </a:solidFill>
                        <a:latin typeface="Cambria Math" panose="02040503050406030204" pitchFamily="18" charset="0"/>
                      </a:rPr>
                      <m:t>𝑔</m:t>
                    </m:r>
                    <m:d>
                      <m:dPr>
                        <m:ctrlPr>
                          <a:rPr lang="ru-BY" sz="2000" i="1">
                            <a:solidFill>
                              <a:srgbClr val="000000"/>
                            </a:solidFill>
                            <a:latin typeface="Cambria Math" panose="02040503050406030204" pitchFamily="18" charset="0"/>
                          </a:rPr>
                        </m:ctrlPr>
                      </m:dPr>
                      <m:e>
                        <m:r>
                          <a:rPr lang="ru-BY" sz="2000" i="1">
                            <a:solidFill>
                              <a:srgbClr val="000000"/>
                            </a:solidFill>
                            <a:latin typeface="Cambria Math" panose="02040503050406030204" pitchFamily="18" charset="0"/>
                          </a:rPr>
                          <m:t>𝑛</m:t>
                        </m:r>
                      </m:e>
                    </m:d>
                    <m:r>
                      <a:rPr lang="en-US" sz="2000" b="1" i="1">
                        <a:solidFill>
                          <a:srgbClr val="000000"/>
                        </a:solidFill>
                        <a:latin typeface="Cambria Math" panose="02040503050406030204" pitchFamily="18" charset="0"/>
                      </a:rPr>
                      <m:t>∈</m:t>
                    </m:r>
                    <m:r>
                      <a:rPr lang="ru-BY" sz="2000" i="1">
                        <a:solidFill>
                          <a:srgbClr val="000000"/>
                        </a:solidFill>
                        <a:latin typeface="Cambria Math" panose="02040503050406030204" pitchFamily="18" charset="0"/>
                        <a:ea typeface="Cambria Math" panose="02040503050406030204" pitchFamily="18" charset="0"/>
                      </a:rPr>
                      <m:t>𝜔</m:t>
                    </m:r>
                    <m:d>
                      <m:dPr>
                        <m:ctrlPr>
                          <a:rPr lang="ru-BY" sz="2000" i="1">
                            <a:solidFill>
                              <a:srgbClr val="000000"/>
                            </a:solidFill>
                            <a:latin typeface="Cambria Math" panose="02040503050406030204" pitchFamily="18" charset="0"/>
                          </a:rPr>
                        </m:ctrlPr>
                      </m:dPr>
                      <m:e>
                        <m:r>
                          <a:rPr lang="ru-BY" sz="2000" i="1">
                            <a:solidFill>
                              <a:srgbClr val="000000"/>
                            </a:solidFill>
                            <a:latin typeface="Cambria Math" panose="02040503050406030204" pitchFamily="18" charset="0"/>
                          </a:rPr>
                          <m:t>𝑓</m:t>
                        </m:r>
                        <m:d>
                          <m:dPr>
                            <m:ctrlPr>
                              <a:rPr lang="ru-BY" sz="2000" i="1">
                                <a:solidFill>
                                  <a:srgbClr val="000000"/>
                                </a:solidFill>
                                <a:latin typeface="Cambria Math" panose="02040503050406030204" pitchFamily="18" charset="0"/>
                              </a:rPr>
                            </m:ctrlPr>
                          </m:dPr>
                          <m:e>
                            <m:r>
                              <a:rPr lang="ru-BY" sz="2000" i="1">
                                <a:solidFill>
                                  <a:srgbClr val="000000"/>
                                </a:solidFill>
                                <a:latin typeface="Cambria Math" panose="02040503050406030204" pitchFamily="18" charset="0"/>
                              </a:rPr>
                              <m:t>𝑛</m:t>
                            </m:r>
                          </m:e>
                        </m:d>
                      </m:e>
                    </m:d>
                    <m:r>
                      <a:rPr lang="ru-BY" sz="2000" i="1">
                        <a:solidFill>
                          <a:srgbClr val="000000"/>
                        </a:solidFill>
                        <a:latin typeface="Cambria Math" panose="02040503050406030204" pitchFamily="18" charset="0"/>
                      </a:rPr>
                      <m:t> ⇔∀</m:t>
                    </m:r>
                    <m:r>
                      <m:rPr>
                        <m:sty m:val="p"/>
                      </m:rPr>
                      <a:rPr lang="ru-BY" sz="2000">
                        <a:solidFill>
                          <a:srgbClr val="000000"/>
                        </a:solidFill>
                        <a:latin typeface="Cambria Math" panose="02040503050406030204" pitchFamily="18" charset="0"/>
                      </a:rPr>
                      <m:t>c</m:t>
                    </m:r>
                    <m:r>
                      <a:rPr lang="ru-BY" sz="2000" i="1">
                        <a:solidFill>
                          <a:srgbClr val="000000"/>
                        </a:solidFill>
                        <a:latin typeface="Cambria Math" panose="02040503050406030204" pitchFamily="18" charset="0"/>
                      </a:rPr>
                      <m:t>,</m:t>
                    </m:r>
                    <m:r>
                      <a:rPr lang="ru-BY" sz="2000" i="1" smtClean="0">
                        <a:solidFill>
                          <a:srgbClr val="000000"/>
                        </a:solidFill>
                        <a:latin typeface="Cambria Math" panose="02040503050406030204" pitchFamily="18" charset="0"/>
                      </a:rPr>
                      <m:t> </m:t>
                    </m:r>
                    <m:r>
                      <a:rPr lang="ru-BY" sz="2000" i="1">
                        <a:solidFill>
                          <a:srgbClr val="000000"/>
                        </a:solidFill>
                        <a:latin typeface="Cambria Math" panose="02040503050406030204" pitchFamily="18" charset="0"/>
                      </a:rPr>
                      <m:t>∃</m:t>
                    </m:r>
                    <m:sSub>
                      <m:sSubPr>
                        <m:ctrlPr>
                          <a:rPr lang="ru-BY"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𝑛</m:t>
                        </m:r>
                      </m:e>
                      <m:sub>
                        <m:r>
                          <a:rPr lang="en-US" sz="2000" i="1">
                            <a:solidFill>
                              <a:srgbClr val="000000"/>
                            </a:solidFill>
                            <a:latin typeface="Cambria Math" panose="02040503050406030204" pitchFamily="18" charset="0"/>
                          </a:rPr>
                          <m:t>0</m:t>
                        </m:r>
                      </m:sub>
                    </m:sSub>
                    <m:r>
                      <a:rPr lang="ru-BY" sz="2000" i="1">
                        <a:solidFill>
                          <a:srgbClr val="000000"/>
                        </a:solidFill>
                        <a:latin typeface="Cambria Math" panose="02040503050406030204" pitchFamily="18" charset="0"/>
                      </a:rPr>
                      <m:t>&gt;0:∀</m:t>
                    </m:r>
                    <m:r>
                      <a:rPr lang="ru-BY" sz="2000" i="1">
                        <a:solidFill>
                          <a:srgbClr val="000000"/>
                        </a:solidFill>
                        <a:latin typeface="Cambria Math" panose="02040503050406030204" pitchFamily="18" charset="0"/>
                      </a:rPr>
                      <m:t>𝑛</m:t>
                    </m:r>
                    <m:r>
                      <a:rPr lang="ru-BY" sz="2000" i="1">
                        <a:solidFill>
                          <a:srgbClr val="000000"/>
                        </a:solidFill>
                        <a:latin typeface="Cambria Math" panose="02040503050406030204" pitchFamily="18" charset="0"/>
                      </a:rPr>
                      <m:t>≥</m:t>
                    </m:r>
                    <m:sSub>
                      <m:sSubPr>
                        <m:ctrlPr>
                          <a:rPr lang="ru-BY"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𝑛</m:t>
                        </m:r>
                      </m:e>
                      <m:sub>
                        <m:r>
                          <a:rPr lang="en-US" sz="2000" i="1">
                            <a:solidFill>
                              <a:srgbClr val="000000"/>
                            </a:solidFill>
                            <a:latin typeface="Cambria Math" panose="02040503050406030204" pitchFamily="18" charset="0"/>
                          </a:rPr>
                          <m:t>0</m:t>
                        </m:r>
                      </m:sub>
                    </m:sSub>
                    <m:r>
                      <a:rPr lang="ru-BY" sz="2000" i="1" dirty="0">
                        <a:solidFill>
                          <a:srgbClr val="000000"/>
                        </a:solidFill>
                        <a:latin typeface="Cambria Math" panose="02040503050406030204" pitchFamily="18" charset="0"/>
                      </a:rPr>
                      <m:t> </m:t>
                    </m:r>
                    <m:r>
                      <a:rPr lang="ru-RU" sz="2000" b="0" i="1" dirty="0" smtClean="0">
                        <a:solidFill>
                          <a:srgbClr val="000000"/>
                        </a:solidFill>
                        <a:latin typeface="Cambria Math" panose="02040503050406030204" pitchFamily="18" charset="0"/>
                      </a:rPr>
                      <m:t>выполняется </m:t>
                    </m:r>
                    <m:r>
                      <a:rPr lang="ru-BY" sz="2000" i="1">
                        <a:solidFill>
                          <a:srgbClr val="000000"/>
                        </a:solidFill>
                        <a:latin typeface="Cambria Math" panose="02040503050406030204" pitchFamily="18" charset="0"/>
                      </a:rPr>
                      <m:t>0≤</m:t>
                    </m:r>
                    <m:r>
                      <m:rPr>
                        <m:sty m:val="p"/>
                      </m:rPr>
                      <a:rPr lang="ru-BY" sz="2000">
                        <a:solidFill>
                          <a:srgbClr val="000000"/>
                        </a:solidFill>
                        <a:latin typeface="Cambria Math" panose="02040503050406030204" pitchFamily="18" charset="0"/>
                      </a:rPr>
                      <m:t>c</m:t>
                    </m:r>
                    <m:r>
                      <a:rPr lang="ru-BY" sz="2000" i="1">
                        <a:solidFill>
                          <a:srgbClr val="000000"/>
                        </a:solidFill>
                        <a:latin typeface="Cambria Math" panose="02040503050406030204" pitchFamily="18" charset="0"/>
                      </a:rPr>
                      <m:t>⋅</m:t>
                    </m:r>
                    <m:r>
                      <a:rPr lang="ru-BY" sz="2000" i="1">
                        <a:solidFill>
                          <a:srgbClr val="000000"/>
                        </a:solidFill>
                        <a:latin typeface="Cambria Math" panose="02040503050406030204" pitchFamily="18" charset="0"/>
                      </a:rPr>
                      <m:t>𝑓</m:t>
                    </m:r>
                    <m:d>
                      <m:dPr>
                        <m:ctrlPr>
                          <a:rPr lang="ru-BY" sz="2000" i="1">
                            <a:solidFill>
                              <a:srgbClr val="000000"/>
                            </a:solidFill>
                            <a:latin typeface="Cambria Math" panose="02040503050406030204" pitchFamily="18" charset="0"/>
                          </a:rPr>
                        </m:ctrlPr>
                      </m:dPr>
                      <m:e>
                        <m:r>
                          <a:rPr lang="ru-BY" sz="2000" i="1">
                            <a:solidFill>
                              <a:srgbClr val="000000"/>
                            </a:solidFill>
                            <a:latin typeface="Cambria Math" panose="02040503050406030204" pitchFamily="18" charset="0"/>
                          </a:rPr>
                          <m:t>𝑛</m:t>
                        </m:r>
                      </m:e>
                    </m:d>
                    <m:r>
                      <a:rPr lang="en-US" sz="2000" i="1">
                        <a:solidFill>
                          <a:srgbClr val="000000"/>
                        </a:solidFill>
                        <a:latin typeface="Cambria Math" panose="02040503050406030204" pitchFamily="18" charset="0"/>
                      </a:rPr>
                      <m:t>&lt;</m:t>
                    </m:r>
                    <m:r>
                      <a:rPr lang="ru-BY" sz="2000" i="1">
                        <a:solidFill>
                          <a:srgbClr val="000000"/>
                        </a:solidFill>
                        <a:latin typeface="Cambria Math" panose="02040503050406030204" pitchFamily="18" charset="0"/>
                      </a:rPr>
                      <m:t>𝑔</m:t>
                    </m:r>
                    <m:r>
                      <a:rPr lang="ru-BY" sz="2000" i="1">
                        <a:solidFill>
                          <a:srgbClr val="000000"/>
                        </a:solidFill>
                        <a:latin typeface="Cambria Math" panose="02040503050406030204" pitchFamily="18" charset="0"/>
                      </a:rPr>
                      <m:t>(</m:t>
                    </m:r>
                    <m:r>
                      <a:rPr lang="ru-BY" sz="2000" i="1">
                        <a:solidFill>
                          <a:srgbClr val="000000"/>
                        </a:solidFill>
                        <a:latin typeface="Cambria Math" panose="02040503050406030204" pitchFamily="18" charset="0"/>
                      </a:rPr>
                      <m:t>𝑛</m:t>
                    </m:r>
                    <m:r>
                      <a:rPr lang="ru-BY" sz="2000" i="1">
                        <a:solidFill>
                          <a:srgbClr val="000000"/>
                        </a:solidFill>
                        <a:latin typeface="Cambria Math" panose="02040503050406030204" pitchFamily="18" charset="0"/>
                      </a:rPr>
                      <m:t>)</m:t>
                    </m:r>
                  </m:oMath>
                </a14:m>
                <a:r>
                  <a:rPr lang="ru-RU" sz="2000" dirty="0"/>
                  <a:t>. </a:t>
                </a:r>
              </a:p>
              <a:p>
                <a:r>
                  <a:rPr lang="ru-RU" sz="2000" dirty="0"/>
                  <a:t>Пусть</a:t>
                </a:r>
                <a14:m>
                  <m:oMath xmlns:m="http://schemas.openxmlformats.org/officeDocument/2006/math">
                    <m:r>
                      <a:rPr lang="ru-RU" sz="2000" b="0" i="0" smtClean="0">
                        <a:solidFill>
                          <a:srgbClr val="000000"/>
                        </a:solidFill>
                        <a:latin typeface="Cambria Math" panose="02040503050406030204" pitchFamily="18" charset="0"/>
                      </a:rPr>
                      <m:t> </m:t>
                    </m:r>
                    <m:r>
                      <a:rPr lang="ru-BY" sz="2000" b="0" i="1" smtClean="0">
                        <a:solidFill>
                          <a:srgbClr val="000000"/>
                        </a:solidFill>
                        <a:latin typeface="Cambria Math" panose="02040503050406030204" pitchFamily="18" charset="0"/>
                      </a:rPr>
                      <m:t>𝑔</m:t>
                    </m:r>
                    <m:r>
                      <a:rPr lang="ru-BY" sz="2000" b="0" i="1" smtClean="0">
                        <a:solidFill>
                          <a:srgbClr val="000000"/>
                        </a:solidFill>
                        <a:latin typeface="Cambria Math" panose="02040503050406030204" pitchFamily="18" charset="0"/>
                      </a:rPr>
                      <m:t>(</m:t>
                    </m:r>
                    <m:r>
                      <a:rPr lang="ru-BY" sz="2000" b="0" i="1" smtClean="0">
                        <a:solidFill>
                          <a:srgbClr val="000000"/>
                        </a:solidFill>
                        <a:latin typeface="Cambria Math" panose="02040503050406030204" pitchFamily="18" charset="0"/>
                      </a:rPr>
                      <m:t>𝑛</m:t>
                    </m:r>
                    <m:r>
                      <a:rPr lang="ru-BY" sz="2000" b="0" i="1" smtClean="0">
                        <a:solidFill>
                          <a:srgbClr val="000000"/>
                        </a:solidFill>
                        <a:latin typeface="Cambria Math" panose="02040503050406030204" pitchFamily="18" charset="0"/>
                      </a:rPr>
                      <m:t>)</m:t>
                    </m:r>
                    <m:r>
                      <a:rPr lang="en-US" sz="2000" b="1" i="1">
                        <a:solidFill>
                          <a:srgbClr val="000000"/>
                        </a:solidFill>
                        <a:latin typeface="Cambria Math" panose="02040503050406030204" pitchFamily="18" charset="0"/>
                      </a:rPr>
                      <m:t>∈</m:t>
                    </m:r>
                    <m:r>
                      <m:rPr>
                        <m:sty m:val="p"/>
                      </m:rPr>
                      <a:rPr lang="ru-BY" sz="2000" i="1">
                        <a:solidFill>
                          <a:srgbClr val="000000"/>
                        </a:solidFill>
                        <a:latin typeface="Cambria Math" panose="02040503050406030204" pitchFamily="18" charset="0"/>
                      </a:rPr>
                      <m:t>Ω</m:t>
                    </m:r>
                    <m:d>
                      <m:dPr>
                        <m:ctrlPr>
                          <a:rPr lang="ru-BY" sz="2000" i="1">
                            <a:solidFill>
                              <a:srgbClr val="000000"/>
                            </a:solidFill>
                            <a:latin typeface="Cambria Math" panose="02040503050406030204" pitchFamily="18" charset="0"/>
                          </a:rPr>
                        </m:ctrlPr>
                      </m:dPr>
                      <m:e>
                        <m:r>
                          <a:rPr lang="ru-BY" sz="2000" b="0" i="1">
                            <a:solidFill>
                              <a:srgbClr val="000000"/>
                            </a:solidFill>
                            <a:latin typeface="Cambria Math" panose="02040503050406030204" pitchFamily="18" charset="0"/>
                          </a:rPr>
                          <m:t>𝑓</m:t>
                        </m:r>
                        <m:d>
                          <m:dPr>
                            <m:ctrlPr>
                              <a:rPr lang="ru-BY" sz="2000" i="1">
                                <a:solidFill>
                                  <a:srgbClr val="000000"/>
                                </a:solidFill>
                                <a:latin typeface="Cambria Math" panose="02040503050406030204" pitchFamily="18" charset="0"/>
                              </a:rPr>
                            </m:ctrlPr>
                          </m:dPr>
                          <m:e>
                            <m:r>
                              <a:rPr lang="ru-BY" sz="2000" b="0" i="1">
                                <a:solidFill>
                                  <a:srgbClr val="000000"/>
                                </a:solidFill>
                                <a:latin typeface="Cambria Math" panose="02040503050406030204" pitchFamily="18" charset="0"/>
                              </a:rPr>
                              <m:t>𝑛</m:t>
                            </m:r>
                          </m:e>
                        </m:d>
                      </m:e>
                    </m:d>
                  </m:oMath>
                </a14:m>
                <a:r>
                  <a:rPr lang="ru-RU" sz="2000" dirty="0"/>
                  <a:t>, тогда </a:t>
                </a:r>
                <a14:m>
                  <m:oMath xmlns:m="http://schemas.openxmlformats.org/officeDocument/2006/math">
                    <m:r>
                      <a:rPr lang="en-US" sz="2000" i="1" dirty="0" smtClean="0">
                        <a:latin typeface="Cambria Math" panose="02040503050406030204" pitchFamily="18" charset="0"/>
                      </a:rPr>
                      <m:t>𝑓</m:t>
                    </m:r>
                    <m:d>
                      <m:dPr>
                        <m:ctrlPr>
                          <a:rPr lang="ru-BY" sz="2000" i="1">
                            <a:solidFill>
                              <a:srgbClr val="000000"/>
                            </a:solidFill>
                            <a:latin typeface="Cambria Math" panose="02040503050406030204" pitchFamily="18" charset="0"/>
                          </a:rPr>
                        </m:ctrlPr>
                      </m:dPr>
                      <m:e>
                        <m:r>
                          <a:rPr lang="ru-BY" sz="2000" i="1">
                            <a:solidFill>
                              <a:srgbClr val="000000"/>
                            </a:solidFill>
                            <a:latin typeface="Cambria Math" panose="02040503050406030204" pitchFamily="18" charset="0"/>
                          </a:rPr>
                          <m:t>𝑛</m:t>
                        </m:r>
                      </m:e>
                    </m:d>
                    <m:r>
                      <a:rPr lang="ru-BY" sz="2000" i="1">
                        <a:solidFill>
                          <a:srgbClr val="000000"/>
                        </a:solidFill>
                        <a:latin typeface="Cambria Math" panose="02040503050406030204" pitchFamily="18" charset="0"/>
                      </a:rPr>
                      <m:t> </m:t>
                    </m:r>
                    <m:r>
                      <a:rPr lang="en-US" sz="2000" i="1" dirty="0" smtClean="0">
                        <a:latin typeface="Cambria Math" panose="02040503050406030204" pitchFamily="18" charset="0"/>
                      </a:rPr>
                      <m:t> </m:t>
                    </m:r>
                  </m:oMath>
                </a14:m>
                <a:r>
                  <a:rPr lang="ru-RU" sz="2000" dirty="0"/>
                  <a:t>является точной оценкой для  функции </a:t>
                </a:r>
                <a14:m>
                  <m:oMath xmlns:m="http://schemas.openxmlformats.org/officeDocument/2006/math">
                    <m:r>
                      <a:rPr lang="ru-BY" sz="2000" i="1">
                        <a:solidFill>
                          <a:srgbClr val="000000"/>
                        </a:solidFill>
                        <a:latin typeface="Cambria Math" panose="02040503050406030204" pitchFamily="18" charset="0"/>
                      </a:rPr>
                      <m:t>𝑔</m:t>
                    </m:r>
                    <m:d>
                      <m:dPr>
                        <m:ctrlPr>
                          <a:rPr lang="ru-BY" sz="2000" i="1">
                            <a:solidFill>
                              <a:srgbClr val="000000"/>
                            </a:solidFill>
                            <a:latin typeface="Cambria Math" panose="02040503050406030204" pitchFamily="18" charset="0"/>
                          </a:rPr>
                        </m:ctrlPr>
                      </m:dPr>
                      <m:e>
                        <m:r>
                          <a:rPr lang="ru-BY" sz="2000" i="1">
                            <a:solidFill>
                              <a:srgbClr val="000000"/>
                            </a:solidFill>
                            <a:latin typeface="Cambria Math" panose="02040503050406030204" pitchFamily="18" charset="0"/>
                          </a:rPr>
                          <m:t>𝑛</m:t>
                        </m:r>
                      </m:e>
                    </m:d>
                    <m:r>
                      <a:rPr lang="ru-RU" sz="2000" b="0" i="0" smtClean="0">
                        <a:solidFill>
                          <a:srgbClr val="000000"/>
                        </a:solidFill>
                        <a:latin typeface="Cambria Math" panose="02040503050406030204" pitchFamily="18" charset="0"/>
                      </a:rPr>
                      <m:t> </m:t>
                    </m:r>
                  </m:oMath>
                </a14:m>
                <a:r>
                  <a:rPr lang="ru-RU" sz="2000" dirty="0"/>
                  <a:t>только если </a:t>
                </a:r>
                <a14:m>
                  <m:oMath xmlns:m="http://schemas.openxmlformats.org/officeDocument/2006/math">
                    <m:r>
                      <a:rPr lang="ru-BY" sz="2000" i="1">
                        <a:solidFill>
                          <a:srgbClr val="000000"/>
                        </a:solidFill>
                        <a:latin typeface="Cambria Math" panose="02040503050406030204" pitchFamily="18" charset="0"/>
                      </a:rPr>
                      <m:t>𝑔</m:t>
                    </m:r>
                    <m:d>
                      <m:dPr>
                        <m:ctrlPr>
                          <a:rPr lang="ru-BY" sz="2000" i="1">
                            <a:solidFill>
                              <a:srgbClr val="000000"/>
                            </a:solidFill>
                            <a:latin typeface="Cambria Math" panose="02040503050406030204" pitchFamily="18" charset="0"/>
                          </a:rPr>
                        </m:ctrlPr>
                      </m:dPr>
                      <m:e>
                        <m:r>
                          <a:rPr lang="ru-BY" sz="2000" i="1">
                            <a:solidFill>
                              <a:srgbClr val="000000"/>
                            </a:solidFill>
                            <a:latin typeface="Cambria Math" panose="02040503050406030204" pitchFamily="18" charset="0"/>
                          </a:rPr>
                          <m:t>𝑛</m:t>
                        </m:r>
                      </m:e>
                    </m:d>
                    <m:r>
                      <a:rPr lang="en-US" sz="2000" b="1" i="1" smtClean="0">
                        <a:solidFill>
                          <a:srgbClr val="000000"/>
                        </a:solidFill>
                        <a:latin typeface="Cambria Math" panose="02040503050406030204" pitchFamily="18" charset="0"/>
                        <a:ea typeface="Cambria Math" panose="02040503050406030204" pitchFamily="18" charset="0"/>
                      </a:rPr>
                      <m:t>∉</m:t>
                    </m:r>
                    <m:r>
                      <a:rPr lang="ru-BY" sz="2000" i="1">
                        <a:solidFill>
                          <a:srgbClr val="000000"/>
                        </a:solidFill>
                        <a:latin typeface="Cambria Math" panose="02040503050406030204" pitchFamily="18" charset="0"/>
                        <a:ea typeface="Cambria Math" panose="02040503050406030204" pitchFamily="18" charset="0"/>
                      </a:rPr>
                      <m:t>𝜔</m:t>
                    </m:r>
                    <m:d>
                      <m:dPr>
                        <m:ctrlPr>
                          <a:rPr lang="ru-BY" sz="2000" i="1">
                            <a:solidFill>
                              <a:srgbClr val="000000"/>
                            </a:solidFill>
                            <a:latin typeface="Cambria Math" panose="02040503050406030204" pitchFamily="18" charset="0"/>
                          </a:rPr>
                        </m:ctrlPr>
                      </m:dPr>
                      <m:e>
                        <m:r>
                          <a:rPr lang="ru-BY" sz="2000" i="1">
                            <a:solidFill>
                              <a:srgbClr val="000000"/>
                            </a:solidFill>
                            <a:latin typeface="Cambria Math" panose="02040503050406030204" pitchFamily="18" charset="0"/>
                          </a:rPr>
                          <m:t>𝑓</m:t>
                        </m:r>
                        <m:d>
                          <m:dPr>
                            <m:ctrlPr>
                              <a:rPr lang="ru-BY" sz="2000" i="1">
                                <a:solidFill>
                                  <a:srgbClr val="000000"/>
                                </a:solidFill>
                                <a:latin typeface="Cambria Math" panose="02040503050406030204" pitchFamily="18" charset="0"/>
                              </a:rPr>
                            </m:ctrlPr>
                          </m:dPr>
                          <m:e>
                            <m:r>
                              <a:rPr lang="ru-BY" sz="2000" i="1">
                                <a:solidFill>
                                  <a:srgbClr val="000000"/>
                                </a:solidFill>
                                <a:latin typeface="Cambria Math" panose="02040503050406030204" pitchFamily="18" charset="0"/>
                              </a:rPr>
                              <m:t>𝑛</m:t>
                            </m:r>
                          </m:e>
                        </m:d>
                      </m:e>
                    </m:d>
                    <m:r>
                      <a:rPr lang="ru-RU" sz="2000" b="0" i="1" smtClean="0">
                        <a:solidFill>
                          <a:srgbClr val="000000"/>
                        </a:solidFill>
                        <a:latin typeface="Cambria Math" panose="02040503050406030204" pitchFamily="18" charset="0"/>
                      </a:rPr>
                      <m:t>.</m:t>
                    </m:r>
                  </m:oMath>
                </a14:m>
                <a:r>
                  <a:rPr lang="ru-RU" sz="2000" dirty="0"/>
                  <a:t> </a:t>
                </a:r>
                <a:endParaRPr lang="ru-BY" sz="2000" dirty="0"/>
              </a:p>
            </p:txBody>
          </p:sp>
        </mc:Choice>
        <mc:Fallback xmlns="">
          <p:sp>
            <p:nvSpPr>
              <p:cNvPr id="3" name="TextBox 2">
                <a:extLst>
                  <a:ext uri="{FF2B5EF4-FFF2-40B4-BE49-F238E27FC236}">
                    <a16:creationId xmlns:a16="http://schemas.microsoft.com/office/drawing/2014/main" id="{EE9170DD-B16D-5751-D61D-CD91F78ABD6B}"/>
                  </a:ext>
                </a:extLst>
              </p:cNvPr>
              <p:cNvSpPr txBox="1">
                <a:spLocks noRot="1" noChangeAspect="1" noMove="1" noResize="1" noEditPoints="1" noAdjustHandles="1" noChangeArrowheads="1" noChangeShapeType="1" noTextEdit="1"/>
              </p:cNvSpPr>
              <p:nvPr/>
            </p:nvSpPr>
            <p:spPr>
              <a:xfrm>
                <a:off x="66773" y="4541285"/>
                <a:ext cx="12058453" cy="801758"/>
              </a:xfrm>
              <a:prstGeom prst="rect">
                <a:avLst/>
              </a:prstGeom>
              <a:blipFill>
                <a:blip r:embed="rId8"/>
                <a:stretch>
                  <a:fillRect l="-556" t="-1527" b="-9924"/>
                </a:stretch>
              </a:blipFill>
            </p:spPr>
            <p:txBody>
              <a:bodyPr/>
              <a:lstStyle/>
              <a:p>
                <a:r>
                  <a:rPr lang="ru-BY">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D6D4BCCD-875C-2CAE-975F-B56C7A2F575C}"/>
                  </a:ext>
                </a:extLst>
              </p:cNvPr>
              <p:cNvSpPr txBox="1"/>
              <p:nvPr/>
            </p:nvSpPr>
            <p:spPr>
              <a:xfrm>
                <a:off x="99824" y="103132"/>
                <a:ext cx="8558401" cy="1200329"/>
              </a:xfrm>
              <a:prstGeom prst="rect">
                <a:avLst/>
              </a:prstGeom>
              <a:noFill/>
            </p:spPr>
            <p:txBody>
              <a:bodyPr wrap="square">
                <a:spAutoFit/>
              </a:bodyPr>
              <a:lstStyle/>
              <a:p>
                <a:pPr algn="just"/>
                <a:r>
                  <a:rPr lang="ru-RU" sz="2400" dirty="0"/>
                  <a:t>Пусть </a:t>
                </a:r>
                <a14:m>
                  <m:oMath xmlns:m="http://schemas.openxmlformats.org/officeDocument/2006/math">
                    <m:r>
                      <a:rPr lang="ru-BY" sz="2400" b="0" i="1" smtClean="0">
                        <a:solidFill>
                          <a:srgbClr val="000000"/>
                        </a:solidFill>
                        <a:latin typeface="Cambria Math" panose="02040503050406030204" pitchFamily="18" charset="0"/>
                      </a:rPr>
                      <m:t>𝑓</m:t>
                    </m:r>
                    <m:d>
                      <m:dPr>
                        <m:ctrlPr>
                          <a:rPr lang="ru-BY" sz="2400" i="1">
                            <a:solidFill>
                              <a:srgbClr val="000000"/>
                            </a:solidFill>
                            <a:latin typeface="Cambria Math" panose="02040503050406030204" pitchFamily="18" charset="0"/>
                          </a:rPr>
                        </m:ctrlPr>
                      </m:dPr>
                      <m:e>
                        <m:r>
                          <a:rPr lang="ru-BY" sz="2400" b="0" i="1">
                            <a:solidFill>
                              <a:srgbClr val="000000"/>
                            </a:solidFill>
                            <a:latin typeface="Cambria Math" panose="02040503050406030204" pitchFamily="18" charset="0"/>
                          </a:rPr>
                          <m:t>𝑛</m:t>
                        </m:r>
                      </m:e>
                    </m:d>
                  </m:oMath>
                </a14:m>
                <a:r>
                  <a:rPr lang="ru-RU" sz="2400" dirty="0"/>
                  <a:t> и </a:t>
                </a:r>
                <a14:m>
                  <m:oMath xmlns:m="http://schemas.openxmlformats.org/officeDocument/2006/math">
                    <m:r>
                      <a:rPr lang="ru-BY" sz="2400" i="1">
                        <a:solidFill>
                          <a:srgbClr val="000000"/>
                        </a:solidFill>
                        <a:latin typeface="Cambria Math" panose="02040503050406030204" pitchFamily="18" charset="0"/>
                      </a:rPr>
                      <m:t>𝑔</m:t>
                    </m:r>
                    <m:d>
                      <m:dPr>
                        <m:ctrlPr>
                          <a:rPr lang="ru-BY" sz="2400" i="1">
                            <a:solidFill>
                              <a:srgbClr val="000000"/>
                            </a:solidFill>
                            <a:latin typeface="Cambria Math" panose="02040503050406030204" pitchFamily="18" charset="0"/>
                          </a:rPr>
                        </m:ctrlPr>
                      </m:dPr>
                      <m:e>
                        <m:r>
                          <a:rPr lang="ru-BY" sz="2400" i="1">
                            <a:solidFill>
                              <a:srgbClr val="000000"/>
                            </a:solidFill>
                            <a:latin typeface="Cambria Math" panose="02040503050406030204" pitchFamily="18" charset="0"/>
                          </a:rPr>
                          <m:t>𝑛</m:t>
                        </m:r>
                      </m:e>
                    </m:d>
                    <m:r>
                      <a:rPr lang="ru-RU" sz="2400" b="0" i="1" smtClean="0">
                        <a:solidFill>
                          <a:srgbClr val="000000"/>
                        </a:solidFill>
                        <a:latin typeface="Cambria Math" panose="02040503050406030204" pitchFamily="18" charset="0"/>
                      </a:rPr>
                      <m:t>−</m:t>
                    </m:r>
                  </m:oMath>
                </a14:m>
                <a:r>
                  <a:rPr lang="ru-RU" sz="2400" dirty="0"/>
                  <a:t> функции, определённые на множестве целых положительных чисел   и принимающие положительные действительные значения. </a:t>
                </a:r>
                <a:endParaRPr lang="ru-BY" sz="2400" dirty="0"/>
              </a:p>
            </p:txBody>
          </p:sp>
        </mc:Choice>
        <mc:Fallback xmlns="">
          <p:sp>
            <p:nvSpPr>
              <p:cNvPr id="13" name="TextBox 12">
                <a:extLst>
                  <a:ext uri="{FF2B5EF4-FFF2-40B4-BE49-F238E27FC236}">
                    <a16:creationId xmlns:a16="http://schemas.microsoft.com/office/drawing/2014/main" id="{D6D4BCCD-875C-2CAE-975F-B56C7A2F575C}"/>
                  </a:ext>
                </a:extLst>
              </p:cNvPr>
              <p:cNvSpPr txBox="1">
                <a:spLocks noRot="1" noChangeAspect="1" noMove="1" noResize="1" noEditPoints="1" noAdjustHandles="1" noChangeArrowheads="1" noChangeShapeType="1" noTextEdit="1"/>
              </p:cNvSpPr>
              <p:nvPr/>
            </p:nvSpPr>
            <p:spPr>
              <a:xfrm>
                <a:off x="99824" y="103132"/>
                <a:ext cx="8558401" cy="1200329"/>
              </a:xfrm>
              <a:prstGeom prst="rect">
                <a:avLst/>
              </a:prstGeom>
              <a:blipFill>
                <a:blip r:embed="rId9"/>
                <a:stretch>
                  <a:fillRect l="-1068" t="-4061" r="-1140" b="-10660"/>
                </a:stretch>
              </a:blipFill>
            </p:spPr>
            <p:txBody>
              <a:bodyPr/>
              <a:lstStyle/>
              <a:p>
                <a:r>
                  <a:rPr lang="ru-BY">
                    <a:noFill/>
                  </a:rPr>
                  <a:t> </a:t>
                </a:r>
              </a:p>
            </p:txBody>
          </p:sp>
        </mc:Fallback>
      </mc:AlternateContent>
      <p:grpSp>
        <p:nvGrpSpPr>
          <p:cNvPr id="43" name="Группа 42">
            <a:extLst>
              <a:ext uri="{FF2B5EF4-FFF2-40B4-BE49-F238E27FC236}">
                <a16:creationId xmlns:a16="http://schemas.microsoft.com/office/drawing/2014/main" id="{618E4491-8242-E58B-A29F-F4542DA0F560}"/>
              </a:ext>
            </a:extLst>
          </p:cNvPr>
          <p:cNvGrpSpPr/>
          <p:nvPr/>
        </p:nvGrpSpPr>
        <p:grpSpPr>
          <a:xfrm>
            <a:off x="9170732" y="164174"/>
            <a:ext cx="2926916" cy="2851288"/>
            <a:chOff x="9170732" y="164174"/>
            <a:chExt cx="2926916" cy="2851288"/>
          </a:xfrm>
        </p:grpSpPr>
        <p:grpSp>
          <p:nvGrpSpPr>
            <p:cNvPr id="41" name="Группа 40">
              <a:extLst>
                <a:ext uri="{FF2B5EF4-FFF2-40B4-BE49-F238E27FC236}">
                  <a16:creationId xmlns:a16="http://schemas.microsoft.com/office/drawing/2014/main" id="{4B91C7B6-8689-35B1-614E-361F8D294153}"/>
                </a:ext>
              </a:extLst>
            </p:cNvPr>
            <p:cNvGrpSpPr/>
            <p:nvPr/>
          </p:nvGrpSpPr>
          <p:grpSpPr>
            <a:xfrm>
              <a:off x="9170732" y="164174"/>
              <a:ext cx="2562167" cy="2851288"/>
              <a:chOff x="9174426" y="177829"/>
              <a:chExt cx="2562167" cy="2851288"/>
            </a:xfrm>
          </p:grpSpPr>
          <p:grpSp>
            <p:nvGrpSpPr>
              <p:cNvPr id="28" name="Группа 27">
                <a:extLst>
                  <a:ext uri="{FF2B5EF4-FFF2-40B4-BE49-F238E27FC236}">
                    <a16:creationId xmlns:a16="http://schemas.microsoft.com/office/drawing/2014/main" id="{2A2590BA-D190-336F-7DD0-471D7B91825A}"/>
                  </a:ext>
                </a:extLst>
              </p:cNvPr>
              <p:cNvGrpSpPr/>
              <p:nvPr/>
            </p:nvGrpSpPr>
            <p:grpSpPr>
              <a:xfrm>
                <a:off x="9174426" y="177829"/>
                <a:ext cx="2551472" cy="2851288"/>
                <a:chOff x="9503214" y="43697"/>
                <a:chExt cx="2551472" cy="2851288"/>
              </a:xfrm>
            </p:grpSpPr>
            <p:grpSp>
              <p:nvGrpSpPr>
                <p:cNvPr id="29" name="Группа 28">
                  <a:extLst>
                    <a:ext uri="{FF2B5EF4-FFF2-40B4-BE49-F238E27FC236}">
                      <a16:creationId xmlns:a16="http://schemas.microsoft.com/office/drawing/2014/main" id="{C212C21D-AD6A-0575-2A76-25B268FC79D9}"/>
                    </a:ext>
                  </a:extLst>
                </p:cNvPr>
                <p:cNvGrpSpPr/>
                <p:nvPr/>
              </p:nvGrpSpPr>
              <p:grpSpPr>
                <a:xfrm>
                  <a:off x="9503214" y="103132"/>
                  <a:ext cx="2551472" cy="2458880"/>
                  <a:chOff x="9055099" y="3687388"/>
                  <a:chExt cx="2551472" cy="2458880"/>
                </a:xfrm>
              </p:grpSpPr>
              <p:cxnSp>
                <p:nvCxnSpPr>
                  <p:cNvPr id="33" name="Прямая соединительная линия 32">
                    <a:extLst>
                      <a:ext uri="{FF2B5EF4-FFF2-40B4-BE49-F238E27FC236}">
                        <a16:creationId xmlns:a16="http://schemas.microsoft.com/office/drawing/2014/main" id="{AE1CD493-0AA8-AC13-5766-33FE4639CB7D}"/>
                      </a:ext>
                    </a:extLst>
                  </p:cNvPr>
                  <p:cNvCxnSpPr>
                    <a:cxnSpLocks/>
                  </p:cNvCxnSpPr>
                  <p:nvPr/>
                </p:nvCxnSpPr>
                <p:spPr>
                  <a:xfrm>
                    <a:off x="9055099" y="3687388"/>
                    <a:ext cx="15157" cy="2458880"/>
                  </a:xfrm>
                  <a:prstGeom prst="line">
                    <a:avLst/>
                  </a:prstGeom>
                  <a:ln w="28575">
                    <a:headEnd type="arrow" w="med" len="med"/>
                    <a:tailEnd type="none" w="med" len="med"/>
                  </a:ln>
                </p:spPr>
                <p:style>
                  <a:lnRef idx="1">
                    <a:schemeClr val="dk1"/>
                  </a:lnRef>
                  <a:fillRef idx="0">
                    <a:schemeClr val="dk1"/>
                  </a:fillRef>
                  <a:effectRef idx="0">
                    <a:schemeClr val="dk1"/>
                  </a:effectRef>
                  <a:fontRef idx="minor">
                    <a:schemeClr val="tx1"/>
                  </a:fontRef>
                </p:style>
              </p:cxnSp>
              <p:cxnSp>
                <p:nvCxnSpPr>
                  <p:cNvPr id="34" name="Прямая соединительная линия 33">
                    <a:extLst>
                      <a:ext uri="{FF2B5EF4-FFF2-40B4-BE49-F238E27FC236}">
                        <a16:creationId xmlns:a16="http://schemas.microsoft.com/office/drawing/2014/main" id="{51FD777E-08F4-37E1-5941-C71E0E408F82}"/>
                      </a:ext>
                    </a:extLst>
                  </p:cNvPr>
                  <p:cNvCxnSpPr>
                    <a:cxnSpLocks/>
                  </p:cNvCxnSpPr>
                  <p:nvPr/>
                </p:nvCxnSpPr>
                <p:spPr>
                  <a:xfrm>
                    <a:off x="9055100" y="6146268"/>
                    <a:ext cx="2551471" cy="0"/>
                  </a:xfrm>
                  <a:prstGeom prst="line">
                    <a:avLst/>
                  </a:prstGeom>
                  <a:ln w="28575">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35" name="Полилиния: фигура 34">
                    <a:extLst>
                      <a:ext uri="{FF2B5EF4-FFF2-40B4-BE49-F238E27FC236}">
                        <a16:creationId xmlns:a16="http://schemas.microsoft.com/office/drawing/2014/main" id="{A86CE301-1BDB-489B-151A-14BE6FFA4C86}"/>
                      </a:ext>
                    </a:extLst>
                  </p:cNvPr>
                  <p:cNvSpPr/>
                  <p:nvPr/>
                </p:nvSpPr>
                <p:spPr>
                  <a:xfrm>
                    <a:off x="9055099" y="4012229"/>
                    <a:ext cx="1569743" cy="1905136"/>
                  </a:xfrm>
                  <a:custGeom>
                    <a:avLst/>
                    <a:gdLst>
                      <a:gd name="connsiteX0" fmla="*/ 0 w 1422400"/>
                      <a:gd name="connsiteY0" fmla="*/ 1574800 h 1719451"/>
                      <a:gd name="connsiteX1" fmla="*/ 406400 w 1422400"/>
                      <a:gd name="connsiteY1" fmla="*/ 1701800 h 1719451"/>
                      <a:gd name="connsiteX2" fmla="*/ 736600 w 1422400"/>
                      <a:gd name="connsiteY2" fmla="*/ 1231900 h 1719451"/>
                      <a:gd name="connsiteX3" fmla="*/ 1054100 w 1422400"/>
                      <a:gd name="connsiteY3" fmla="*/ 876300 h 1719451"/>
                      <a:gd name="connsiteX4" fmla="*/ 1422400 w 1422400"/>
                      <a:gd name="connsiteY4" fmla="*/ 0 h 1719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2400" h="1719451">
                        <a:moveTo>
                          <a:pt x="0" y="1574800"/>
                        </a:moveTo>
                        <a:cubicBezTo>
                          <a:pt x="141816" y="1666875"/>
                          <a:pt x="283633" y="1758950"/>
                          <a:pt x="406400" y="1701800"/>
                        </a:cubicBezTo>
                        <a:cubicBezTo>
                          <a:pt x="529167" y="1644650"/>
                          <a:pt x="628650" y="1369483"/>
                          <a:pt x="736600" y="1231900"/>
                        </a:cubicBezTo>
                        <a:cubicBezTo>
                          <a:pt x="844550" y="1094317"/>
                          <a:pt x="939800" y="1081617"/>
                          <a:pt x="1054100" y="876300"/>
                        </a:cubicBezTo>
                        <a:cubicBezTo>
                          <a:pt x="1168400" y="670983"/>
                          <a:pt x="1295400" y="335491"/>
                          <a:pt x="1422400" y="0"/>
                        </a:cubicBezTo>
                      </a:path>
                    </a:pathLst>
                  </a:custGeom>
                  <a:ln w="28575"/>
                </p:spPr>
                <p:style>
                  <a:lnRef idx="1">
                    <a:schemeClr val="accent6"/>
                  </a:lnRef>
                  <a:fillRef idx="0">
                    <a:schemeClr val="accent6"/>
                  </a:fillRef>
                  <a:effectRef idx="0">
                    <a:schemeClr val="accent6"/>
                  </a:effectRef>
                  <a:fontRef idx="minor">
                    <a:schemeClr val="tx1"/>
                  </a:fontRef>
                </p:style>
                <p:txBody>
                  <a:bodyPr rtlCol="0" anchor="ctr"/>
                  <a:lstStyle/>
                  <a:p>
                    <a:pPr algn="ctr"/>
                    <a:endParaRPr lang="ru-BY">
                      <a:ln w="28575">
                        <a:solidFill>
                          <a:schemeClr val="tx1"/>
                        </a:solidFill>
                      </a:ln>
                    </a:endParaRPr>
                  </a:p>
                </p:txBody>
              </p:sp>
              <p:cxnSp>
                <p:nvCxnSpPr>
                  <p:cNvPr id="36" name="Прямая соединительная линия 35">
                    <a:extLst>
                      <a:ext uri="{FF2B5EF4-FFF2-40B4-BE49-F238E27FC236}">
                        <a16:creationId xmlns:a16="http://schemas.microsoft.com/office/drawing/2014/main" id="{A51D9DA6-69ED-4A46-50E8-03DC1FCAD93E}"/>
                      </a:ext>
                    </a:extLst>
                  </p:cNvPr>
                  <p:cNvCxnSpPr>
                    <a:cxnSpLocks/>
                  </p:cNvCxnSpPr>
                  <p:nvPr/>
                </p:nvCxnSpPr>
                <p:spPr>
                  <a:xfrm>
                    <a:off x="9594828" y="5860412"/>
                    <a:ext cx="0" cy="284126"/>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A56AA2B6-4CEC-875C-9BF5-85DC0779D479}"/>
                        </a:ext>
                      </a:extLst>
                    </p:cNvPr>
                    <p:cNvSpPr txBox="1"/>
                    <p:nvPr/>
                  </p:nvSpPr>
                  <p:spPr>
                    <a:xfrm>
                      <a:off x="9921982" y="2525653"/>
                      <a:ext cx="31300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ru-RU" sz="1800" i="1" smtClean="0">
                                    <a:solidFill>
                                      <a:srgbClr val="000000"/>
                                    </a:solidFill>
                                    <a:latin typeface="Cambria Math" panose="02040503050406030204" pitchFamily="18" charset="0"/>
                                  </a:rPr>
                                </m:ctrlPr>
                              </m:sSubPr>
                              <m:e>
                                <m:r>
                                  <a:rPr lang="en-US" sz="1800" b="0" i="1" smtClean="0">
                                    <a:solidFill>
                                      <a:srgbClr val="000000"/>
                                    </a:solidFill>
                                    <a:latin typeface="Cambria Math" panose="02040503050406030204" pitchFamily="18" charset="0"/>
                                  </a:rPr>
                                  <m:t>𝑛</m:t>
                                </m:r>
                              </m:e>
                              <m:sub>
                                <m:r>
                                  <a:rPr lang="en-US" sz="1800" b="0" i="1" smtClean="0">
                                    <a:solidFill>
                                      <a:srgbClr val="000000"/>
                                    </a:solidFill>
                                    <a:latin typeface="Cambria Math" panose="02040503050406030204" pitchFamily="18" charset="0"/>
                                  </a:rPr>
                                  <m:t>0</m:t>
                                </m:r>
                              </m:sub>
                            </m:sSub>
                          </m:oMath>
                        </m:oMathPara>
                      </a14:m>
                      <a:endParaRPr lang="ru-BY" dirty="0"/>
                    </a:p>
                  </p:txBody>
                </p:sp>
              </mc:Choice>
              <mc:Fallback xmlns="">
                <p:sp>
                  <p:nvSpPr>
                    <p:cNvPr id="30" name="TextBox 29">
                      <a:extLst>
                        <a:ext uri="{FF2B5EF4-FFF2-40B4-BE49-F238E27FC236}">
                          <a16:creationId xmlns:a16="http://schemas.microsoft.com/office/drawing/2014/main" id="{A56AA2B6-4CEC-875C-9BF5-85DC0779D479}"/>
                        </a:ext>
                      </a:extLst>
                    </p:cNvPr>
                    <p:cNvSpPr txBox="1">
                      <a:spLocks noRot="1" noChangeAspect="1" noMove="1" noResize="1" noEditPoints="1" noAdjustHandles="1" noChangeArrowheads="1" noChangeShapeType="1" noTextEdit="1"/>
                    </p:cNvSpPr>
                    <p:nvPr/>
                  </p:nvSpPr>
                  <p:spPr>
                    <a:xfrm>
                      <a:off x="9921982" y="2525653"/>
                      <a:ext cx="313006" cy="369332"/>
                    </a:xfrm>
                    <a:prstGeom prst="rect">
                      <a:avLst/>
                    </a:prstGeom>
                    <a:blipFill>
                      <a:blip r:embed="rId10"/>
                      <a:stretch>
                        <a:fillRect r="-23529"/>
                      </a:stretch>
                    </a:blipFill>
                  </p:spPr>
                  <p:txBody>
                    <a:bodyPr/>
                    <a:lstStyle/>
                    <a:p>
                      <a:r>
                        <a:rPr lang="ru-BY">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3EF0CD34-3E82-03AE-B694-55FDD386D3F6}"/>
                        </a:ext>
                      </a:extLst>
                    </p:cNvPr>
                    <p:cNvSpPr txBox="1"/>
                    <p:nvPr/>
                  </p:nvSpPr>
                  <p:spPr>
                    <a:xfrm>
                      <a:off x="10660428" y="43697"/>
                      <a:ext cx="82505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ru-BY" sz="1800" b="0" i="1" smtClean="0">
                                <a:solidFill>
                                  <a:srgbClr val="00B050"/>
                                </a:solidFill>
                                <a:latin typeface="Cambria Math" panose="02040503050406030204" pitchFamily="18" charset="0"/>
                              </a:rPr>
                              <m:t>𝑔</m:t>
                            </m:r>
                            <m:d>
                              <m:dPr>
                                <m:ctrlPr>
                                  <a:rPr lang="ru-BY" sz="1800" i="1" smtClean="0">
                                    <a:solidFill>
                                      <a:srgbClr val="00B050"/>
                                    </a:solidFill>
                                    <a:latin typeface="Cambria Math" panose="02040503050406030204" pitchFamily="18" charset="0"/>
                                  </a:rPr>
                                </m:ctrlPr>
                              </m:dPr>
                              <m:e>
                                <m:r>
                                  <a:rPr lang="ru-BY" sz="1800" b="0" i="1" smtClean="0">
                                    <a:solidFill>
                                      <a:srgbClr val="00B050"/>
                                    </a:solidFill>
                                    <a:latin typeface="Cambria Math" panose="02040503050406030204" pitchFamily="18" charset="0"/>
                                  </a:rPr>
                                  <m:t>𝑛</m:t>
                                </m:r>
                              </m:e>
                            </m:d>
                          </m:oMath>
                        </m:oMathPara>
                      </a14:m>
                      <a:endParaRPr lang="ru-BY" dirty="0">
                        <a:solidFill>
                          <a:srgbClr val="00B050"/>
                        </a:solidFill>
                      </a:endParaRPr>
                    </a:p>
                  </p:txBody>
                </p:sp>
              </mc:Choice>
              <mc:Fallback xmlns="">
                <p:sp>
                  <p:nvSpPr>
                    <p:cNvPr id="32" name="TextBox 31">
                      <a:extLst>
                        <a:ext uri="{FF2B5EF4-FFF2-40B4-BE49-F238E27FC236}">
                          <a16:creationId xmlns:a16="http://schemas.microsoft.com/office/drawing/2014/main" id="{3EF0CD34-3E82-03AE-B694-55FDD386D3F6}"/>
                        </a:ext>
                      </a:extLst>
                    </p:cNvPr>
                    <p:cNvSpPr txBox="1">
                      <a:spLocks noRot="1" noChangeAspect="1" noMove="1" noResize="1" noEditPoints="1" noAdjustHandles="1" noChangeArrowheads="1" noChangeShapeType="1" noTextEdit="1"/>
                    </p:cNvSpPr>
                    <p:nvPr/>
                  </p:nvSpPr>
                  <p:spPr>
                    <a:xfrm>
                      <a:off x="10660428" y="43697"/>
                      <a:ext cx="825058" cy="369332"/>
                    </a:xfrm>
                    <a:prstGeom prst="rect">
                      <a:avLst/>
                    </a:prstGeom>
                    <a:blipFill>
                      <a:blip r:embed="rId11"/>
                      <a:stretch>
                        <a:fillRect b="-4918"/>
                      </a:stretch>
                    </a:blipFill>
                  </p:spPr>
                  <p:txBody>
                    <a:bodyPr/>
                    <a:lstStyle/>
                    <a:p>
                      <a:r>
                        <a:rPr lang="ru-BY">
                          <a:noFill/>
                        </a:rPr>
                        <a:t> </a:t>
                      </a:r>
                    </a:p>
                  </p:txBody>
                </p:sp>
              </mc:Fallback>
            </mc:AlternateContent>
          </p:grpSp>
          <p:sp>
            <p:nvSpPr>
              <p:cNvPr id="37" name="Полилиния: фигура 36">
                <a:extLst>
                  <a:ext uri="{FF2B5EF4-FFF2-40B4-BE49-F238E27FC236}">
                    <a16:creationId xmlns:a16="http://schemas.microsoft.com/office/drawing/2014/main" id="{9F49D39D-5E48-B17C-691B-DB1D1D3A0212}"/>
                  </a:ext>
                </a:extLst>
              </p:cNvPr>
              <p:cNvSpPr/>
              <p:nvPr/>
            </p:nvSpPr>
            <p:spPr>
              <a:xfrm>
                <a:off x="9187031" y="1721224"/>
                <a:ext cx="2549562" cy="689064"/>
              </a:xfrm>
              <a:custGeom>
                <a:avLst/>
                <a:gdLst>
                  <a:gd name="connsiteX0" fmla="*/ 0 w 2549562"/>
                  <a:gd name="connsiteY0" fmla="*/ 355002 h 689064"/>
                  <a:gd name="connsiteX1" fmla="*/ 398033 w 2549562"/>
                  <a:gd name="connsiteY1" fmla="*/ 419548 h 689064"/>
                  <a:gd name="connsiteX2" fmla="*/ 677731 w 2549562"/>
                  <a:gd name="connsiteY2" fmla="*/ 677731 h 689064"/>
                  <a:gd name="connsiteX3" fmla="*/ 2549562 w 2549562"/>
                  <a:gd name="connsiteY3" fmla="*/ 0 h 689064"/>
                </a:gdLst>
                <a:ahLst/>
                <a:cxnLst>
                  <a:cxn ang="0">
                    <a:pos x="connsiteX0" y="connsiteY0"/>
                  </a:cxn>
                  <a:cxn ang="0">
                    <a:pos x="connsiteX1" y="connsiteY1"/>
                  </a:cxn>
                  <a:cxn ang="0">
                    <a:pos x="connsiteX2" y="connsiteY2"/>
                  </a:cxn>
                  <a:cxn ang="0">
                    <a:pos x="connsiteX3" y="connsiteY3"/>
                  </a:cxn>
                </a:cxnLst>
                <a:rect l="l" t="t" r="r" b="b"/>
                <a:pathLst>
                  <a:path w="2549562" h="689064">
                    <a:moveTo>
                      <a:pt x="0" y="355002"/>
                    </a:moveTo>
                    <a:cubicBezTo>
                      <a:pt x="142539" y="360381"/>
                      <a:pt x="285078" y="365760"/>
                      <a:pt x="398033" y="419548"/>
                    </a:cubicBezTo>
                    <a:cubicBezTo>
                      <a:pt x="510988" y="473336"/>
                      <a:pt x="319143" y="747656"/>
                      <a:pt x="677731" y="677731"/>
                    </a:cubicBezTo>
                    <a:cubicBezTo>
                      <a:pt x="1036319" y="607806"/>
                      <a:pt x="1792940" y="303903"/>
                      <a:pt x="2549562" y="0"/>
                    </a:cubicBezTo>
                  </a:path>
                </a:pathLst>
              </a:custGeom>
              <a:ln w="28575"/>
            </p:spPr>
            <p:style>
              <a:lnRef idx="1">
                <a:schemeClr val="accent5"/>
              </a:lnRef>
              <a:fillRef idx="0">
                <a:schemeClr val="accent5"/>
              </a:fillRef>
              <a:effectRef idx="0">
                <a:schemeClr val="accent5"/>
              </a:effectRef>
              <a:fontRef idx="minor">
                <a:schemeClr val="tx1"/>
              </a:fontRef>
            </p:style>
            <p:txBody>
              <a:bodyPr rtlCol="0" anchor="ctr"/>
              <a:lstStyle/>
              <a:p>
                <a:pPr algn="ctr"/>
                <a:endParaRPr lang="ru-BY"/>
              </a:p>
            </p:txBody>
          </p:sp>
        </p:grp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F1E49FEC-FB5F-9E57-5AEB-1E6C3B69BD0F}"/>
                    </a:ext>
                  </a:extLst>
                </p:cNvPr>
                <p:cNvSpPr txBox="1"/>
                <p:nvPr/>
              </p:nvSpPr>
              <p:spPr>
                <a:xfrm>
                  <a:off x="11010822" y="1920645"/>
                  <a:ext cx="1086826" cy="36939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ru-BY" i="1" smtClean="0">
                            <a:solidFill>
                              <a:srgbClr val="0070C0"/>
                            </a:solidFill>
                            <a:latin typeface="Cambria Math" panose="02040503050406030204" pitchFamily="18" charset="0"/>
                          </a:rPr>
                          <m:t>𝑐</m:t>
                        </m:r>
                        <m:r>
                          <a:rPr lang="ru-BY" i="1">
                            <a:solidFill>
                              <a:srgbClr val="0070C0"/>
                            </a:solidFill>
                            <a:latin typeface="Cambria Math" panose="02040503050406030204" pitchFamily="18" charset="0"/>
                          </a:rPr>
                          <m:t>⋅</m:t>
                        </m:r>
                        <m:r>
                          <a:rPr lang="ru-BY" i="1">
                            <a:solidFill>
                              <a:srgbClr val="0070C0"/>
                            </a:solidFill>
                            <a:latin typeface="Cambria Math" panose="02040503050406030204" pitchFamily="18" charset="0"/>
                          </a:rPr>
                          <m:t>𝑓</m:t>
                        </m:r>
                        <m:r>
                          <a:rPr lang="ru-BY" i="1">
                            <a:solidFill>
                              <a:srgbClr val="0070C0"/>
                            </a:solidFill>
                            <a:latin typeface="Cambria Math" panose="02040503050406030204" pitchFamily="18" charset="0"/>
                          </a:rPr>
                          <m:t>(</m:t>
                        </m:r>
                        <m:r>
                          <a:rPr lang="ru-BY" i="1">
                            <a:solidFill>
                              <a:srgbClr val="0070C0"/>
                            </a:solidFill>
                            <a:latin typeface="Cambria Math" panose="02040503050406030204" pitchFamily="18" charset="0"/>
                          </a:rPr>
                          <m:t>𝑛</m:t>
                        </m:r>
                        <m:r>
                          <a:rPr lang="ru-BY" i="1">
                            <a:solidFill>
                              <a:srgbClr val="0070C0"/>
                            </a:solidFill>
                            <a:latin typeface="Cambria Math" panose="02040503050406030204" pitchFamily="18" charset="0"/>
                          </a:rPr>
                          <m:t>)</m:t>
                        </m:r>
                      </m:oMath>
                    </m:oMathPara>
                  </a14:m>
                  <a:br>
                    <a:rPr lang="ru-BY" i="1" dirty="0">
                      <a:solidFill>
                        <a:srgbClr val="000000"/>
                      </a:solidFill>
                      <a:latin typeface="Cambria Math" panose="02040503050406030204" pitchFamily="18" charset="0"/>
                    </a:rPr>
                  </a:br>
                  <a:endParaRPr lang="ru-BY" dirty="0"/>
                </a:p>
              </p:txBody>
            </p:sp>
          </mc:Choice>
          <mc:Fallback xmlns="">
            <p:sp>
              <p:nvSpPr>
                <p:cNvPr id="42" name="TextBox 41">
                  <a:extLst>
                    <a:ext uri="{FF2B5EF4-FFF2-40B4-BE49-F238E27FC236}">
                      <a16:creationId xmlns:a16="http://schemas.microsoft.com/office/drawing/2014/main" id="{F1E49FEC-FB5F-9E57-5AEB-1E6C3B69BD0F}"/>
                    </a:ext>
                  </a:extLst>
                </p:cNvPr>
                <p:cNvSpPr txBox="1">
                  <a:spLocks noRot="1" noChangeAspect="1" noMove="1" noResize="1" noEditPoints="1" noAdjustHandles="1" noChangeArrowheads="1" noChangeShapeType="1" noTextEdit="1"/>
                </p:cNvSpPr>
                <p:nvPr/>
              </p:nvSpPr>
              <p:spPr>
                <a:xfrm>
                  <a:off x="11010822" y="1920645"/>
                  <a:ext cx="1086826" cy="369397"/>
                </a:xfrm>
                <a:prstGeom prst="rect">
                  <a:avLst/>
                </a:prstGeom>
                <a:blipFill>
                  <a:blip r:embed="rId12"/>
                  <a:stretch>
                    <a:fillRect b="-14754"/>
                  </a:stretch>
                </a:blipFill>
              </p:spPr>
              <p:txBody>
                <a:bodyPr/>
                <a:lstStyle/>
                <a:p>
                  <a:r>
                    <a:rPr lang="ru-BY">
                      <a:noFill/>
                    </a:rPr>
                    <a:t> </a:t>
                  </a:r>
                </a:p>
              </p:txBody>
            </p:sp>
          </mc:Fallback>
        </mc:AlternateContent>
      </p:grpSp>
    </p:spTree>
    <p:extLst>
      <p:ext uri="{BB962C8B-B14F-4D97-AF65-F5344CB8AC3E}">
        <p14:creationId xmlns:p14="http://schemas.microsoft.com/office/powerpoint/2010/main" val="694904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5" grpId="0"/>
      <p:bldP spid="11" grpId="0"/>
      <p:bldP spid="19" grpId="0"/>
      <p:bldP spid="2" grpId="0"/>
      <p:bldP spid="3"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Объект 6"/>
              <p:cNvSpPr txBox="1"/>
              <p:nvPr/>
            </p:nvSpPr>
            <p:spPr bwMode="auto">
              <a:xfrm>
                <a:off x="137314" y="1428933"/>
                <a:ext cx="8520911" cy="1538008"/>
              </a:xfrm>
              <a:prstGeom prst="rect">
                <a:avLst/>
              </a:prstGeom>
              <a:noFill/>
            </p:spPr>
            <p:txBody>
              <a:bodyPr>
                <a:noAutofit/>
              </a:bodyPr>
              <a:lstStyle/>
              <a:p>
                <a:r>
                  <a:rPr lang="ru-RU" sz="2400" dirty="0"/>
                  <a:t>Будем писать </a:t>
                </a:r>
                <a14:m>
                  <m:oMath xmlns:m="http://schemas.openxmlformats.org/officeDocument/2006/math">
                    <m:r>
                      <a:rPr lang="ru-BY" sz="2400" b="1" i="1" smtClean="0">
                        <a:solidFill>
                          <a:srgbClr val="000000"/>
                        </a:solidFill>
                        <a:latin typeface="Cambria Math" panose="02040503050406030204" pitchFamily="18" charset="0"/>
                      </a:rPr>
                      <m:t>𝒈</m:t>
                    </m:r>
                    <m:d>
                      <m:dPr>
                        <m:ctrlPr>
                          <a:rPr lang="ru-BY" sz="2400" b="1" i="1" smtClean="0">
                            <a:solidFill>
                              <a:srgbClr val="000000"/>
                            </a:solidFill>
                            <a:latin typeface="Cambria Math" panose="02040503050406030204" pitchFamily="18" charset="0"/>
                          </a:rPr>
                        </m:ctrlPr>
                      </m:dPr>
                      <m:e>
                        <m:r>
                          <a:rPr lang="ru-BY" sz="2400" b="1" i="1" smtClean="0">
                            <a:solidFill>
                              <a:srgbClr val="000000"/>
                            </a:solidFill>
                            <a:latin typeface="Cambria Math" panose="02040503050406030204" pitchFamily="18" charset="0"/>
                          </a:rPr>
                          <m:t>𝒏</m:t>
                        </m:r>
                      </m:e>
                    </m:d>
                    <m:r>
                      <a:rPr lang="en-US" sz="2400" b="1" i="1">
                        <a:solidFill>
                          <a:srgbClr val="000000"/>
                        </a:solidFill>
                        <a:latin typeface="Cambria Math" panose="02040503050406030204" pitchFamily="18" charset="0"/>
                      </a:rPr>
                      <m:t>∈</m:t>
                    </m:r>
                    <m:r>
                      <a:rPr lang="ru-BY" sz="2400" b="1" i="1" smtClean="0">
                        <a:solidFill>
                          <a:srgbClr val="000000"/>
                        </a:solidFill>
                        <a:latin typeface="Cambria Math" panose="02040503050406030204" pitchFamily="18" charset="0"/>
                        <a:ea typeface="Cambria Math" panose="02040503050406030204" pitchFamily="18" charset="0"/>
                      </a:rPr>
                      <m:t>𝚯</m:t>
                    </m:r>
                    <m:d>
                      <m:dPr>
                        <m:ctrlPr>
                          <a:rPr lang="ru-BY" sz="2400" b="1" i="1">
                            <a:solidFill>
                              <a:srgbClr val="000000"/>
                            </a:solidFill>
                            <a:latin typeface="Cambria Math" panose="02040503050406030204" pitchFamily="18" charset="0"/>
                          </a:rPr>
                        </m:ctrlPr>
                      </m:dPr>
                      <m:e>
                        <m:r>
                          <a:rPr lang="ru-BY" sz="2400" b="1" i="1">
                            <a:solidFill>
                              <a:srgbClr val="000000"/>
                            </a:solidFill>
                            <a:latin typeface="Cambria Math" panose="02040503050406030204" pitchFamily="18" charset="0"/>
                          </a:rPr>
                          <m:t>𝒇</m:t>
                        </m:r>
                        <m:d>
                          <m:dPr>
                            <m:ctrlPr>
                              <a:rPr lang="ru-BY" sz="2400" b="1" i="1">
                                <a:solidFill>
                                  <a:srgbClr val="000000"/>
                                </a:solidFill>
                                <a:latin typeface="Cambria Math" panose="02040503050406030204" pitchFamily="18" charset="0"/>
                              </a:rPr>
                            </m:ctrlPr>
                          </m:dPr>
                          <m:e>
                            <m:r>
                              <a:rPr lang="ru-BY" sz="2400" b="1" i="1">
                                <a:solidFill>
                                  <a:srgbClr val="000000"/>
                                </a:solidFill>
                                <a:latin typeface="Cambria Math" panose="02040503050406030204" pitchFamily="18" charset="0"/>
                              </a:rPr>
                              <m:t>𝒏</m:t>
                            </m:r>
                          </m:e>
                        </m:d>
                      </m:e>
                    </m:d>
                    <m:r>
                      <a:rPr lang="ru-RU" sz="2400" b="1" i="1" smtClean="0">
                        <a:solidFill>
                          <a:srgbClr val="000000"/>
                        </a:solidFill>
                        <a:latin typeface="Cambria Math" panose="02040503050406030204" pitchFamily="18" charset="0"/>
                      </a:rPr>
                      <m:t>,</m:t>
                    </m:r>
                  </m:oMath>
                </a14:m>
                <a:r>
                  <a:rPr lang="ru-RU" sz="2400" dirty="0">
                    <a:solidFill>
                      <a:srgbClr val="000000"/>
                    </a:solidFill>
                  </a:rPr>
                  <a:t> если существуют такие константы </a:t>
                </a:r>
                <a14:m>
                  <m:oMath xmlns:m="http://schemas.openxmlformats.org/officeDocument/2006/math">
                    <m:sSub>
                      <m:sSubPr>
                        <m:ctrlPr>
                          <a:rPr lang="ru-BY" sz="2400" b="1" i="1">
                            <a:solidFill>
                              <a:srgbClr val="000000"/>
                            </a:solidFill>
                            <a:latin typeface="Cambria Math" panose="02040503050406030204" pitchFamily="18" charset="0"/>
                          </a:rPr>
                        </m:ctrlPr>
                      </m:sSubPr>
                      <m:e>
                        <m:r>
                          <a:rPr lang="en-US" sz="2400" b="1" i="0" smtClean="0">
                            <a:solidFill>
                              <a:srgbClr val="000000"/>
                            </a:solidFill>
                            <a:latin typeface="Cambria Math" panose="02040503050406030204" pitchFamily="18" charset="0"/>
                          </a:rPr>
                          <m:t> </m:t>
                        </m:r>
                        <m:r>
                          <a:rPr lang="ru-BY" sz="2400" b="1">
                            <a:solidFill>
                              <a:srgbClr val="000000"/>
                            </a:solidFill>
                            <a:latin typeface="Cambria Math" panose="02040503050406030204" pitchFamily="18" charset="0"/>
                          </a:rPr>
                          <m:t>𝐜</m:t>
                        </m:r>
                      </m:e>
                      <m:sub>
                        <m:r>
                          <a:rPr lang="en-US" sz="2400" b="1" i="1" smtClean="0">
                            <a:solidFill>
                              <a:srgbClr val="000000"/>
                            </a:solidFill>
                            <a:latin typeface="Cambria Math" panose="02040503050406030204" pitchFamily="18" charset="0"/>
                          </a:rPr>
                          <m:t>𝟏</m:t>
                        </m:r>
                      </m:sub>
                    </m:sSub>
                    <m:r>
                      <a:rPr lang="en-US" sz="2400" b="1" i="1" smtClean="0">
                        <a:solidFill>
                          <a:srgbClr val="000000"/>
                        </a:solidFill>
                        <a:latin typeface="Cambria Math" panose="02040503050406030204" pitchFamily="18" charset="0"/>
                      </a:rPr>
                      <m:t>&gt;</m:t>
                    </m:r>
                    <m:r>
                      <a:rPr lang="en-US" sz="2400" b="1" i="1" smtClean="0">
                        <a:solidFill>
                          <a:srgbClr val="000000"/>
                        </a:solidFill>
                        <a:latin typeface="Cambria Math" panose="02040503050406030204" pitchFamily="18" charset="0"/>
                      </a:rPr>
                      <m:t>𝟎</m:t>
                    </m:r>
                    <m:r>
                      <a:rPr lang="ru-BY" sz="2400" b="1" i="1">
                        <a:solidFill>
                          <a:srgbClr val="000000"/>
                        </a:solidFill>
                        <a:latin typeface="Cambria Math" panose="02040503050406030204" pitchFamily="18" charset="0"/>
                      </a:rPr>
                      <m:t>,</m:t>
                    </m:r>
                    <m:sSub>
                      <m:sSubPr>
                        <m:ctrlPr>
                          <a:rPr lang="ru-BY" sz="2400" b="1" i="1">
                            <a:solidFill>
                              <a:srgbClr val="000000"/>
                            </a:solidFill>
                            <a:latin typeface="Cambria Math" panose="02040503050406030204" pitchFamily="18" charset="0"/>
                          </a:rPr>
                        </m:ctrlPr>
                      </m:sSubPr>
                      <m:e>
                        <m:r>
                          <a:rPr lang="ru-BY" sz="2400" b="1" i="0">
                            <a:solidFill>
                              <a:srgbClr val="000000"/>
                            </a:solidFill>
                            <a:latin typeface="Cambria Math" panose="02040503050406030204" pitchFamily="18" charset="0"/>
                          </a:rPr>
                          <m:t>𝐜</m:t>
                        </m:r>
                      </m:e>
                      <m:sub>
                        <m:r>
                          <a:rPr lang="ru-BY" sz="2400" b="1" i="1">
                            <a:solidFill>
                              <a:srgbClr val="000000"/>
                            </a:solidFill>
                            <a:latin typeface="Cambria Math" panose="02040503050406030204" pitchFamily="18" charset="0"/>
                          </a:rPr>
                          <m:t>𝟐</m:t>
                        </m:r>
                      </m:sub>
                    </m:sSub>
                    <m:r>
                      <a:rPr lang="en-US" sz="2400" b="1" i="0" smtClean="0">
                        <a:solidFill>
                          <a:srgbClr val="000000"/>
                        </a:solidFill>
                        <a:latin typeface="Cambria Math" panose="02040503050406030204" pitchFamily="18" charset="0"/>
                      </a:rPr>
                      <m:t>&gt;</m:t>
                    </m:r>
                    <m:r>
                      <a:rPr lang="en-US" sz="2400" b="1" i="0" smtClean="0">
                        <a:solidFill>
                          <a:srgbClr val="000000"/>
                        </a:solidFill>
                        <a:latin typeface="Cambria Math" panose="02040503050406030204" pitchFamily="18" charset="0"/>
                      </a:rPr>
                      <m:t>𝟎</m:t>
                    </m:r>
                    <m:r>
                      <a:rPr lang="ru-BY" sz="2400" b="1" i="0">
                        <a:solidFill>
                          <a:srgbClr val="000000"/>
                        </a:solidFill>
                        <a:latin typeface="Cambria Math" panose="02040503050406030204" pitchFamily="18" charset="0"/>
                      </a:rPr>
                      <m:t>,</m:t>
                    </m:r>
                    <m:r>
                      <a:rPr lang="ru-RU" sz="2400" b="1" i="1" smtClean="0">
                        <a:solidFill>
                          <a:srgbClr val="000000"/>
                        </a:solidFill>
                        <a:latin typeface="Cambria Math" panose="02040503050406030204" pitchFamily="18" charset="0"/>
                      </a:rPr>
                      <m:t> </m:t>
                    </m:r>
                    <m:sSub>
                      <m:sSubPr>
                        <m:ctrlPr>
                          <a:rPr lang="ru-RU" sz="2400" b="1" i="1" smtClean="0">
                            <a:solidFill>
                              <a:srgbClr val="000000"/>
                            </a:solidFill>
                            <a:latin typeface="Cambria Math" panose="02040503050406030204" pitchFamily="18" charset="0"/>
                          </a:rPr>
                        </m:ctrlPr>
                      </m:sSubPr>
                      <m:e>
                        <m:r>
                          <a:rPr lang="en-US" sz="2400" b="1" i="1" smtClean="0">
                            <a:solidFill>
                              <a:srgbClr val="000000"/>
                            </a:solidFill>
                            <a:latin typeface="Cambria Math" panose="02040503050406030204" pitchFamily="18" charset="0"/>
                          </a:rPr>
                          <m:t>𝒏</m:t>
                        </m:r>
                      </m:e>
                      <m:sub>
                        <m:r>
                          <a:rPr lang="en-US" sz="2400" b="1" i="1" smtClean="0">
                            <a:solidFill>
                              <a:srgbClr val="000000"/>
                            </a:solidFill>
                            <a:latin typeface="Cambria Math" panose="02040503050406030204" pitchFamily="18" charset="0"/>
                          </a:rPr>
                          <m:t>𝟎</m:t>
                        </m:r>
                      </m:sub>
                    </m:sSub>
                    <m:r>
                      <a:rPr lang="en-US" sz="2400" b="1" i="1" smtClean="0">
                        <a:solidFill>
                          <a:srgbClr val="000000"/>
                        </a:solidFill>
                        <a:latin typeface="Cambria Math" panose="02040503050406030204" pitchFamily="18" charset="0"/>
                      </a:rPr>
                      <m:t>&gt;</m:t>
                    </m:r>
                    <m:r>
                      <a:rPr lang="en-US" sz="2400" b="1" i="1" smtClean="0">
                        <a:solidFill>
                          <a:srgbClr val="000000"/>
                        </a:solidFill>
                        <a:latin typeface="Cambria Math" panose="02040503050406030204" pitchFamily="18" charset="0"/>
                      </a:rPr>
                      <m:t>𝟎</m:t>
                    </m:r>
                    <m:r>
                      <a:rPr lang="ru-RU" sz="2400" b="1" i="1" smtClean="0">
                        <a:solidFill>
                          <a:srgbClr val="000000"/>
                        </a:solidFill>
                        <a:latin typeface="Cambria Math" panose="02040503050406030204" pitchFamily="18" charset="0"/>
                      </a:rPr>
                      <m:t>,</m:t>
                    </m:r>
                  </m:oMath>
                </a14:m>
                <a:r>
                  <a:rPr lang="ru-RU" sz="2400" b="1" i="1" dirty="0">
                    <a:solidFill>
                      <a:srgbClr val="000000"/>
                    </a:solidFill>
                    <a:latin typeface="Cambria Math" panose="02040503050406030204" pitchFamily="18" charset="0"/>
                  </a:rPr>
                  <a:t> </a:t>
                </a:r>
                <a:r>
                  <a:rPr lang="ru-RU" sz="2400" dirty="0">
                    <a:solidFill>
                      <a:srgbClr val="000000"/>
                    </a:solidFill>
                  </a:rPr>
                  <a:t>что</a:t>
                </a:r>
                <a14:m>
                  <m:oMath xmlns:m="http://schemas.openxmlformats.org/officeDocument/2006/math">
                    <m:r>
                      <a:rPr lang="ru-RU" sz="2400" b="0" i="0" smtClean="0">
                        <a:solidFill>
                          <a:srgbClr val="000000"/>
                        </a:solidFill>
                        <a:latin typeface="Cambria Math" panose="02040503050406030204" pitchFamily="18" charset="0"/>
                      </a:rPr>
                      <m:t> </m:t>
                    </m:r>
                    <m:r>
                      <a:rPr lang="ru-BY" sz="2400" b="1" i="1">
                        <a:solidFill>
                          <a:srgbClr val="000000"/>
                        </a:solidFill>
                        <a:latin typeface="Cambria Math" panose="02040503050406030204" pitchFamily="18" charset="0"/>
                      </a:rPr>
                      <m:t>∀</m:t>
                    </m:r>
                    <m:r>
                      <a:rPr lang="ru-BY" sz="2400" b="1" i="1">
                        <a:solidFill>
                          <a:srgbClr val="000000"/>
                        </a:solidFill>
                        <a:latin typeface="Cambria Math" panose="02040503050406030204" pitchFamily="18" charset="0"/>
                      </a:rPr>
                      <m:t>𝒏</m:t>
                    </m:r>
                    <m:r>
                      <a:rPr lang="ru-BY" sz="2400" b="1" i="1">
                        <a:solidFill>
                          <a:srgbClr val="000000"/>
                        </a:solidFill>
                        <a:latin typeface="Cambria Math" panose="02040503050406030204" pitchFamily="18" charset="0"/>
                      </a:rPr>
                      <m:t>≥</m:t>
                    </m:r>
                    <m:sSub>
                      <m:sSubPr>
                        <m:ctrlPr>
                          <a:rPr lang="ru-RU" sz="2400" b="1" i="1">
                            <a:solidFill>
                              <a:srgbClr val="000000"/>
                            </a:solidFill>
                            <a:latin typeface="Cambria Math" panose="02040503050406030204" pitchFamily="18" charset="0"/>
                          </a:rPr>
                        </m:ctrlPr>
                      </m:sSubPr>
                      <m:e>
                        <m:r>
                          <a:rPr lang="en-US" sz="2400" b="1" i="1">
                            <a:solidFill>
                              <a:srgbClr val="000000"/>
                            </a:solidFill>
                            <a:latin typeface="Cambria Math" panose="02040503050406030204" pitchFamily="18" charset="0"/>
                          </a:rPr>
                          <m:t>𝒏</m:t>
                        </m:r>
                      </m:e>
                      <m:sub>
                        <m:r>
                          <a:rPr lang="en-US" sz="2400" b="1" i="1">
                            <a:solidFill>
                              <a:srgbClr val="000000"/>
                            </a:solidFill>
                            <a:latin typeface="Cambria Math" panose="02040503050406030204" pitchFamily="18" charset="0"/>
                          </a:rPr>
                          <m:t>𝟎</m:t>
                        </m:r>
                      </m:sub>
                    </m:sSub>
                  </m:oMath>
                </a14:m>
                <a:r>
                  <a:rPr lang="en-US" sz="2400" b="1" i="0" dirty="0">
                    <a:solidFill>
                      <a:srgbClr val="000000"/>
                    </a:solidFill>
                    <a:latin typeface="Cambria Math" panose="02040503050406030204" pitchFamily="18" charset="0"/>
                  </a:rPr>
                  <a:t> </a:t>
                </a:r>
                <a:r>
                  <a:rPr lang="ru-RU" sz="2400" i="0" dirty="0">
                    <a:solidFill>
                      <a:srgbClr val="000000"/>
                    </a:solidFill>
                    <a:latin typeface="Cambria Math" panose="02040503050406030204" pitchFamily="18" charset="0"/>
                  </a:rPr>
                  <a:t>выполняется</a:t>
                </a:r>
              </a:p>
              <a:p>
                <a:pPr/>
                <a14:m>
                  <m:oMathPara xmlns:m="http://schemas.openxmlformats.org/officeDocument/2006/math">
                    <m:oMathParaPr>
                      <m:jc m:val="left"/>
                    </m:oMathParaPr>
                    <m:oMath xmlns:m="http://schemas.openxmlformats.org/officeDocument/2006/math">
                      <m:r>
                        <a:rPr lang="en-US" sz="2400" b="0" i="0" smtClean="0">
                          <a:solidFill>
                            <a:srgbClr val="000000"/>
                          </a:solidFill>
                          <a:latin typeface="Cambria Math" panose="02040503050406030204" pitchFamily="18" charset="0"/>
                        </a:rPr>
                        <m:t> </m:t>
                      </m:r>
                      <m:r>
                        <m:rPr>
                          <m:nor/>
                        </m:rPr>
                        <a:rPr lang="ru-BY" sz="2400" b="1" i="0">
                          <a:solidFill>
                            <a:srgbClr val="000000"/>
                          </a:solidFill>
                          <a:latin typeface="Cambria Math" panose="02040503050406030204" pitchFamily="18" charset="0"/>
                        </a:rPr>
                        <m:t>0</m:t>
                      </m:r>
                      <m:r>
                        <a:rPr lang="ru-BY" sz="2400" b="1" i="1">
                          <a:solidFill>
                            <a:srgbClr val="000000"/>
                          </a:solidFill>
                          <a:latin typeface="Cambria Math" panose="02040503050406030204" pitchFamily="18" charset="0"/>
                        </a:rPr>
                        <m:t>≤</m:t>
                      </m:r>
                      <m:sSub>
                        <m:sSubPr>
                          <m:ctrlPr>
                            <a:rPr lang="ru-BY" sz="2400" b="1" i="1">
                              <a:solidFill>
                                <a:srgbClr val="000000"/>
                              </a:solidFill>
                              <a:latin typeface="Cambria Math" panose="02040503050406030204" pitchFamily="18" charset="0"/>
                            </a:rPr>
                          </m:ctrlPr>
                        </m:sSubPr>
                        <m:e>
                          <m:r>
                            <a:rPr lang="ru-BY" sz="2400" b="1" i="0">
                              <a:solidFill>
                                <a:srgbClr val="000000"/>
                              </a:solidFill>
                              <a:latin typeface="Cambria Math" panose="02040503050406030204" pitchFamily="18" charset="0"/>
                            </a:rPr>
                            <m:t>𝐜</m:t>
                          </m:r>
                        </m:e>
                        <m:sub>
                          <m:r>
                            <a:rPr lang="ru-RU" sz="2400" b="1" i="1" smtClean="0">
                              <a:solidFill>
                                <a:srgbClr val="000000"/>
                              </a:solidFill>
                              <a:latin typeface="Cambria Math" panose="02040503050406030204" pitchFamily="18" charset="0"/>
                            </a:rPr>
                            <m:t>𝟏</m:t>
                          </m:r>
                        </m:sub>
                      </m:sSub>
                      <m:r>
                        <a:rPr lang="ru-BY" sz="2400" b="1" i="1">
                          <a:solidFill>
                            <a:srgbClr val="000000"/>
                          </a:solidFill>
                          <a:latin typeface="Cambria Math" panose="02040503050406030204" pitchFamily="18" charset="0"/>
                        </a:rPr>
                        <m:t>⋅</m:t>
                      </m:r>
                      <m:r>
                        <a:rPr lang="ru-BY" sz="2400" b="1" i="1">
                          <a:solidFill>
                            <a:srgbClr val="000000"/>
                          </a:solidFill>
                          <a:latin typeface="Cambria Math" panose="02040503050406030204" pitchFamily="18" charset="0"/>
                        </a:rPr>
                        <m:t>𝒇</m:t>
                      </m:r>
                      <m:r>
                        <a:rPr lang="ru-BY" sz="2400" b="1" i="1">
                          <a:solidFill>
                            <a:srgbClr val="000000"/>
                          </a:solidFill>
                          <a:latin typeface="Cambria Math" panose="02040503050406030204" pitchFamily="18" charset="0"/>
                        </a:rPr>
                        <m:t>(</m:t>
                      </m:r>
                      <m:r>
                        <a:rPr lang="ru-BY" sz="2400" b="1" i="1">
                          <a:solidFill>
                            <a:srgbClr val="000000"/>
                          </a:solidFill>
                          <a:latin typeface="Cambria Math" panose="02040503050406030204" pitchFamily="18" charset="0"/>
                        </a:rPr>
                        <m:t>𝒏</m:t>
                      </m:r>
                      <m:r>
                        <a:rPr lang="ru-BY" sz="2400" b="1" i="1">
                          <a:solidFill>
                            <a:srgbClr val="000000"/>
                          </a:solidFill>
                          <a:latin typeface="Cambria Math" panose="02040503050406030204" pitchFamily="18" charset="0"/>
                        </a:rPr>
                        <m:t>)≤</m:t>
                      </m:r>
                      <m:r>
                        <a:rPr lang="ru-BY" sz="2400" b="1" i="1">
                          <a:solidFill>
                            <a:srgbClr val="000000"/>
                          </a:solidFill>
                          <a:latin typeface="Cambria Math" panose="02040503050406030204" pitchFamily="18" charset="0"/>
                        </a:rPr>
                        <m:t>𝒈</m:t>
                      </m:r>
                      <m:r>
                        <a:rPr lang="ru-BY" sz="2400" b="1" i="1">
                          <a:solidFill>
                            <a:srgbClr val="000000"/>
                          </a:solidFill>
                          <a:latin typeface="Cambria Math" panose="02040503050406030204" pitchFamily="18" charset="0"/>
                        </a:rPr>
                        <m:t>(</m:t>
                      </m:r>
                      <m:r>
                        <a:rPr lang="ru-BY" sz="2400" b="1" i="1">
                          <a:solidFill>
                            <a:srgbClr val="000000"/>
                          </a:solidFill>
                          <a:latin typeface="Cambria Math" panose="02040503050406030204" pitchFamily="18" charset="0"/>
                        </a:rPr>
                        <m:t>𝒏</m:t>
                      </m:r>
                      <m:r>
                        <a:rPr lang="ru-BY" sz="2400" b="1" i="1">
                          <a:solidFill>
                            <a:srgbClr val="000000"/>
                          </a:solidFill>
                          <a:latin typeface="Cambria Math" panose="02040503050406030204" pitchFamily="18" charset="0"/>
                        </a:rPr>
                        <m:t>)≤</m:t>
                      </m:r>
                      <m:sSub>
                        <m:sSubPr>
                          <m:ctrlPr>
                            <a:rPr lang="ru-BY" sz="2400" b="1" i="1">
                              <a:solidFill>
                                <a:srgbClr val="000000"/>
                              </a:solidFill>
                              <a:latin typeface="Cambria Math" panose="02040503050406030204" pitchFamily="18" charset="0"/>
                            </a:rPr>
                          </m:ctrlPr>
                        </m:sSubPr>
                        <m:e>
                          <m:r>
                            <a:rPr lang="ru-BY" sz="2400" b="1" i="0">
                              <a:solidFill>
                                <a:srgbClr val="000000"/>
                              </a:solidFill>
                              <a:latin typeface="Cambria Math" panose="02040503050406030204" pitchFamily="18" charset="0"/>
                            </a:rPr>
                            <m:t>𝐜</m:t>
                          </m:r>
                        </m:e>
                        <m:sub>
                          <m:r>
                            <a:rPr lang="ru-RU" sz="2400" b="1" i="1" smtClean="0">
                              <a:solidFill>
                                <a:srgbClr val="000000"/>
                              </a:solidFill>
                              <a:latin typeface="Cambria Math" panose="02040503050406030204" pitchFamily="18" charset="0"/>
                            </a:rPr>
                            <m:t>𝟐</m:t>
                          </m:r>
                        </m:sub>
                      </m:sSub>
                      <m:r>
                        <a:rPr lang="ru-BY" sz="2400" b="1" i="1">
                          <a:solidFill>
                            <a:srgbClr val="000000"/>
                          </a:solidFill>
                          <a:latin typeface="Cambria Math" panose="02040503050406030204" pitchFamily="18" charset="0"/>
                        </a:rPr>
                        <m:t>⋅</m:t>
                      </m:r>
                      <m:r>
                        <a:rPr lang="ru-BY" sz="2400" b="1" i="1">
                          <a:solidFill>
                            <a:srgbClr val="000000"/>
                          </a:solidFill>
                          <a:latin typeface="Cambria Math" panose="02040503050406030204" pitchFamily="18" charset="0"/>
                        </a:rPr>
                        <m:t>𝒇</m:t>
                      </m:r>
                      <m:r>
                        <a:rPr lang="ru-BY" sz="2400" b="1" i="1">
                          <a:solidFill>
                            <a:srgbClr val="000000"/>
                          </a:solidFill>
                          <a:latin typeface="Cambria Math" panose="02040503050406030204" pitchFamily="18" charset="0"/>
                        </a:rPr>
                        <m:t>(</m:t>
                      </m:r>
                      <m:r>
                        <a:rPr lang="ru-BY" sz="2400" b="1" i="1">
                          <a:solidFill>
                            <a:srgbClr val="000000"/>
                          </a:solidFill>
                          <a:latin typeface="Cambria Math" panose="02040503050406030204" pitchFamily="18" charset="0"/>
                        </a:rPr>
                        <m:t>𝒏</m:t>
                      </m:r>
                      <m:r>
                        <a:rPr lang="ru-BY" sz="2400" b="1" i="1">
                          <a:solidFill>
                            <a:srgbClr val="000000"/>
                          </a:solidFill>
                          <a:latin typeface="Cambria Math" panose="02040503050406030204" pitchFamily="18" charset="0"/>
                        </a:rPr>
                        <m:t>)</m:t>
                      </m:r>
                    </m:oMath>
                  </m:oMathPara>
                </a14:m>
                <a:endParaRPr lang="ru-BY" sz="2400" b="1" dirty="0"/>
              </a:p>
            </p:txBody>
          </p:sp>
        </mc:Choice>
        <mc:Fallback xmlns="">
          <p:sp>
            <p:nvSpPr>
              <p:cNvPr id="7" name="Объект 6"/>
              <p:cNvSpPr txBox="1">
                <a:spLocks noRot="1" noChangeAspect="1" noMove="1" noResize="1" noEditPoints="1" noAdjustHandles="1" noChangeArrowheads="1" noChangeShapeType="1" noTextEdit="1"/>
              </p:cNvSpPr>
              <p:nvPr/>
            </p:nvSpPr>
            <p:spPr bwMode="auto">
              <a:xfrm>
                <a:off x="137314" y="1428933"/>
                <a:ext cx="8520911" cy="1538008"/>
              </a:xfrm>
              <a:prstGeom prst="rect">
                <a:avLst/>
              </a:prstGeom>
              <a:blipFill>
                <a:blip r:embed="rId2"/>
                <a:stretch>
                  <a:fillRect l="-1145" t="-1186"/>
                </a:stretch>
              </a:blipFill>
            </p:spPr>
            <p:txBody>
              <a:bodyPr/>
              <a:lstStyle/>
              <a:p>
                <a:r>
                  <a:rPr lang="ru-BY">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377" y="3293025"/>
                <a:ext cx="11770525" cy="830997"/>
              </a:xfrm>
              <a:prstGeom prst="rect">
                <a:avLst/>
              </a:prstGeom>
              <a:noFill/>
            </p:spPr>
            <p:txBody>
              <a:bodyPr wrap="square" rtlCol="0">
                <a:spAutoFit/>
              </a:bodyPr>
              <a:lstStyle/>
              <a:p>
                <a:r>
                  <a:rPr lang="ru-RU" sz="2400" dirty="0"/>
                  <a:t>Говорят, что функция </a:t>
                </a:r>
                <a14:m>
                  <m:oMath xmlns:m="http://schemas.openxmlformats.org/officeDocument/2006/math">
                    <m:r>
                      <a:rPr lang="en-US" sz="2400" i="1" dirty="0" smtClean="0">
                        <a:latin typeface="Cambria Math" panose="02040503050406030204" pitchFamily="18" charset="0"/>
                      </a:rPr>
                      <m:t>𝑓</m:t>
                    </m:r>
                    <m:r>
                      <a:rPr lang="en-US" sz="2400" i="1" dirty="0" smtClean="0">
                        <a:latin typeface="Cambria Math" panose="02040503050406030204" pitchFamily="18" charset="0"/>
                      </a:rPr>
                      <m:t>(</m:t>
                    </m:r>
                    <m:r>
                      <a:rPr lang="en-US" sz="2400" i="1" dirty="0" smtClean="0">
                        <a:latin typeface="Cambria Math" panose="02040503050406030204" pitchFamily="18" charset="0"/>
                      </a:rPr>
                      <m:t>𝑛</m:t>
                    </m:r>
                    <m:r>
                      <a:rPr lang="en-US" sz="2400" i="1" dirty="0" smtClean="0">
                        <a:latin typeface="Cambria Math" panose="02040503050406030204" pitchFamily="18" charset="0"/>
                      </a:rPr>
                      <m:t>)</m:t>
                    </m:r>
                  </m:oMath>
                </a14:m>
                <a:r>
                  <a:rPr lang="ru-RU" sz="2400" dirty="0"/>
                  <a:t> является </a:t>
                </a:r>
                <a:r>
                  <a:rPr lang="ru-RU" sz="2400" b="1" dirty="0"/>
                  <a:t>асимптотически точной оценкой </a:t>
                </a:r>
                <a:r>
                  <a:rPr lang="ru-RU" sz="2400" dirty="0"/>
                  <a:t>для функции </a:t>
                </a:r>
                <a14:m>
                  <m:oMath xmlns:m="http://schemas.openxmlformats.org/officeDocument/2006/math">
                    <m:r>
                      <a:rPr lang="en-US" sz="2400" i="1" dirty="0" smtClean="0">
                        <a:latin typeface="Cambria Math" panose="02040503050406030204" pitchFamily="18" charset="0"/>
                      </a:rPr>
                      <m:t>𝑔</m:t>
                    </m:r>
                    <m:r>
                      <a:rPr lang="en-US" sz="2400" i="1" dirty="0" smtClean="0">
                        <a:latin typeface="Cambria Math" panose="02040503050406030204" pitchFamily="18" charset="0"/>
                      </a:rPr>
                      <m:t>(</m:t>
                    </m:r>
                    <m:r>
                      <a:rPr lang="en-US" sz="2400" i="1" dirty="0" smtClean="0">
                        <a:latin typeface="Cambria Math" panose="02040503050406030204" pitchFamily="18" charset="0"/>
                      </a:rPr>
                      <m:t>𝑛</m:t>
                    </m:r>
                    <m:r>
                      <a:rPr lang="en-US" sz="2400" i="1" dirty="0" smtClean="0">
                        <a:latin typeface="Cambria Math" panose="02040503050406030204" pitchFamily="18" charset="0"/>
                      </a:rPr>
                      <m:t>)</m:t>
                    </m:r>
                  </m:oMath>
                </a14:m>
                <a:r>
                  <a:rPr lang="ru-RU" sz="2400" dirty="0"/>
                  <a:t> (про функции </a:t>
                </a:r>
                <a14:m>
                  <m:oMath xmlns:m="http://schemas.openxmlformats.org/officeDocument/2006/math">
                    <m:r>
                      <a:rPr lang="en-US" sz="2400" i="1" dirty="0">
                        <a:latin typeface="Cambria Math" panose="02040503050406030204" pitchFamily="18" charset="0"/>
                      </a:rPr>
                      <m:t>𝑓</m:t>
                    </m:r>
                    <m:r>
                      <a:rPr lang="en-US" sz="2400" i="1" dirty="0">
                        <a:latin typeface="Cambria Math" panose="02040503050406030204" pitchFamily="18" charset="0"/>
                      </a:rPr>
                      <m:t>(</m:t>
                    </m:r>
                    <m:r>
                      <a:rPr lang="en-US" sz="2400" i="1" dirty="0">
                        <a:latin typeface="Cambria Math" panose="02040503050406030204" pitchFamily="18" charset="0"/>
                      </a:rPr>
                      <m:t>𝑛</m:t>
                    </m:r>
                    <m:r>
                      <a:rPr lang="en-US" sz="2400" i="1" dirty="0">
                        <a:latin typeface="Cambria Math" panose="02040503050406030204" pitchFamily="18" charset="0"/>
                      </a:rPr>
                      <m:t>)</m:t>
                    </m:r>
                  </m:oMath>
                </a14:m>
                <a:r>
                  <a:rPr lang="ru-RU" sz="2400" dirty="0"/>
                  <a:t> и </a:t>
                </a:r>
                <a14:m>
                  <m:oMath xmlns:m="http://schemas.openxmlformats.org/officeDocument/2006/math">
                    <m:r>
                      <a:rPr lang="en-US" sz="2400" i="1" dirty="0">
                        <a:latin typeface="Cambria Math" panose="02040503050406030204" pitchFamily="18" charset="0"/>
                      </a:rPr>
                      <m:t>𝑔</m:t>
                    </m:r>
                    <m:r>
                      <a:rPr lang="en-US" sz="2400" i="1" dirty="0">
                        <a:latin typeface="Cambria Math" panose="02040503050406030204" pitchFamily="18" charset="0"/>
                      </a:rPr>
                      <m:t>(</m:t>
                    </m:r>
                    <m:r>
                      <a:rPr lang="en-US" sz="2400" i="1" dirty="0">
                        <a:latin typeface="Cambria Math" panose="02040503050406030204" pitchFamily="18" charset="0"/>
                      </a:rPr>
                      <m:t>𝑛</m:t>
                    </m:r>
                    <m:r>
                      <a:rPr lang="en-US" sz="2400" i="1" dirty="0">
                        <a:latin typeface="Cambria Math" panose="02040503050406030204" pitchFamily="18" charset="0"/>
                      </a:rPr>
                      <m:t>)</m:t>
                    </m:r>
                  </m:oMath>
                </a14:m>
                <a:r>
                  <a:rPr lang="ru-RU" sz="2400" dirty="0"/>
                  <a:t> говорят, что они имеют одинаковый порядок роста). </a:t>
                </a:r>
              </a:p>
            </p:txBody>
          </p:sp>
        </mc:Choice>
        <mc:Fallback xmlns="">
          <p:sp>
            <p:nvSpPr>
              <p:cNvPr id="8" name="TextBox 7"/>
              <p:cNvSpPr txBox="1">
                <a:spLocks noRot="1" noChangeAspect="1" noMove="1" noResize="1" noEditPoints="1" noAdjustHandles="1" noChangeArrowheads="1" noChangeShapeType="1" noTextEdit="1"/>
              </p:cNvSpPr>
              <p:nvPr/>
            </p:nvSpPr>
            <p:spPr>
              <a:xfrm>
                <a:off x="377" y="3293025"/>
                <a:ext cx="11770525" cy="830997"/>
              </a:xfrm>
              <a:prstGeom prst="rect">
                <a:avLst/>
              </a:prstGeom>
              <a:blipFill>
                <a:blip r:embed="rId3"/>
                <a:stretch>
                  <a:fillRect l="-777" t="-5839" b="-15328"/>
                </a:stretch>
              </a:blipFill>
            </p:spPr>
            <p:txBody>
              <a:bodyPr/>
              <a:lstStyle/>
              <a:p>
                <a:r>
                  <a:rPr lang="ru-BY">
                    <a:noFill/>
                  </a:rPr>
                  <a:t> </a:t>
                </a:r>
              </a:p>
            </p:txBody>
          </p:sp>
        </mc:Fallback>
      </mc:AlternateContent>
      <mc:AlternateContent xmlns:mc="http://schemas.openxmlformats.org/markup-compatibility/2006" xmlns:a14="http://schemas.microsoft.com/office/drawing/2010/main">
        <mc:Choice Requires="a14">
          <p:sp>
            <p:nvSpPr>
              <p:cNvPr id="5" name="Объект 4"/>
              <p:cNvSpPr txBox="1"/>
              <p:nvPr/>
            </p:nvSpPr>
            <p:spPr bwMode="auto">
              <a:xfrm>
                <a:off x="2223689" y="4791322"/>
                <a:ext cx="1902064" cy="1222203"/>
              </a:xfrm>
              <a:prstGeom prst="rect">
                <a:avLst/>
              </a:prstGeom>
              <a:noFill/>
            </p:spPr>
            <p:txBody>
              <a:bodyPr>
                <a:noAutofit/>
              </a:bodyPr>
              <a:lstStyle/>
              <a:p>
                <a:pPr/>
                <a14:m>
                  <m:oMathPara xmlns:m="http://schemas.openxmlformats.org/officeDocument/2006/math">
                    <m:oMathParaPr>
                      <m:jc m:val="left"/>
                    </m:oMathParaPr>
                    <m:oMath xmlns:m="http://schemas.openxmlformats.org/officeDocument/2006/math">
                      <m:r>
                        <a:rPr lang="ru-BY" sz="2400" i="1" smtClean="0">
                          <a:solidFill>
                            <a:srgbClr val="000000"/>
                          </a:solidFill>
                          <a:latin typeface="Cambria Math" panose="02040503050406030204" pitchFamily="18" charset="0"/>
                        </a:rPr>
                        <m:t>4</m:t>
                      </m:r>
                      <m:sSup>
                        <m:sSupPr>
                          <m:ctrlPr>
                            <a:rPr lang="ru-BY" sz="2400" i="1">
                              <a:solidFill>
                                <a:srgbClr val="000000"/>
                              </a:solidFill>
                              <a:latin typeface="Cambria Math" panose="02040503050406030204" pitchFamily="18" charset="0"/>
                            </a:rPr>
                          </m:ctrlPr>
                        </m:sSupPr>
                        <m:e>
                          <m:r>
                            <a:rPr lang="ru-BY" sz="2400" i="1">
                              <a:solidFill>
                                <a:srgbClr val="000000"/>
                              </a:solidFill>
                              <a:latin typeface="Cambria Math" panose="02040503050406030204" pitchFamily="18" charset="0"/>
                            </a:rPr>
                            <m:t>𝑛</m:t>
                          </m:r>
                        </m:e>
                        <m:sup>
                          <m:r>
                            <a:rPr lang="ru-BY" sz="2400" i="1">
                              <a:solidFill>
                                <a:srgbClr val="000000"/>
                              </a:solidFill>
                              <a:latin typeface="Cambria Math" panose="02040503050406030204" pitchFamily="18" charset="0"/>
                            </a:rPr>
                            <m:t>3</m:t>
                          </m:r>
                        </m:sup>
                      </m:sSup>
                      <m:r>
                        <a:rPr lang="en-US" sz="2400" b="1" i="1">
                          <a:solidFill>
                            <a:srgbClr val="000000"/>
                          </a:solidFill>
                          <a:latin typeface="Cambria Math" panose="02040503050406030204" pitchFamily="18" charset="0"/>
                        </a:rPr>
                        <m:t>∈</m:t>
                      </m:r>
                      <m:r>
                        <m:rPr>
                          <m:sty m:val="p"/>
                        </m:rPr>
                        <a:rPr lang="ru-BY" sz="2400" i="1">
                          <a:solidFill>
                            <a:srgbClr val="000000"/>
                          </a:solidFill>
                          <a:latin typeface="Cambria Math" panose="02040503050406030204" pitchFamily="18" charset="0"/>
                        </a:rPr>
                        <m:t>Θ</m:t>
                      </m:r>
                      <m:d>
                        <m:dPr>
                          <m:ctrlPr>
                            <a:rPr lang="ru-BY" sz="2400" i="1">
                              <a:solidFill>
                                <a:srgbClr val="000000"/>
                              </a:solidFill>
                              <a:latin typeface="Cambria Math" panose="02040503050406030204" pitchFamily="18" charset="0"/>
                            </a:rPr>
                          </m:ctrlPr>
                        </m:dPr>
                        <m:e>
                          <m:sSup>
                            <m:sSupPr>
                              <m:ctrlPr>
                                <a:rPr lang="ru-BY" sz="2400" i="1">
                                  <a:solidFill>
                                    <a:srgbClr val="000000"/>
                                  </a:solidFill>
                                  <a:latin typeface="Cambria Math" panose="02040503050406030204" pitchFamily="18" charset="0"/>
                                </a:rPr>
                              </m:ctrlPr>
                            </m:sSupPr>
                            <m:e>
                              <m:r>
                                <a:rPr lang="ru-BY" sz="2400" i="1">
                                  <a:solidFill>
                                    <a:srgbClr val="000000"/>
                                  </a:solidFill>
                                  <a:latin typeface="Cambria Math" panose="02040503050406030204" pitchFamily="18" charset="0"/>
                                </a:rPr>
                                <m:t>𝑛</m:t>
                              </m:r>
                            </m:e>
                            <m:sup>
                              <m:r>
                                <a:rPr lang="ru-BY" sz="2400" i="1">
                                  <a:solidFill>
                                    <a:srgbClr val="000000"/>
                                  </a:solidFill>
                                  <a:latin typeface="Cambria Math" panose="02040503050406030204" pitchFamily="18" charset="0"/>
                                </a:rPr>
                                <m:t>3</m:t>
                              </m:r>
                            </m:sup>
                          </m:sSup>
                        </m:e>
                      </m:d>
                    </m:oMath>
                    <m:oMath xmlns:m="http://schemas.openxmlformats.org/officeDocument/2006/math">
                      <m:sSup>
                        <m:sSupPr>
                          <m:ctrlPr>
                            <a:rPr lang="ru-BY" sz="2400" i="1">
                              <a:solidFill>
                                <a:srgbClr val="000000"/>
                              </a:solidFill>
                              <a:latin typeface="Cambria Math" panose="02040503050406030204" pitchFamily="18" charset="0"/>
                            </a:rPr>
                          </m:ctrlPr>
                        </m:sSupPr>
                        <m:e>
                          <m:r>
                            <a:rPr lang="ru-RU" sz="2400" b="0" i="1" smtClean="0">
                              <a:solidFill>
                                <a:srgbClr val="000000"/>
                              </a:solidFill>
                              <a:latin typeface="Cambria Math" panose="02040503050406030204" pitchFamily="18" charset="0"/>
                            </a:rPr>
                            <m:t>2</m:t>
                          </m:r>
                          <m:r>
                            <a:rPr lang="ru-BY" sz="2400" i="1">
                              <a:solidFill>
                                <a:srgbClr val="000000"/>
                              </a:solidFill>
                              <a:latin typeface="Cambria Math" panose="02040503050406030204" pitchFamily="18" charset="0"/>
                            </a:rPr>
                            <m:t>𝑛</m:t>
                          </m:r>
                        </m:e>
                        <m:sup>
                          <m:r>
                            <a:rPr lang="ru-BY" sz="2400" i="1">
                              <a:solidFill>
                                <a:srgbClr val="000000"/>
                              </a:solidFill>
                              <a:latin typeface="Cambria Math" panose="02040503050406030204" pitchFamily="18" charset="0"/>
                            </a:rPr>
                            <m:t>3</m:t>
                          </m:r>
                        </m:sup>
                      </m:sSup>
                      <m:r>
                        <a:rPr lang="en-US" sz="2400" b="1" i="1">
                          <a:solidFill>
                            <a:srgbClr val="000000"/>
                          </a:solidFill>
                          <a:latin typeface="Cambria Math" panose="02040503050406030204" pitchFamily="18" charset="0"/>
                        </a:rPr>
                        <m:t>∈</m:t>
                      </m:r>
                      <m:r>
                        <m:rPr>
                          <m:sty m:val="p"/>
                        </m:rPr>
                        <a:rPr lang="ru-BY" sz="2400" i="1">
                          <a:solidFill>
                            <a:srgbClr val="000000"/>
                          </a:solidFill>
                          <a:latin typeface="Cambria Math" panose="02040503050406030204" pitchFamily="18" charset="0"/>
                        </a:rPr>
                        <m:t>Θ</m:t>
                      </m:r>
                      <m:d>
                        <m:dPr>
                          <m:ctrlPr>
                            <a:rPr lang="ru-BY" sz="2400" i="1">
                              <a:solidFill>
                                <a:srgbClr val="000000"/>
                              </a:solidFill>
                              <a:latin typeface="Cambria Math" panose="02040503050406030204" pitchFamily="18" charset="0"/>
                            </a:rPr>
                          </m:ctrlPr>
                        </m:dPr>
                        <m:e>
                          <m:sSup>
                            <m:sSupPr>
                              <m:ctrlPr>
                                <a:rPr lang="ru-BY" sz="2400" i="1">
                                  <a:solidFill>
                                    <a:srgbClr val="000000"/>
                                  </a:solidFill>
                                  <a:latin typeface="Cambria Math" panose="02040503050406030204" pitchFamily="18" charset="0"/>
                                </a:rPr>
                              </m:ctrlPr>
                            </m:sSupPr>
                            <m:e>
                              <m:r>
                                <a:rPr lang="ru-BY" sz="2400" i="1">
                                  <a:solidFill>
                                    <a:srgbClr val="000000"/>
                                  </a:solidFill>
                                  <a:latin typeface="Cambria Math" panose="02040503050406030204" pitchFamily="18" charset="0"/>
                                </a:rPr>
                                <m:t>𝑛</m:t>
                              </m:r>
                            </m:e>
                            <m:sup>
                              <m:r>
                                <a:rPr lang="ru-BY" sz="2400" i="1">
                                  <a:solidFill>
                                    <a:srgbClr val="000000"/>
                                  </a:solidFill>
                                  <a:latin typeface="Cambria Math" panose="02040503050406030204" pitchFamily="18" charset="0"/>
                                </a:rPr>
                                <m:t>3</m:t>
                              </m:r>
                            </m:sup>
                          </m:sSup>
                        </m:e>
                      </m:d>
                    </m:oMath>
                  </m:oMathPara>
                </a14:m>
                <a:endParaRPr lang="ru-RU" sz="2400" dirty="0"/>
              </a:p>
              <a:p>
                <a:r>
                  <a:rPr lang="ru-RU" sz="2400" dirty="0">
                    <a:solidFill>
                      <a:srgbClr val="000000"/>
                    </a:solidFill>
                  </a:rPr>
                  <a:t>  </a:t>
                </a:r>
                <a14:m>
                  <m:oMath xmlns:m="http://schemas.openxmlformats.org/officeDocument/2006/math">
                    <m:sSup>
                      <m:sSupPr>
                        <m:ctrlPr>
                          <a:rPr lang="ru-BY" sz="2400" i="1">
                            <a:solidFill>
                              <a:srgbClr val="000000"/>
                            </a:solidFill>
                            <a:latin typeface="Cambria Math" panose="02040503050406030204" pitchFamily="18" charset="0"/>
                          </a:rPr>
                        </m:ctrlPr>
                      </m:sSupPr>
                      <m:e>
                        <m:r>
                          <a:rPr lang="ru-BY" sz="2400" i="1">
                            <a:solidFill>
                              <a:srgbClr val="000000"/>
                            </a:solidFill>
                            <a:latin typeface="Cambria Math" panose="02040503050406030204" pitchFamily="18" charset="0"/>
                          </a:rPr>
                          <m:t>𝑛</m:t>
                        </m:r>
                      </m:e>
                      <m:sup>
                        <m:r>
                          <a:rPr lang="ru-BY" sz="2400" i="1">
                            <a:solidFill>
                              <a:srgbClr val="000000"/>
                            </a:solidFill>
                            <a:latin typeface="Cambria Math" panose="02040503050406030204" pitchFamily="18" charset="0"/>
                          </a:rPr>
                          <m:t>3</m:t>
                        </m:r>
                      </m:sup>
                    </m:sSup>
                    <m:r>
                      <a:rPr lang="en-US" sz="2400" b="1" i="1">
                        <a:solidFill>
                          <a:srgbClr val="000000"/>
                        </a:solidFill>
                        <a:latin typeface="Cambria Math" panose="02040503050406030204" pitchFamily="18" charset="0"/>
                      </a:rPr>
                      <m:t>∈</m:t>
                    </m:r>
                    <m:r>
                      <m:rPr>
                        <m:sty m:val="p"/>
                      </m:rPr>
                      <a:rPr lang="ru-BY" sz="2400" i="1">
                        <a:solidFill>
                          <a:srgbClr val="000000"/>
                        </a:solidFill>
                        <a:latin typeface="Cambria Math" panose="02040503050406030204" pitchFamily="18" charset="0"/>
                      </a:rPr>
                      <m:t>Θ</m:t>
                    </m:r>
                    <m:d>
                      <m:dPr>
                        <m:ctrlPr>
                          <a:rPr lang="ru-BY" sz="2400" i="1">
                            <a:solidFill>
                              <a:srgbClr val="000000"/>
                            </a:solidFill>
                            <a:latin typeface="Cambria Math" panose="02040503050406030204" pitchFamily="18" charset="0"/>
                          </a:rPr>
                        </m:ctrlPr>
                      </m:dPr>
                      <m:e>
                        <m:sSup>
                          <m:sSupPr>
                            <m:ctrlPr>
                              <a:rPr lang="ru-BY" sz="2400" i="1">
                                <a:solidFill>
                                  <a:srgbClr val="000000"/>
                                </a:solidFill>
                                <a:latin typeface="Cambria Math" panose="02040503050406030204" pitchFamily="18" charset="0"/>
                              </a:rPr>
                            </m:ctrlPr>
                          </m:sSupPr>
                          <m:e>
                            <m:r>
                              <a:rPr lang="ru-BY" sz="2400" i="1">
                                <a:solidFill>
                                  <a:srgbClr val="000000"/>
                                </a:solidFill>
                                <a:latin typeface="Cambria Math" panose="02040503050406030204" pitchFamily="18" charset="0"/>
                              </a:rPr>
                              <m:t>𝑛</m:t>
                            </m:r>
                          </m:e>
                          <m:sup>
                            <m:r>
                              <a:rPr lang="ru-BY" sz="2400" i="1">
                                <a:solidFill>
                                  <a:srgbClr val="000000"/>
                                </a:solidFill>
                                <a:latin typeface="Cambria Math" panose="02040503050406030204" pitchFamily="18" charset="0"/>
                              </a:rPr>
                              <m:t>3</m:t>
                            </m:r>
                          </m:sup>
                        </m:sSup>
                      </m:e>
                    </m:d>
                  </m:oMath>
                </a14:m>
                <a:endParaRPr lang="ru-BY" sz="2400" dirty="0"/>
              </a:p>
            </p:txBody>
          </p:sp>
        </mc:Choice>
        <mc:Fallback xmlns="">
          <p:sp>
            <p:nvSpPr>
              <p:cNvPr id="5" name="Объект 4"/>
              <p:cNvSpPr txBox="1">
                <a:spLocks noRot="1" noChangeAspect="1" noMove="1" noResize="1" noEditPoints="1" noAdjustHandles="1" noChangeArrowheads="1" noChangeShapeType="1" noTextEdit="1"/>
              </p:cNvSpPr>
              <p:nvPr/>
            </p:nvSpPr>
            <p:spPr bwMode="auto">
              <a:xfrm>
                <a:off x="2223689" y="4791322"/>
                <a:ext cx="1902064" cy="1222203"/>
              </a:xfrm>
              <a:prstGeom prst="rect">
                <a:avLst/>
              </a:prstGeom>
              <a:blipFill>
                <a:blip r:embed="rId4"/>
                <a:stretch>
                  <a:fillRect l="-962"/>
                </a:stretch>
              </a:blipFill>
            </p:spPr>
            <p:txBody>
              <a:bodyPr/>
              <a:lstStyle/>
              <a:p>
                <a:r>
                  <a:rPr lang="ru-BY">
                    <a:noFill/>
                  </a:rPr>
                  <a:t> </a:t>
                </a:r>
              </a:p>
            </p:txBody>
          </p:sp>
        </mc:Fallback>
      </mc:AlternateContent>
      <p:sp>
        <p:nvSpPr>
          <p:cNvPr id="9" name="TextBox 8"/>
          <p:cNvSpPr txBox="1"/>
          <p:nvPr/>
        </p:nvSpPr>
        <p:spPr>
          <a:xfrm>
            <a:off x="11157995" y="6627034"/>
            <a:ext cx="1034005" cy="246221"/>
          </a:xfrm>
          <a:prstGeom prst="rect">
            <a:avLst/>
          </a:prstGeom>
          <a:noFill/>
        </p:spPr>
        <p:txBody>
          <a:bodyPr wrap="square" lIns="0" tIns="0" rIns="0" bIns="0" rtlCol="0">
            <a:spAutoFit/>
          </a:bodyPr>
          <a:lstStyle/>
          <a:p>
            <a:pPr algn="ctr"/>
            <a:r>
              <a:rPr lang="ru-RU" sz="1600" dirty="0">
                <a:solidFill>
                  <a:srgbClr val="144E9D"/>
                </a:solidFill>
              </a:rPr>
              <a:t>ФПМИ БГУ</a:t>
            </a:r>
          </a:p>
        </p:txBody>
      </p:sp>
      <p:pic>
        <p:nvPicPr>
          <p:cNvPr id="10" name="Рисунок 9" descr="png..png"/>
          <p:cNvPicPr>
            <a:picLocks noChangeAspect="1"/>
          </p:cNvPicPr>
          <p:nvPr/>
        </p:nvPicPr>
        <p:blipFill>
          <a:blip r:embed="rId5" cstate="print"/>
          <a:srcRect r="82957"/>
          <a:stretch>
            <a:fillRect/>
          </a:stretch>
        </p:blipFill>
        <p:spPr>
          <a:xfrm>
            <a:off x="10933610" y="6425188"/>
            <a:ext cx="259107" cy="386512"/>
          </a:xfrm>
          <a:prstGeom prst="rect">
            <a:avLst/>
          </a:prstGeom>
        </p:spPr>
      </p:pic>
      <p:cxnSp>
        <p:nvCxnSpPr>
          <p:cNvPr id="3" name="Прямая со стрелкой 2">
            <a:extLst>
              <a:ext uri="{FF2B5EF4-FFF2-40B4-BE49-F238E27FC236}">
                <a16:creationId xmlns:a16="http://schemas.microsoft.com/office/drawing/2014/main" id="{25E8E3F1-C5F9-3176-0452-D6D251052CE3}"/>
              </a:ext>
            </a:extLst>
          </p:cNvPr>
          <p:cNvCxnSpPr>
            <a:cxnSpLocks/>
          </p:cNvCxnSpPr>
          <p:nvPr/>
        </p:nvCxnSpPr>
        <p:spPr>
          <a:xfrm flipH="1">
            <a:off x="4136398" y="4855035"/>
            <a:ext cx="640773" cy="4280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42932C53-4899-A833-1A5B-FBF9A5FC14C1}"/>
                  </a:ext>
                </a:extLst>
              </p:cNvPr>
              <p:cNvSpPr txBox="1"/>
              <p:nvPr/>
            </p:nvSpPr>
            <p:spPr>
              <a:xfrm>
                <a:off x="4777171" y="4517654"/>
                <a:ext cx="4248495" cy="923330"/>
              </a:xfrm>
              <a:prstGeom prst="rect">
                <a:avLst/>
              </a:prstGeom>
              <a:noFill/>
            </p:spPr>
            <p:txBody>
              <a:bodyPr wrap="square" rtlCol="0">
                <a:spAutoFit/>
              </a:bodyPr>
              <a:lstStyle/>
              <a:p>
                <a:r>
                  <a:rPr lang="ru-RU" dirty="0"/>
                  <a:t>про функции, которые попадают в это множество </a:t>
                </a:r>
                <a14:m>
                  <m:oMath xmlns:m="http://schemas.openxmlformats.org/officeDocument/2006/math">
                    <m:r>
                      <m:rPr>
                        <m:sty m:val="p"/>
                      </m:rPr>
                      <a:rPr lang="ru-BY" i="1">
                        <a:solidFill>
                          <a:srgbClr val="000000"/>
                        </a:solidFill>
                        <a:latin typeface="Cambria Math" panose="02040503050406030204" pitchFamily="18" charset="0"/>
                      </a:rPr>
                      <m:t>Θ</m:t>
                    </m:r>
                    <m:d>
                      <m:dPr>
                        <m:ctrlPr>
                          <a:rPr lang="ru-BY" i="1">
                            <a:solidFill>
                              <a:srgbClr val="000000"/>
                            </a:solidFill>
                            <a:latin typeface="Cambria Math" panose="02040503050406030204" pitchFamily="18" charset="0"/>
                          </a:rPr>
                        </m:ctrlPr>
                      </m:dPr>
                      <m:e>
                        <m:sSup>
                          <m:sSupPr>
                            <m:ctrlPr>
                              <a:rPr lang="ru-BY" i="1">
                                <a:solidFill>
                                  <a:srgbClr val="000000"/>
                                </a:solidFill>
                                <a:latin typeface="Cambria Math" panose="02040503050406030204" pitchFamily="18" charset="0"/>
                              </a:rPr>
                            </m:ctrlPr>
                          </m:sSupPr>
                          <m:e>
                            <m:r>
                              <a:rPr lang="ru-BY" i="1">
                                <a:solidFill>
                                  <a:srgbClr val="000000"/>
                                </a:solidFill>
                                <a:latin typeface="Cambria Math" panose="02040503050406030204" pitchFamily="18" charset="0"/>
                              </a:rPr>
                              <m:t>𝑛</m:t>
                            </m:r>
                          </m:e>
                          <m:sup>
                            <m:r>
                              <a:rPr lang="ru-BY" i="1">
                                <a:solidFill>
                                  <a:srgbClr val="000000"/>
                                </a:solidFill>
                                <a:latin typeface="Cambria Math" panose="02040503050406030204" pitchFamily="18" charset="0"/>
                              </a:rPr>
                              <m:t>3</m:t>
                            </m:r>
                          </m:sup>
                        </m:sSup>
                      </m:e>
                    </m:d>
                  </m:oMath>
                </a14:m>
                <a:r>
                  <a:rPr lang="ru-RU" dirty="0"/>
                  <a:t>, говорят, что они  являются величинами порядка </a:t>
                </a:r>
                <a14:m>
                  <m:oMath xmlns:m="http://schemas.openxmlformats.org/officeDocument/2006/math">
                    <m:sSup>
                      <m:sSupPr>
                        <m:ctrlPr>
                          <a:rPr lang="ru-BY" sz="1800" i="1" smtClean="0">
                            <a:solidFill>
                              <a:srgbClr val="000000"/>
                            </a:solidFill>
                            <a:latin typeface="Cambria Math" panose="02040503050406030204" pitchFamily="18" charset="0"/>
                          </a:rPr>
                        </m:ctrlPr>
                      </m:sSupPr>
                      <m:e>
                        <m:r>
                          <a:rPr lang="ru-BY" sz="1800" i="1">
                            <a:solidFill>
                              <a:srgbClr val="000000"/>
                            </a:solidFill>
                            <a:latin typeface="Cambria Math" panose="02040503050406030204" pitchFamily="18" charset="0"/>
                          </a:rPr>
                          <m:t>𝑛</m:t>
                        </m:r>
                      </m:e>
                      <m:sup>
                        <m:r>
                          <a:rPr lang="ru-BY" sz="1800" i="1">
                            <a:solidFill>
                              <a:srgbClr val="000000"/>
                            </a:solidFill>
                            <a:latin typeface="Cambria Math" panose="02040503050406030204" pitchFamily="18" charset="0"/>
                          </a:rPr>
                          <m:t>3</m:t>
                        </m:r>
                      </m:sup>
                    </m:sSup>
                  </m:oMath>
                </a14:m>
                <a:endParaRPr lang="ru-BY" dirty="0"/>
              </a:p>
            </p:txBody>
          </p:sp>
        </mc:Choice>
        <mc:Fallback xmlns="">
          <p:sp>
            <p:nvSpPr>
              <p:cNvPr id="4" name="TextBox 3">
                <a:extLst>
                  <a:ext uri="{FF2B5EF4-FFF2-40B4-BE49-F238E27FC236}">
                    <a16:creationId xmlns:a16="http://schemas.microsoft.com/office/drawing/2014/main" id="{42932C53-4899-A833-1A5B-FBF9A5FC14C1}"/>
                  </a:ext>
                </a:extLst>
              </p:cNvPr>
              <p:cNvSpPr txBox="1">
                <a:spLocks noRot="1" noChangeAspect="1" noMove="1" noResize="1" noEditPoints="1" noAdjustHandles="1" noChangeArrowheads="1" noChangeShapeType="1" noTextEdit="1"/>
              </p:cNvSpPr>
              <p:nvPr/>
            </p:nvSpPr>
            <p:spPr>
              <a:xfrm>
                <a:off x="4777171" y="4517654"/>
                <a:ext cx="4248495" cy="923330"/>
              </a:xfrm>
              <a:prstGeom prst="rect">
                <a:avLst/>
              </a:prstGeom>
              <a:blipFill>
                <a:blip r:embed="rId6"/>
                <a:stretch>
                  <a:fillRect l="-1291" t="-3289" b="-9211"/>
                </a:stretch>
              </a:blipFill>
            </p:spPr>
            <p:txBody>
              <a:bodyPr/>
              <a:lstStyle/>
              <a:p>
                <a:r>
                  <a:rPr lang="ru-BY">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4736B4BF-CE51-6B29-9313-E5DF7BA394C0}"/>
                  </a:ext>
                </a:extLst>
              </p:cNvPr>
              <p:cNvSpPr txBox="1"/>
              <p:nvPr/>
            </p:nvSpPr>
            <p:spPr>
              <a:xfrm>
                <a:off x="154382" y="6146268"/>
                <a:ext cx="7730973" cy="509178"/>
              </a:xfrm>
              <a:prstGeom prst="rect">
                <a:avLst/>
              </a:prstGeom>
              <a:noFill/>
            </p:spPr>
            <p:txBody>
              <a:bodyPr wrap="square">
                <a:spAutoFit/>
              </a:bodyPr>
              <a:lstStyle/>
              <a:p>
                <a:r>
                  <a:rPr lang="ru-RU" sz="2400" dirty="0">
                    <a:solidFill>
                      <a:srgbClr val="000000"/>
                    </a:solidFill>
                  </a:rPr>
                  <a:t>Если </a:t>
                </a:r>
                <a14:m>
                  <m:oMath xmlns:m="http://schemas.openxmlformats.org/officeDocument/2006/math">
                    <m:r>
                      <a:rPr lang="ru-BY" sz="2400" b="0" i="1" smtClean="0">
                        <a:solidFill>
                          <a:srgbClr val="000000"/>
                        </a:solidFill>
                        <a:latin typeface="Cambria Math" panose="02040503050406030204" pitchFamily="18" charset="0"/>
                      </a:rPr>
                      <m:t>𝑔</m:t>
                    </m:r>
                    <m:d>
                      <m:dPr>
                        <m:ctrlPr>
                          <a:rPr lang="ru-BY" sz="2400" i="1" smtClean="0">
                            <a:solidFill>
                              <a:srgbClr val="000000"/>
                            </a:solidFill>
                            <a:latin typeface="Cambria Math" panose="02040503050406030204" pitchFamily="18" charset="0"/>
                          </a:rPr>
                        </m:ctrlPr>
                      </m:dPr>
                      <m:e>
                        <m:r>
                          <a:rPr lang="ru-BY" sz="2400" b="0" i="1" smtClean="0">
                            <a:solidFill>
                              <a:srgbClr val="000000"/>
                            </a:solidFill>
                            <a:latin typeface="Cambria Math" panose="02040503050406030204" pitchFamily="18" charset="0"/>
                          </a:rPr>
                          <m:t>𝑛</m:t>
                        </m:r>
                      </m:e>
                    </m:d>
                    <m:r>
                      <a:rPr lang="en-US" sz="2400" b="1" i="1">
                        <a:solidFill>
                          <a:srgbClr val="000000"/>
                        </a:solidFill>
                        <a:latin typeface="Cambria Math" panose="02040503050406030204" pitchFamily="18" charset="0"/>
                      </a:rPr>
                      <m:t>∈</m:t>
                    </m:r>
                    <m:r>
                      <m:rPr>
                        <m:sty m:val="p"/>
                      </m:rPr>
                      <a:rPr lang="ru-BY" sz="2400" b="0" i="0" smtClean="0">
                        <a:solidFill>
                          <a:srgbClr val="000000"/>
                        </a:solidFill>
                        <a:latin typeface="Cambria Math" panose="02040503050406030204" pitchFamily="18" charset="0"/>
                        <a:ea typeface="Cambria Math" panose="02040503050406030204" pitchFamily="18" charset="0"/>
                      </a:rPr>
                      <m:t>Θ</m:t>
                    </m:r>
                    <m:d>
                      <m:dPr>
                        <m:ctrlPr>
                          <a:rPr lang="ru-BY" sz="2400" i="1">
                            <a:solidFill>
                              <a:srgbClr val="000000"/>
                            </a:solidFill>
                            <a:latin typeface="Cambria Math" panose="02040503050406030204" pitchFamily="18" charset="0"/>
                          </a:rPr>
                        </m:ctrlPr>
                      </m:dPr>
                      <m:e>
                        <m:r>
                          <a:rPr lang="ru-BY" sz="2400" b="0" i="1">
                            <a:solidFill>
                              <a:srgbClr val="000000"/>
                            </a:solidFill>
                            <a:latin typeface="Cambria Math" panose="02040503050406030204" pitchFamily="18" charset="0"/>
                          </a:rPr>
                          <m:t>𝑓</m:t>
                        </m:r>
                        <m:d>
                          <m:dPr>
                            <m:ctrlPr>
                              <a:rPr lang="ru-BY" sz="2400" i="1">
                                <a:solidFill>
                                  <a:srgbClr val="000000"/>
                                </a:solidFill>
                                <a:latin typeface="Cambria Math" panose="02040503050406030204" pitchFamily="18" charset="0"/>
                              </a:rPr>
                            </m:ctrlPr>
                          </m:dPr>
                          <m:e>
                            <m:r>
                              <a:rPr lang="ru-BY" sz="2400" b="0" i="1">
                                <a:solidFill>
                                  <a:srgbClr val="000000"/>
                                </a:solidFill>
                                <a:latin typeface="Cambria Math" panose="02040503050406030204" pitchFamily="18" charset="0"/>
                              </a:rPr>
                              <m:t>𝑛</m:t>
                            </m:r>
                          </m:e>
                        </m:d>
                      </m:e>
                    </m:d>
                    <m:r>
                      <a:rPr lang="ru-RU" sz="2400" b="0" i="1" smtClean="0">
                        <a:solidFill>
                          <a:srgbClr val="000000"/>
                        </a:solidFill>
                        <a:latin typeface="Cambria Math" panose="02040503050406030204" pitchFamily="18" charset="0"/>
                      </a:rPr>
                      <m:t>, то </m:t>
                    </m:r>
                    <m:r>
                      <a:rPr lang="en-US" sz="2400" b="0" i="1" smtClean="0">
                        <a:solidFill>
                          <a:srgbClr val="000000"/>
                        </a:solidFill>
                        <a:latin typeface="Cambria Math" panose="02040503050406030204" pitchFamily="18" charset="0"/>
                      </a:rPr>
                      <m:t>𝑓</m:t>
                    </m:r>
                    <m:r>
                      <a:rPr lang="ru-BY" sz="2400" b="0" i="1">
                        <a:solidFill>
                          <a:srgbClr val="000000"/>
                        </a:solidFill>
                        <a:latin typeface="Cambria Math" panose="02040503050406030204" pitchFamily="18" charset="0"/>
                      </a:rPr>
                      <m:t>(</m:t>
                    </m:r>
                    <m:r>
                      <a:rPr lang="ru-BY" sz="2400" b="0" i="1">
                        <a:solidFill>
                          <a:srgbClr val="000000"/>
                        </a:solidFill>
                        <a:latin typeface="Cambria Math" panose="02040503050406030204" pitchFamily="18" charset="0"/>
                      </a:rPr>
                      <m:t>𝑛</m:t>
                    </m:r>
                    <m:r>
                      <a:rPr lang="ru-BY" sz="2400" b="0" i="1">
                        <a:solidFill>
                          <a:srgbClr val="000000"/>
                        </a:solidFill>
                        <a:latin typeface="Cambria Math" panose="02040503050406030204" pitchFamily="18" charset="0"/>
                      </a:rPr>
                      <m:t>)</m:t>
                    </m:r>
                    <m:r>
                      <a:rPr lang="en-US" sz="2400" b="1" i="1">
                        <a:solidFill>
                          <a:srgbClr val="000000"/>
                        </a:solidFill>
                        <a:latin typeface="Cambria Math" panose="02040503050406030204" pitchFamily="18" charset="0"/>
                      </a:rPr>
                      <m:t>∈</m:t>
                    </m:r>
                    <m:r>
                      <m:rPr>
                        <m:sty m:val="p"/>
                      </m:rPr>
                      <a:rPr lang="ru-BY" sz="2400" b="0" i="0">
                        <a:solidFill>
                          <a:srgbClr val="000000"/>
                        </a:solidFill>
                        <a:latin typeface="Cambria Math" panose="02040503050406030204" pitchFamily="18" charset="0"/>
                        <a:ea typeface="Cambria Math" panose="02040503050406030204" pitchFamily="18" charset="0"/>
                      </a:rPr>
                      <m:t>Θ</m:t>
                    </m:r>
                    <m:d>
                      <m:dPr>
                        <m:ctrlPr>
                          <a:rPr lang="ru-BY" sz="2400" i="1">
                            <a:solidFill>
                              <a:srgbClr val="000000"/>
                            </a:solidFill>
                            <a:latin typeface="Cambria Math" panose="02040503050406030204" pitchFamily="18" charset="0"/>
                          </a:rPr>
                        </m:ctrlPr>
                      </m:dPr>
                      <m:e>
                        <m:r>
                          <a:rPr lang="en-US" sz="2400" b="0" i="1" smtClean="0">
                            <a:solidFill>
                              <a:srgbClr val="000000"/>
                            </a:solidFill>
                            <a:latin typeface="Cambria Math" panose="02040503050406030204" pitchFamily="18" charset="0"/>
                          </a:rPr>
                          <m:t>𝑔</m:t>
                        </m:r>
                        <m:d>
                          <m:dPr>
                            <m:ctrlPr>
                              <a:rPr lang="ru-BY" sz="2400" i="1">
                                <a:solidFill>
                                  <a:srgbClr val="000000"/>
                                </a:solidFill>
                                <a:latin typeface="Cambria Math" panose="02040503050406030204" pitchFamily="18" charset="0"/>
                              </a:rPr>
                            </m:ctrlPr>
                          </m:dPr>
                          <m:e>
                            <m:r>
                              <a:rPr lang="ru-BY" sz="2400" b="0" i="1">
                                <a:solidFill>
                                  <a:srgbClr val="000000"/>
                                </a:solidFill>
                                <a:latin typeface="Cambria Math" panose="02040503050406030204" pitchFamily="18" charset="0"/>
                              </a:rPr>
                              <m:t>𝑛</m:t>
                            </m:r>
                          </m:e>
                        </m:d>
                      </m:e>
                    </m:d>
                  </m:oMath>
                </a14:m>
                <a:r>
                  <a:rPr lang="ru-RU" sz="2400" dirty="0"/>
                  <a:t>.</a:t>
                </a:r>
                <a:endParaRPr lang="ru-BY" sz="2400" dirty="0"/>
              </a:p>
            </p:txBody>
          </p:sp>
        </mc:Choice>
        <mc:Fallback xmlns="">
          <p:sp>
            <p:nvSpPr>
              <p:cNvPr id="25" name="TextBox 24">
                <a:extLst>
                  <a:ext uri="{FF2B5EF4-FFF2-40B4-BE49-F238E27FC236}">
                    <a16:creationId xmlns:a16="http://schemas.microsoft.com/office/drawing/2014/main" id="{4736B4BF-CE51-6B29-9313-E5DF7BA394C0}"/>
                  </a:ext>
                </a:extLst>
              </p:cNvPr>
              <p:cNvSpPr txBox="1">
                <a:spLocks noRot="1" noChangeAspect="1" noMove="1" noResize="1" noEditPoints="1" noAdjustHandles="1" noChangeArrowheads="1" noChangeShapeType="1" noTextEdit="1"/>
              </p:cNvSpPr>
              <p:nvPr/>
            </p:nvSpPr>
            <p:spPr>
              <a:xfrm>
                <a:off x="154382" y="6146268"/>
                <a:ext cx="7730973" cy="509178"/>
              </a:xfrm>
              <a:prstGeom prst="rect">
                <a:avLst/>
              </a:prstGeom>
              <a:blipFill>
                <a:blip r:embed="rId7"/>
                <a:stretch>
                  <a:fillRect l="-1182" t="-3571" b="-22619"/>
                </a:stretch>
              </a:blipFill>
            </p:spPr>
            <p:txBody>
              <a:bodyPr/>
              <a:lstStyle/>
              <a:p>
                <a:r>
                  <a:rPr lang="ru-BY">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CFC1A438-95FB-D4B6-CCCE-CD20565BA0AC}"/>
                  </a:ext>
                </a:extLst>
              </p:cNvPr>
              <p:cNvSpPr txBox="1"/>
              <p:nvPr/>
            </p:nvSpPr>
            <p:spPr>
              <a:xfrm>
                <a:off x="99824" y="103132"/>
                <a:ext cx="8558401" cy="1200329"/>
              </a:xfrm>
              <a:prstGeom prst="rect">
                <a:avLst/>
              </a:prstGeom>
              <a:noFill/>
            </p:spPr>
            <p:txBody>
              <a:bodyPr wrap="square">
                <a:spAutoFit/>
              </a:bodyPr>
              <a:lstStyle/>
              <a:p>
                <a:pPr algn="just"/>
                <a:r>
                  <a:rPr lang="ru-RU" sz="2400" dirty="0"/>
                  <a:t>Пусть </a:t>
                </a:r>
                <a14:m>
                  <m:oMath xmlns:m="http://schemas.openxmlformats.org/officeDocument/2006/math">
                    <m:r>
                      <a:rPr lang="ru-BY" sz="2400" b="0" i="1" smtClean="0">
                        <a:solidFill>
                          <a:srgbClr val="000000"/>
                        </a:solidFill>
                        <a:latin typeface="Cambria Math" panose="02040503050406030204" pitchFamily="18" charset="0"/>
                      </a:rPr>
                      <m:t>𝑓</m:t>
                    </m:r>
                    <m:d>
                      <m:dPr>
                        <m:ctrlPr>
                          <a:rPr lang="ru-BY" sz="2400" i="1">
                            <a:solidFill>
                              <a:srgbClr val="000000"/>
                            </a:solidFill>
                            <a:latin typeface="Cambria Math" panose="02040503050406030204" pitchFamily="18" charset="0"/>
                          </a:rPr>
                        </m:ctrlPr>
                      </m:dPr>
                      <m:e>
                        <m:r>
                          <a:rPr lang="ru-BY" sz="2400" b="0" i="1">
                            <a:solidFill>
                              <a:srgbClr val="000000"/>
                            </a:solidFill>
                            <a:latin typeface="Cambria Math" panose="02040503050406030204" pitchFamily="18" charset="0"/>
                          </a:rPr>
                          <m:t>𝑛</m:t>
                        </m:r>
                      </m:e>
                    </m:d>
                  </m:oMath>
                </a14:m>
                <a:r>
                  <a:rPr lang="ru-RU" sz="2400" dirty="0"/>
                  <a:t> и </a:t>
                </a:r>
                <a14:m>
                  <m:oMath xmlns:m="http://schemas.openxmlformats.org/officeDocument/2006/math">
                    <m:r>
                      <a:rPr lang="ru-BY" sz="2400" i="1">
                        <a:solidFill>
                          <a:srgbClr val="000000"/>
                        </a:solidFill>
                        <a:latin typeface="Cambria Math" panose="02040503050406030204" pitchFamily="18" charset="0"/>
                      </a:rPr>
                      <m:t>𝑔</m:t>
                    </m:r>
                    <m:d>
                      <m:dPr>
                        <m:ctrlPr>
                          <a:rPr lang="ru-BY" sz="2400" i="1">
                            <a:solidFill>
                              <a:srgbClr val="000000"/>
                            </a:solidFill>
                            <a:latin typeface="Cambria Math" panose="02040503050406030204" pitchFamily="18" charset="0"/>
                          </a:rPr>
                        </m:ctrlPr>
                      </m:dPr>
                      <m:e>
                        <m:r>
                          <a:rPr lang="ru-BY" sz="2400" i="1">
                            <a:solidFill>
                              <a:srgbClr val="000000"/>
                            </a:solidFill>
                            <a:latin typeface="Cambria Math" panose="02040503050406030204" pitchFamily="18" charset="0"/>
                          </a:rPr>
                          <m:t>𝑛</m:t>
                        </m:r>
                      </m:e>
                    </m:d>
                    <m:r>
                      <a:rPr lang="ru-RU" sz="2400" b="0" i="1" smtClean="0">
                        <a:solidFill>
                          <a:srgbClr val="000000"/>
                        </a:solidFill>
                        <a:latin typeface="Cambria Math" panose="02040503050406030204" pitchFamily="18" charset="0"/>
                      </a:rPr>
                      <m:t>−</m:t>
                    </m:r>
                  </m:oMath>
                </a14:m>
                <a:r>
                  <a:rPr lang="ru-RU" sz="2400" dirty="0"/>
                  <a:t> функции, определённые на множестве целых положительных чисел и принимающие положительные действительные значения. </a:t>
                </a:r>
                <a:endParaRPr lang="ru-BY" sz="2400" dirty="0"/>
              </a:p>
            </p:txBody>
          </p:sp>
        </mc:Choice>
        <mc:Fallback xmlns="">
          <p:sp>
            <p:nvSpPr>
              <p:cNvPr id="12" name="TextBox 11">
                <a:extLst>
                  <a:ext uri="{FF2B5EF4-FFF2-40B4-BE49-F238E27FC236}">
                    <a16:creationId xmlns:a16="http://schemas.microsoft.com/office/drawing/2014/main" id="{CFC1A438-95FB-D4B6-CCCE-CD20565BA0AC}"/>
                  </a:ext>
                </a:extLst>
              </p:cNvPr>
              <p:cNvSpPr txBox="1">
                <a:spLocks noRot="1" noChangeAspect="1" noMove="1" noResize="1" noEditPoints="1" noAdjustHandles="1" noChangeArrowheads="1" noChangeShapeType="1" noTextEdit="1"/>
              </p:cNvSpPr>
              <p:nvPr/>
            </p:nvSpPr>
            <p:spPr>
              <a:xfrm>
                <a:off x="99824" y="103132"/>
                <a:ext cx="8558401" cy="1200329"/>
              </a:xfrm>
              <a:prstGeom prst="rect">
                <a:avLst/>
              </a:prstGeom>
              <a:blipFill>
                <a:blip r:embed="rId8"/>
                <a:stretch>
                  <a:fillRect l="-1068" t="-4061" r="-1140" b="-10660"/>
                </a:stretch>
              </a:blipFill>
            </p:spPr>
            <p:txBody>
              <a:bodyPr/>
              <a:lstStyle/>
              <a:p>
                <a:r>
                  <a:rPr lang="ru-BY">
                    <a:noFill/>
                  </a:rPr>
                  <a:t> </a:t>
                </a:r>
              </a:p>
            </p:txBody>
          </p:sp>
        </mc:Fallback>
      </mc:AlternateContent>
      <p:grpSp>
        <p:nvGrpSpPr>
          <p:cNvPr id="51" name="Группа 50">
            <a:extLst>
              <a:ext uri="{FF2B5EF4-FFF2-40B4-BE49-F238E27FC236}">
                <a16:creationId xmlns:a16="http://schemas.microsoft.com/office/drawing/2014/main" id="{7F35B949-4A8E-7256-CB09-0F77E5CDA930}"/>
              </a:ext>
            </a:extLst>
          </p:cNvPr>
          <p:cNvGrpSpPr/>
          <p:nvPr/>
        </p:nvGrpSpPr>
        <p:grpSpPr>
          <a:xfrm>
            <a:off x="9128907" y="127533"/>
            <a:ext cx="2603815" cy="2824154"/>
            <a:chOff x="9450871" y="43697"/>
            <a:chExt cx="2603815" cy="2824154"/>
          </a:xfrm>
        </p:grpSpPr>
        <p:grpSp>
          <p:nvGrpSpPr>
            <p:cNvPr id="52" name="Группа 51">
              <a:extLst>
                <a:ext uri="{FF2B5EF4-FFF2-40B4-BE49-F238E27FC236}">
                  <a16:creationId xmlns:a16="http://schemas.microsoft.com/office/drawing/2014/main" id="{F3FC1C09-EB08-11B9-365E-BC0C436F9C34}"/>
                </a:ext>
              </a:extLst>
            </p:cNvPr>
            <p:cNvGrpSpPr/>
            <p:nvPr/>
          </p:nvGrpSpPr>
          <p:grpSpPr>
            <a:xfrm>
              <a:off x="9450871" y="103132"/>
              <a:ext cx="2603815" cy="2458880"/>
              <a:chOff x="9002756" y="3687388"/>
              <a:chExt cx="2603815" cy="2458880"/>
            </a:xfrm>
          </p:grpSpPr>
          <p:cxnSp>
            <p:nvCxnSpPr>
              <p:cNvPr id="57" name="Прямая соединительная линия 56">
                <a:extLst>
                  <a:ext uri="{FF2B5EF4-FFF2-40B4-BE49-F238E27FC236}">
                    <a16:creationId xmlns:a16="http://schemas.microsoft.com/office/drawing/2014/main" id="{ADA59CD8-D242-3E49-D7CE-8522636ADCED}"/>
                  </a:ext>
                </a:extLst>
              </p:cNvPr>
              <p:cNvCxnSpPr>
                <a:cxnSpLocks/>
              </p:cNvCxnSpPr>
              <p:nvPr/>
            </p:nvCxnSpPr>
            <p:spPr>
              <a:xfrm>
                <a:off x="9055099" y="3687388"/>
                <a:ext cx="15157" cy="2458880"/>
              </a:xfrm>
              <a:prstGeom prst="line">
                <a:avLst/>
              </a:prstGeom>
              <a:ln w="28575">
                <a:headEnd type="arrow" w="med" len="med"/>
                <a:tailEnd type="none" w="med" len="med"/>
              </a:ln>
            </p:spPr>
            <p:style>
              <a:lnRef idx="1">
                <a:schemeClr val="dk1"/>
              </a:lnRef>
              <a:fillRef idx="0">
                <a:schemeClr val="dk1"/>
              </a:fillRef>
              <a:effectRef idx="0">
                <a:schemeClr val="dk1"/>
              </a:effectRef>
              <a:fontRef idx="minor">
                <a:schemeClr val="tx1"/>
              </a:fontRef>
            </p:style>
          </p:cxnSp>
          <p:cxnSp>
            <p:nvCxnSpPr>
              <p:cNvPr id="58" name="Прямая соединительная линия 57">
                <a:extLst>
                  <a:ext uri="{FF2B5EF4-FFF2-40B4-BE49-F238E27FC236}">
                    <a16:creationId xmlns:a16="http://schemas.microsoft.com/office/drawing/2014/main" id="{BDBCA129-A4F9-1193-4153-7A440B357C4B}"/>
                  </a:ext>
                </a:extLst>
              </p:cNvPr>
              <p:cNvCxnSpPr>
                <a:cxnSpLocks/>
              </p:cNvCxnSpPr>
              <p:nvPr/>
            </p:nvCxnSpPr>
            <p:spPr>
              <a:xfrm>
                <a:off x="9055100" y="6146268"/>
                <a:ext cx="2551471" cy="0"/>
              </a:xfrm>
              <a:prstGeom prst="line">
                <a:avLst/>
              </a:prstGeom>
              <a:ln w="28575">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59" name="Полилиния: фигура 58">
                <a:extLst>
                  <a:ext uri="{FF2B5EF4-FFF2-40B4-BE49-F238E27FC236}">
                    <a16:creationId xmlns:a16="http://schemas.microsoft.com/office/drawing/2014/main" id="{492E12BC-30AF-C37A-DC59-79CDC7724F2C}"/>
                  </a:ext>
                </a:extLst>
              </p:cNvPr>
              <p:cNvSpPr/>
              <p:nvPr/>
            </p:nvSpPr>
            <p:spPr>
              <a:xfrm rot="8450273">
                <a:off x="9002756" y="4769852"/>
                <a:ext cx="2222738" cy="576883"/>
              </a:xfrm>
              <a:custGeom>
                <a:avLst/>
                <a:gdLst>
                  <a:gd name="connsiteX0" fmla="*/ 0 w 2654710"/>
                  <a:gd name="connsiteY0" fmla="*/ 840825 h 899819"/>
                  <a:gd name="connsiteX1" fmla="*/ 2042652 w 2654710"/>
                  <a:gd name="connsiteY1" fmla="*/ 167 h 899819"/>
                  <a:gd name="connsiteX2" fmla="*/ 2654710 w 2654710"/>
                  <a:gd name="connsiteY2" fmla="*/ 899819 h 899819"/>
                  <a:gd name="connsiteX3" fmla="*/ 2654710 w 2654710"/>
                  <a:gd name="connsiteY3" fmla="*/ 899819 h 899819"/>
                </a:gdLst>
                <a:ahLst/>
                <a:cxnLst>
                  <a:cxn ang="0">
                    <a:pos x="connsiteX0" y="connsiteY0"/>
                  </a:cxn>
                  <a:cxn ang="0">
                    <a:pos x="connsiteX1" y="connsiteY1"/>
                  </a:cxn>
                  <a:cxn ang="0">
                    <a:pos x="connsiteX2" y="connsiteY2"/>
                  </a:cxn>
                  <a:cxn ang="0">
                    <a:pos x="connsiteX3" y="connsiteY3"/>
                  </a:cxn>
                </a:cxnLst>
                <a:rect l="l" t="t" r="r" b="b"/>
                <a:pathLst>
                  <a:path w="2654710" h="899819">
                    <a:moveTo>
                      <a:pt x="0" y="840825"/>
                    </a:moveTo>
                    <a:cubicBezTo>
                      <a:pt x="800100" y="415580"/>
                      <a:pt x="1600200" y="-9665"/>
                      <a:pt x="2042652" y="167"/>
                    </a:cubicBezTo>
                    <a:cubicBezTo>
                      <a:pt x="2485104" y="9999"/>
                      <a:pt x="2654710" y="899819"/>
                      <a:pt x="2654710" y="899819"/>
                    </a:cubicBezTo>
                    <a:lnTo>
                      <a:pt x="2654710" y="89981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BY" dirty="0"/>
              </a:p>
            </p:txBody>
          </p:sp>
          <p:sp>
            <p:nvSpPr>
              <p:cNvPr id="60" name="Полилиния: фигура 59">
                <a:extLst>
                  <a:ext uri="{FF2B5EF4-FFF2-40B4-BE49-F238E27FC236}">
                    <a16:creationId xmlns:a16="http://schemas.microsoft.com/office/drawing/2014/main" id="{A5672BC6-5325-BF51-F350-2930BABD540F}"/>
                  </a:ext>
                </a:extLst>
              </p:cNvPr>
              <p:cNvSpPr/>
              <p:nvPr/>
            </p:nvSpPr>
            <p:spPr>
              <a:xfrm>
                <a:off x="9061400" y="3949959"/>
                <a:ext cx="1121407" cy="1491025"/>
              </a:xfrm>
              <a:custGeom>
                <a:avLst/>
                <a:gdLst>
                  <a:gd name="connsiteX0" fmla="*/ 0 w 1256523"/>
                  <a:gd name="connsiteY0" fmla="*/ 1256523 h 1358577"/>
                  <a:gd name="connsiteX1" fmla="*/ 852196 w 1256523"/>
                  <a:gd name="connsiteY1" fmla="*/ 1231641 h 1358577"/>
                  <a:gd name="connsiteX2" fmla="*/ 1256523 w 1256523"/>
                  <a:gd name="connsiteY2" fmla="*/ 0 h 1358577"/>
                </a:gdLst>
                <a:ahLst/>
                <a:cxnLst>
                  <a:cxn ang="0">
                    <a:pos x="connsiteX0" y="connsiteY0"/>
                  </a:cxn>
                  <a:cxn ang="0">
                    <a:pos x="connsiteX1" y="connsiteY1"/>
                  </a:cxn>
                  <a:cxn ang="0">
                    <a:pos x="connsiteX2" y="connsiteY2"/>
                  </a:cxn>
                </a:cxnLst>
                <a:rect l="l" t="t" r="r" b="b"/>
                <a:pathLst>
                  <a:path w="1256523" h="1358577">
                    <a:moveTo>
                      <a:pt x="0" y="1256523"/>
                    </a:moveTo>
                    <a:cubicBezTo>
                      <a:pt x="321388" y="1348792"/>
                      <a:pt x="642776" y="1441061"/>
                      <a:pt x="852196" y="1231641"/>
                    </a:cubicBezTo>
                    <a:cubicBezTo>
                      <a:pt x="1061616" y="1022221"/>
                      <a:pt x="1188099" y="193869"/>
                      <a:pt x="1256523" y="0"/>
                    </a:cubicBez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BY"/>
              </a:p>
            </p:txBody>
          </p:sp>
          <p:sp>
            <p:nvSpPr>
              <p:cNvPr id="61" name="Полилиния: фигура 60">
                <a:extLst>
                  <a:ext uri="{FF2B5EF4-FFF2-40B4-BE49-F238E27FC236}">
                    <a16:creationId xmlns:a16="http://schemas.microsoft.com/office/drawing/2014/main" id="{D8410429-FFEF-0B5E-50FA-58F8439D33E1}"/>
                  </a:ext>
                </a:extLst>
              </p:cNvPr>
              <p:cNvSpPr/>
              <p:nvPr/>
            </p:nvSpPr>
            <p:spPr>
              <a:xfrm>
                <a:off x="9055099" y="4012229"/>
                <a:ext cx="1569743" cy="1905136"/>
              </a:xfrm>
              <a:custGeom>
                <a:avLst/>
                <a:gdLst>
                  <a:gd name="connsiteX0" fmla="*/ 0 w 1422400"/>
                  <a:gd name="connsiteY0" fmla="*/ 1574800 h 1719451"/>
                  <a:gd name="connsiteX1" fmla="*/ 406400 w 1422400"/>
                  <a:gd name="connsiteY1" fmla="*/ 1701800 h 1719451"/>
                  <a:gd name="connsiteX2" fmla="*/ 736600 w 1422400"/>
                  <a:gd name="connsiteY2" fmla="*/ 1231900 h 1719451"/>
                  <a:gd name="connsiteX3" fmla="*/ 1054100 w 1422400"/>
                  <a:gd name="connsiteY3" fmla="*/ 876300 h 1719451"/>
                  <a:gd name="connsiteX4" fmla="*/ 1422400 w 1422400"/>
                  <a:gd name="connsiteY4" fmla="*/ 0 h 1719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2400" h="1719451">
                    <a:moveTo>
                      <a:pt x="0" y="1574800"/>
                    </a:moveTo>
                    <a:cubicBezTo>
                      <a:pt x="141816" y="1666875"/>
                      <a:pt x="283633" y="1758950"/>
                      <a:pt x="406400" y="1701800"/>
                    </a:cubicBezTo>
                    <a:cubicBezTo>
                      <a:pt x="529167" y="1644650"/>
                      <a:pt x="628650" y="1369483"/>
                      <a:pt x="736600" y="1231900"/>
                    </a:cubicBezTo>
                    <a:cubicBezTo>
                      <a:pt x="844550" y="1094317"/>
                      <a:pt x="939800" y="1081617"/>
                      <a:pt x="1054100" y="876300"/>
                    </a:cubicBezTo>
                    <a:cubicBezTo>
                      <a:pt x="1168400" y="670983"/>
                      <a:pt x="1295400" y="335491"/>
                      <a:pt x="1422400" y="0"/>
                    </a:cubicBezTo>
                  </a:path>
                </a:pathLst>
              </a:custGeom>
              <a:ln w="28575"/>
            </p:spPr>
            <p:style>
              <a:lnRef idx="1">
                <a:schemeClr val="accent6"/>
              </a:lnRef>
              <a:fillRef idx="0">
                <a:schemeClr val="accent6"/>
              </a:fillRef>
              <a:effectRef idx="0">
                <a:schemeClr val="accent6"/>
              </a:effectRef>
              <a:fontRef idx="minor">
                <a:schemeClr val="tx1"/>
              </a:fontRef>
            </p:style>
            <p:txBody>
              <a:bodyPr rtlCol="0" anchor="ctr"/>
              <a:lstStyle/>
              <a:p>
                <a:pPr algn="ctr"/>
                <a:endParaRPr lang="ru-BY">
                  <a:ln w="28575">
                    <a:solidFill>
                      <a:schemeClr val="tx1"/>
                    </a:solidFill>
                  </a:ln>
                </a:endParaRPr>
              </a:p>
            </p:txBody>
          </p:sp>
          <p:cxnSp>
            <p:nvCxnSpPr>
              <p:cNvPr id="62" name="Прямая соединительная линия 61">
                <a:extLst>
                  <a:ext uri="{FF2B5EF4-FFF2-40B4-BE49-F238E27FC236}">
                    <a16:creationId xmlns:a16="http://schemas.microsoft.com/office/drawing/2014/main" id="{614863BC-918D-9B3B-640B-EF45CF0D8B5D}"/>
                  </a:ext>
                </a:extLst>
              </p:cNvPr>
              <p:cNvCxnSpPr>
                <a:cxnSpLocks/>
              </p:cNvCxnSpPr>
              <p:nvPr/>
            </p:nvCxnSpPr>
            <p:spPr>
              <a:xfrm>
                <a:off x="9653798" y="5440984"/>
                <a:ext cx="0" cy="705284"/>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C570E27E-D490-F5B7-59B9-4A378909B8AE}"/>
                    </a:ext>
                  </a:extLst>
                </p:cNvPr>
                <p:cNvSpPr txBox="1"/>
                <p:nvPr/>
              </p:nvSpPr>
              <p:spPr>
                <a:xfrm>
                  <a:off x="9913715" y="2498519"/>
                  <a:ext cx="31300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ru-RU" sz="1800" i="1" smtClean="0">
                                <a:solidFill>
                                  <a:srgbClr val="000000"/>
                                </a:solidFill>
                                <a:latin typeface="Cambria Math" panose="02040503050406030204" pitchFamily="18" charset="0"/>
                              </a:rPr>
                            </m:ctrlPr>
                          </m:sSubPr>
                          <m:e>
                            <m:r>
                              <a:rPr lang="en-US" sz="1800" b="0" i="1" smtClean="0">
                                <a:solidFill>
                                  <a:srgbClr val="000000"/>
                                </a:solidFill>
                                <a:latin typeface="Cambria Math" panose="02040503050406030204" pitchFamily="18" charset="0"/>
                              </a:rPr>
                              <m:t>𝑛</m:t>
                            </m:r>
                          </m:e>
                          <m:sub>
                            <m:r>
                              <a:rPr lang="en-US" sz="1800" b="0" i="1" smtClean="0">
                                <a:solidFill>
                                  <a:srgbClr val="000000"/>
                                </a:solidFill>
                                <a:latin typeface="Cambria Math" panose="02040503050406030204" pitchFamily="18" charset="0"/>
                              </a:rPr>
                              <m:t>0</m:t>
                            </m:r>
                          </m:sub>
                        </m:sSub>
                      </m:oMath>
                    </m:oMathPara>
                  </a14:m>
                  <a:endParaRPr lang="ru-BY" dirty="0"/>
                </a:p>
              </p:txBody>
            </p:sp>
          </mc:Choice>
          <mc:Fallback xmlns="">
            <p:sp>
              <p:nvSpPr>
                <p:cNvPr id="53" name="TextBox 52">
                  <a:extLst>
                    <a:ext uri="{FF2B5EF4-FFF2-40B4-BE49-F238E27FC236}">
                      <a16:creationId xmlns:a16="http://schemas.microsoft.com/office/drawing/2014/main" id="{C570E27E-D490-F5B7-59B9-4A378909B8AE}"/>
                    </a:ext>
                  </a:extLst>
                </p:cNvPr>
                <p:cNvSpPr txBox="1">
                  <a:spLocks noRot="1" noChangeAspect="1" noMove="1" noResize="1" noEditPoints="1" noAdjustHandles="1" noChangeArrowheads="1" noChangeShapeType="1" noTextEdit="1"/>
                </p:cNvSpPr>
                <p:nvPr/>
              </p:nvSpPr>
              <p:spPr>
                <a:xfrm>
                  <a:off x="9913715" y="2498519"/>
                  <a:ext cx="313006" cy="369332"/>
                </a:xfrm>
                <a:prstGeom prst="rect">
                  <a:avLst/>
                </a:prstGeom>
                <a:blipFill>
                  <a:blip r:embed="rId9"/>
                  <a:stretch>
                    <a:fillRect r="-21154"/>
                  </a:stretch>
                </a:blipFill>
              </p:spPr>
              <p:txBody>
                <a:bodyPr/>
                <a:lstStyle/>
                <a:p>
                  <a:r>
                    <a:rPr lang="ru-BY">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5ED256A3-050A-BC15-2D7A-359AB1D8818F}"/>
                    </a:ext>
                  </a:extLst>
                </p:cNvPr>
                <p:cNvSpPr txBox="1"/>
                <p:nvPr/>
              </p:nvSpPr>
              <p:spPr>
                <a:xfrm>
                  <a:off x="10538679" y="1590621"/>
                  <a:ext cx="103530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ru-BY" sz="1800" i="1" smtClean="0">
                                <a:solidFill>
                                  <a:srgbClr val="0070C0"/>
                                </a:solidFill>
                                <a:latin typeface="Cambria Math" panose="02040503050406030204" pitchFamily="18" charset="0"/>
                              </a:rPr>
                            </m:ctrlPr>
                          </m:sSubPr>
                          <m:e>
                            <m:r>
                              <m:rPr>
                                <m:sty m:val="p"/>
                              </m:rPr>
                              <a:rPr lang="ru-BY" sz="1800" b="0" i="0">
                                <a:solidFill>
                                  <a:srgbClr val="0070C0"/>
                                </a:solidFill>
                                <a:latin typeface="Cambria Math" panose="02040503050406030204" pitchFamily="18" charset="0"/>
                              </a:rPr>
                              <m:t>c</m:t>
                            </m:r>
                          </m:e>
                          <m:sub>
                            <m:r>
                              <a:rPr lang="ru-RU" sz="1800" b="0" i="1" smtClean="0">
                                <a:solidFill>
                                  <a:srgbClr val="0070C0"/>
                                </a:solidFill>
                                <a:latin typeface="Cambria Math" panose="02040503050406030204" pitchFamily="18" charset="0"/>
                              </a:rPr>
                              <m:t>1</m:t>
                            </m:r>
                          </m:sub>
                        </m:sSub>
                        <m:r>
                          <a:rPr lang="ru-BY" b="1" i="1">
                            <a:solidFill>
                              <a:srgbClr val="000000"/>
                            </a:solidFill>
                            <a:latin typeface="Cambria Math" panose="02040503050406030204" pitchFamily="18" charset="0"/>
                          </a:rPr>
                          <m:t>⋅</m:t>
                        </m:r>
                        <m:r>
                          <a:rPr lang="ru-BY" sz="1800" b="0" i="1" smtClean="0">
                            <a:solidFill>
                              <a:srgbClr val="0070C0"/>
                            </a:solidFill>
                            <a:latin typeface="Cambria Math" panose="02040503050406030204" pitchFamily="18" charset="0"/>
                          </a:rPr>
                          <m:t>𝑓</m:t>
                        </m:r>
                        <m:r>
                          <a:rPr lang="ru-BY" sz="1800" b="0" i="1" smtClean="0">
                            <a:solidFill>
                              <a:srgbClr val="0070C0"/>
                            </a:solidFill>
                            <a:latin typeface="Cambria Math" panose="02040503050406030204" pitchFamily="18" charset="0"/>
                          </a:rPr>
                          <m:t>(</m:t>
                        </m:r>
                        <m:r>
                          <a:rPr lang="ru-BY" sz="1800" b="0" i="1" smtClean="0">
                            <a:solidFill>
                              <a:srgbClr val="0070C0"/>
                            </a:solidFill>
                            <a:latin typeface="Cambria Math" panose="02040503050406030204" pitchFamily="18" charset="0"/>
                          </a:rPr>
                          <m:t>𝑛</m:t>
                        </m:r>
                        <m:r>
                          <a:rPr lang="ru-BY" sz="1800" b="0" i="1" smtClean="0">
                            <a:solidFill>
                              <a:srgbClr val="0070C0"/>
                            </a:solidFill>
                            <a:latin typeface="Cambria Math" panose="02040503050406030204" pitchFamily="18" charset="0"/>
                          </a:rPr>
                          <m:t>)</m:t>
                        </m:r>
                      </m:oMath>
                    </m:oMathPara>
                  </a14:m>
                  <a:endParaRPr lang="ru-BY" dirty="0"/>
                </a:p>
              </p:txBody>
            </p:sp>
          </mc:Choice>
          <mc:Fallback xmlns="">
            <p:sp>
              <p:nvSpPr>
                <p:cNvPr id="54" name="TextBox 53">
                  <a:extLst>
                    <a:ext uri="{FF2B5EF4-FFF2-40B4-BE49-F238E27FC236}">
                      <a16:creationId xmlns:a16="http://schemas.microsoft.com/office/drawing/2014/main" id="{5ED256A3-050A-BC15-2D7A-359AB1D8818F}"/>
                    </a:ext>
                  </a:extLst>
                </p:cNvPr>
                <p:cNvSpPr txBox="1">
                  <a:spLocks noRot="1" noChangeAspect="1" noMove="1" noResize="1" noEditPoints="1" noAdjustHandles="1" noChangeArrowheads="1" noChangeShapeType="1" noTextEdit="1"/>
                </p:cNvSpPr>
                <p:nvPr/>
              </p:nvSpPr>
              <p:spPr>
                <a:xfrm>
                  <a:off x="10538679" y="1590621"/>
                  <a:ext cx="1035302" cy="369332"/>
                </a:xfrm>
                <a:prstGeom prst="rect">
                  <a:avLst/>
                </a:prstGeom>
                <a:blipFill>
                  <a:blip r:embed="rId10"/>
                  <a:stretch>
                    <a:fillRect r="-588" b="-13333"/>
                  </a:stretch>
                </a:blipFill>
              </p:spPr>
              <p:txBody>
                <a:bodyPr/>
                <a:lstStyle/>
                <a:p>
                  <a:r>
                    <a:rPr lang="ru-BY">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702E9A49-1DE2-8B06-3B22-A82DB1AAB304}"/>
                    </a:ext>
                  </a:extLst>
                </p:cNvPr>
                <p:cNvSpPr txBox="1"/>
                <p:nvPr/>
              </p:nvSpPr>
              <p:spPr>
                <a:xfrm>
                  <a:off x="9467511" y="733517"/>
                  <a:ext cx="108682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ru-BY" sz="1800" i="1" smtClean="0">
                                <a:solidFill>
                                  <a:srgbClr val="0070C0"/>
                                </a:solidFill>
                                <a:latin typeface="Cambria Math" panose="02040503050406030204" pitchFamily="18" charset="0"/>
                              </a:rPr>
                            </m:ctrlPr>
                          </m:sSubPr>
                          <m:e>
                            <m:r>
                              <m:rPr>
                                <m:sty m:val="p"/>
                              </m:rPr>
                              <a:rPr lang="ru-BY" sz="1800" b="0" i="0">
                                <a:solidFill>
                                  <a:srgbClr val="0070C0"/>
                                </a:solidFill>
                                <a:latin typeface="Cambria Math" panose="02040503050406030204" pitchFamily="18" charset="0"/>
                              </a:rPr>
                              <m:t>c</m:t>
                            </m:r>
                          </m:e>
                          <m:sub>
                            <m:r>
                              <a:rPr lang="ru-RU" sz="1800" b="0" i="1" smtClean="0">
                                <a:solidFill>
                                  <a:srgbClr val="0070C0"/>
                                </a:solidFill>
                                <a:latin typeface="Cambria Math" panose="02040503050406030204" pitchFamily="18" charset="0"/>
                              </a:rPr>
                              <m:t>2</m:t>
                            </m:r>
                          </m:sub>
                        </m:sSub>
                        <m:r>
                          <a:rPr lang="ru-BY" b="0" i="1">
                            <a:solidFill>
                              <a:srgbClr val="0070C0"/>
                            </a:solidFill>
                            <a:latin typeface="Cambria Math" panose="02040503050406030204" pitchFamily="18" charset="0"/>
                          </a:rPr>
                          <m:t>⋅</m:t>
                        </m:r>
                        <m:r>
                          <a:rPr lang="ru-BY" sz="1800" b="0" i="1" smtClean="0">
                            <a:solidFill>
                              <a:srgbClr val="0070C0"/>
                            </a:solidFill>
                            <a:latin typeface="Cambria Math" panose="02040503050406030204" pitchFamily="18" charset="0"/>
                          </a:rPr>
                          <m:t>𝑓</m:t>
                        </m:r>
                        <m:r>
                          <a:rPr lang="ru-BY" sz="1800" b="0" i="1" smtClean="0">
                            <a:solidFill>
                              <a:srgbClr val="0070C0"/>
                            </a:solidFill>
                            <a:latin typeface="Cambria Math" panose="02040503050406030204" pitchFamily="18" charset="0"/>
                          </a:rPr>
                          <m:t>(</m:t>
                        </m:r>
                        <m:r>
                          <a:rPr lang="ru-BY" sz="1800" b="0" i="1" smtClean="0">
                            <a:solidFill>
                              <a:srgbClr val="0070C0"/>
                            </a:solidFill>
                            <a:latin typeface="Cambria Math" panose="02040503050406030204" pitchFamily="18" charset="0"/>
                          </a:rPr>
                          <m:t>𝑛</m:t>
                        </m:r>
                        <m:r>
                          <a:rPr lang="ru-BY" sz="1800" b="0" i="1" smtClean="0">
                            <a:solidFill>
                              <a:srgbClr val="0070C0"/>
                            </a:solidFill>
                            <a:latin typeface="Cambria Math" panose="02040503050406030204" pitchFamily="18" charset="0"/>
                          </a:rPr>
                          <m:t>)</m:t>
                        </m:r>
                      </m:oMath>
                    </m:oMathPara>
                  </a14:m>
                  <a:endParaRPr lang="ru-BY" dirty="0"/>
                </a:p>
              </p:txBody>
            </p:sp>
          </mc:Choice>
          <mc:Fallback xmlns="">
            <p:sp>
              <p:nvSpPr>
                <p:cNvPr id="55" name="TextBox 54">
                  <a:extLst>
                    <a:ext uri="{FF2B5EF4-FFF2-40B4-BE49-F238E27FC236}">
                      <a16:creationId xmlns:a16="http://schemas.microsoft.com/office/drawing/2014/main" id="{702E9A49-1DE2-8B06-3B22-A82DB1AAB304}"/>
                    </a:ext>
                  </a:extLst>
                </p:cNvPr>
                <p:cNvSpPr txBox="1">
                  <a:spLocks noRot="1" noChangeAspect="1" noMove="1" noResize="1" noEditPoints="1" noAdjustHandles="1" noChangeArrowheads="1" noChangeShapeType="1" noTextEdit="1"/>
                </p:cNvSpPr>
                <p:nvPr/>
              </p:nvSpPr>
              <p:spPr>
                <a:xfrm>
                  <a:off x="9467511" y="733517"/>
                  <a:ext cx="1086826" cy="369332"/>
                </a:xfrm>
                <a:prstGeom prst="rect">
                  <a:avLst/>
                </a:prstGeom>
                <a:blipFill>
                  <a:blip r:embed="rId11"/>
                  <a:stretch>
                    <a:fillRect b="-13115"/>
                  </a:stretch>
                </a:blipFill>
              </p:spPr>
              <p:txBody>
                <a:bodyPr/>
                <a:lstStyle/>
                <a:p>
                  <a:r>
                    <a:rPr lang="ru-BY">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82F9CF6B-CA1E-3362-46B8-6E97EF0090BA}"/>
                    </a:ext>
                  </a:extLst>
                </p:cNvPr>
                <p:cNvSpPr txBox="1"/>
                <p:nvPr/>
              </p:nvSpPr>
              <p:spPr>
                <a:xfrm>
                  <a:off x="10660428" y="43697"/>
                  <a:ext cx="82505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ru-BY" sz="1800" b="0" i="1" smtClean="0">
                            <a:solidFill>
                              <a:srgbClr val="00B050"/>
                            </a:solidFill>
                            <a:latin typeface="Cambria Math" panose="02040503050406030204" pitchFamily="18" charset="0"/>
                          </a:rPr>
                          <m:t>𝑔</m:t>
                        </m:r>
                        <m:d>
                          <m:dPr>
                            <m:ctrlPr>
                              <a:rPr lang="ru-BY" sz="1800" i="1" smtClean="0">
                                <a:solidFill>
                                  <a:srgbClr val="00B050"/>
                                </a:solidFill>
                                <a:latin typeface="Cambria Math" panose="02040503050406030204" pitchFamily="18" charset="0"/>
                              </a:rPr>
                            </m:ctrlPr>
                          </m:dPr>
                          <m:e>
                            <m:r>
                              <a:rPr lang="ru-BY" sz="1800" b="0" i="1" smtClean="0">
                                <a:solidFill>
                                  <a:srgbClr val="00B050"/>
                                </a:solidFill>
                                <a:latin typeface="Cambria Math" panose="02040503050406030204" pitchFamily="18" charset="0"/>
                              </a:rPr>
                              <m:t>𝑛</m:t>
                            </m:r>
                          </m:e>
                        </m:d>
                      </m:oMath>
                    </m:oMathPara>
                  </a14:m>
                  <a:endParaRPr lang="ru-BY" dirty="0">
                    <a:solidFill>
                      <a:srgbClr val="00B050"/>
                    </a:solidFill>
                  </a:endParaRPr>
                </a:p>
              </p:txBody>
            </p:sp>
          </mc:Choice>
          <mc:Fallback xmlns="">
            <p:sp>
              <p:nvSpPr>
                <p:cNvPr id="56" name="TextBox 55">
                  <a:extLst>
                    <a:ext uri="{FF2B5EF4-FFF2-40B4-BE49-F238E27FC236}">
                      <a16:creationId xmlns:a16="http://schemas.microsoft.com/office/drawing/2014/main" id="{82F9CF6B-CA1E-3362-46B8-6E97EF0090BA}"/>
                    </a:ext>
                  </a:extLst>
                </p:cNvPr>
                <p:cNvSpPr txBox="1">
                  <a:spLocks noRot="1" noChangeAspect="1" noMove="1" noResize="1" noEditPoints="1" noAdjustHandles="1" noChangeArrowheads="1" noChangeShapeType="1" noTextEdit="1"/>
                </p:cNvSpPr>
                <p:nvPr/>
              </p:nvSpPr>
              <p:spPr>
                <a:xfrm>
                  <a:off x="10660428" y="43697"/>
                  <a:ext cx="825058" cy="369332"/>
                </a:xfrm>
                <a:prstGeom prst="rect">
                  <a:avLst/>
                </a:prstGeom>
                <a:blipFill>
                  <a:blip r:embed="rId12"/>
                  <a:stretch>
                    <a:fillRect b="-4918"/>
                  </a:stretch>
                </a:blipFill>
              </p:spPr>
              <p:txBody>
                <a:bodyPr/>
                <a:lstStyle/>
                <a:p>
                  <a:r>
                    <a:rPr lang="ru-BY">
                      <a:noFill/>
                    </a:rPr>
                    <a:t> </a:t>
                  </a:r>
                </a:p>
              </p:txBody>
            </p:sp>
          </mc:Fallback>
        </mc:AlternateContent>
      </p:grpSp>
    </p:spTree>
    <p:extLst>
      <p:ext uri="{BB962C8B-B14F-4D97-AF65-F5344CB8AC3E}">
        <p14:creationId xmlns:p14="http://schemas.microsoft.com/office/powerpoint/2010/main" val="3890278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5" grpId="0"/>
      <p:bldP spid="4" grpId="0"/>
      <p:bldP spid="25"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11157995" y="6627034"/>
            <a:ext cx="1034005" cy="246221"/>
          </a:xfrm>
          <a:prstGeom prst="rect">
            <a:avLst/>
          </a:prstGeom>
          <a:noFill/>
        </p:spPr>
        <p:txBody>
          <a:bodyPr wrap="square" lIns="0" tIns="0" rIns="0" bIns="0" rtlCol="0">
            <a:spAutoFit/>
          </a:bodyPr>
          <a:lstStyle/>
          <a:p>
            <a:pPr algn="ctr"/>
            <a:r>
              <a:rPr lang="ru-RU" sz="1600" dirty="0">
                <a:solidFill>
                  <a:srgbClr val="144E9D"/>
                </a:solidFill>
              </a:rPr>
              <a:t>ФПМИ БГУ</a:t>
            </a:r>
          </a:p>
        </p:txBody>
      </p:sp>
      <p:pic>
        <p:nvPicPr>
          <p:cNvPr id="10" name="Рисунок 9" descr="png..png"/>
          <p:cNvPicPr>
            <a:picLocks noChangeAspect="1"/>
          </p:cNvPicPr>
          <p:nvPr/>
        </p:nvPicPr>
        <p:blipFill>
          <a:blip r:embed="rId2" cstate="print"/>
          <a:srcRect r="82957"/>
          <a:stretch>
            <a:fillRect/>
          </a:stretch>
        </p:blipFill>
        <p:spPr>
          <a:xfrm>
            <a:off x="10933610" y="6425188"/>
            <a:ext cx="259107" cy="386512"/>
          </a:xfrm>
          <a:prstGeom prst="rect">
            <a:avLst/>
          </a:prstGeom>
        </p:spPr>
      </p:pic>
      <mc:AlternateContent xmlns:mc="http://schemas.openxmlformats.org/markup-compatibility/2006" xmlns:a14="http://schemas.microsoft.com/office/drawing/2010/main">
        <mc:Choice Requires="a14">
          <p:sp>
            <p:nvSpPr>
              <p:cNvPr id="13" name="Объект 12"/>
              <p:cNvSpPr txBox="1"/>
              <p:nvPr/>
            </p:nvSpPr>
            <p:spPr bwMode="auto">
              <a:xfrm>
                <a:off x="741388" y="844658"/>
                <a:ext cx="10933609" cy="5168684"/>
              </a:xfrm>
              <a:prstGeom prst="rect">
                <a:avLst/>
              </a:prstGeom>
              <a:noFill/>
            </p:spPr>
            <p:txBody>
              <a:bodyPr>
                <a:noAutofit/>
              </a:bodyPr>
              <a:lstStyle/>
              <a:p>
                <a:pPr/>
                <a14:m>
                  <m:oMathPara xmlns:m="http://schemas.openxmlformats.org/officeDocument/2006/math">
                    <m:oMathParaPr>
                      <m:jc m:val="left"/>
                    </m:oMathParaPr>
                    <m:oMath xmlns:m="http://schemas.openxmlformats.org/officeDocument/2006/math">
                      <m:r>
                        <m:rPr>
                          <m:nor/>
                        </m:rPr>
                        <a:rPr lang="ru-BY" sz="2800" i="0" smtClean="0">
                          <a:solidFill>
                            <a:srgbClr val="000000"/>
                          </a:solidFill>
                          <a:latin typeface="Cambria Math" panose="02040503050406030204" pitchFamily="18" charset="0"/>
                        </a:rPr>
                        <m:t>Вообще говоря, для любого полинома</m:t>
                      </m:r>
                      <m:r>
                        <a:rPr lang="ru-BY" sz="2800" i="1">
                          <a:solidFill>
                            <a:srgbClr val="000000"/>
                          </a:solidFill>
                          <a:latin typeface="Cambria Math" panose="02040503050406030204" pitchFamily="18" charset="0"/>
                        </a:rPr>
                        <m:t> </m:t>
                      </m:r>
                    </m:oMath>
                    <m:oMath xmlns:m="http://schemas.openxmlformats.org/officeDocument/2006/math">
                      <m:r>
                        <a:rPr lang="ru-BY" sz="2800" i="1">
                          <a:solidFill>
                            <a:srgbClr val="000000"/>
                          </a:solidFill>
                          <a:latin typeface="Cambria Math" panose="02040503050406030204" pitchFamily="18" charset="0"/>
                        </a:rPr>
                        <m:t>𝑓</m:t>
                      </m:r>
                      <m:r>
                        <a:rPr lang="ru-BY" sz="2800" i="1">
                          <a:solidFill>
                            <a:srgbClr val="000000"/>
                          </a:solidFill>
                          <a:latin typeface="Cambria Math" panose="02040503050406030204" pitchFamily="18" charset="0"/>
                        </a:rPr>
                        <m:t>(</m:t>
                      </m:r>
                      <m:r>
                        <a:rPr lang="ru-BY" sz="2800" i="1">
                          <a:solidFill>
                            <a:srgbClr val="000000"/>
                          </a:solidFill>
                          <a:latin typeface="Cambria Math" panose="02040503050406030204" pitchFamily="18" charset="0"/>
                        </a:rPr>
                        <m:t>𝑛</m:t>
                      </m:r>
                      <m:r>
                        <a:rPr lang="ru-BY" sz="2800" i="1">
                          <a:solidFill>
                            <a:srgbClr val="000000"/>
                          </a:solidFill>
                          <a:latin typeface="Cambria Math" panose="02040503050406030204" pitchFamily="18" charset="0"/>
                        </a:rPr>
                        <m:t>)=</m:t>
                      </m:r>
                      <m:nary>
                        <m:naryPr>
                          <m:chr m:val="∑"/>
                          <m:ctrlPr>
                            <a:rPr lang="ru-BY" sz="2800" i="1">
                              <a:solidFill>
                                <a:srgbClr val="000000"/>
                              </a:solidFill>
                              <a:latin typeface="Cambria Math" panose="02040503050406030204" pitchFamily="18" charset="0"/>
                            </a:rPr>
                          </m:ctrlPr>
                        </m:naryPr>
                        <m:sub>
                          <m:r>
                            <a:rPr lang="ru-BY" sz="2800" i="1">
                              <a:solidFill>
                                <a:srgbClr val="000000"/>
                              </a:solidFill>
                              <a:latin typeface="Cambria Math" panose="02040503050406030204" pitchFamily="18" charset="0"/>
                            </a:rPr>
                            <m:t>𝑖</m:t>
                          </m:r>
                          <m:r>
                            <a:rPr lang="ru-BY" sz="2800" i="1">
                              <a:solidFill>
                                <a:srgbClr val="000000"/>
                              </a:solidFill>
                              <a:latin typeface="Cambria Math" panose="02040503050406030204" pitchFamily="18" charset="0"/>
                            </a:rPr>
                            <m:t>=0</m:t>
                          </m:r>
                        </m:sub>
                        <m:sup>
                          <m:r>
                            <a:rPr lang="ru-BY" sz="2800" i="1">
                              <a:solidFill>
                                <a:srgbClr val="000000"/>
                              </a:solidFill>
                              <a:latin typeface="Cambria Math" panose="02040503050406030204" pitchFamily="18" charset="0"/>
                            </a:rPr>
                            <m:t>𝑑</m:t>
                          </m:r>
                        </m:sup>
                        <m:e>
                          <m:sSub>
                            <m:sSubPr>
                              <m:ctrlPr>
                                <a:rPr lang="ru-BY" sz="2800" i="1">
                                  <a:solidFill>
                                    <a:srgbClr val="000000"/>
                                  </a:solidFill>
                                  <a:latin typeface="Cambria Math" panose="02040503050406030204" pitchFamily="18" charset="0"/>
                                </a:rPr>
                              </m:ctrlPr>
                            </m:sSubPr>
                            <m:e>
                              <m:r>
                                <a:rPr lang="ru-BY" sz="2800" i="1">
                                  <a:solidFill>
                                    <a:srgbClr val="000000"/>
                                  </a:solidFill>
                                  <a:latin typeface="Cambria Math" panose="02040503050406030204" pitchFamily="18" charset="0"/>
                                </a:rPr>
                                <m:t>𝑎</m:t>
                              </m:r>
                            </m:e>
                            <m:sub>
                              <m:r>
                                <a:rPr lang="ru-BY" sz="2800" i="1">
                                  <a:solidFill>
                                    <a:srgbClr val="000000"/>
                                  </a:solidFill>
                                  <a:latin typeface="Cambria Math" panose="02040503050406030204" pitchFamily="18" charset="0"/>
                                </a:rPr>
                                <m:t>𝑖</m:t>
                              </m:r>
                            </m:sub>
                          </m:sSub>
                          <m:r>
                            <a:rPr lang="ru-BY" sz="2800" i="1">
                              <a:solidFill>
                                <a:srgbClr val="000000"/>
                              </a:solidFill>
                              <a:latin typeface="Cambria Math" panose="02040503050406030204" pitchFamily="18" charset="0"/>
                            </a:rPr>
                            <m:t>⋅</m:t>
                          </m:r>
                          <m:sSup>
                            <m:sSupPr>
                              <m:ctrlPr>
                                <a:rPr lang="ru-BY" sz="2800" i="1">
                                  <a:solidFill>
                                    <a:srgbClr val="000000"/>
                                  </a:solidFill>
                                  <a:latin typeface="Cambria Math" panose="02040503050406030204" pitchFamily="18" charset="0"/>
                                </a:rPr>
                              </m:ctrlPr>
                            </m:sSupPr>
                            <m:e>
                              <m:r>
                                <a:rPr lang="ru-BY" sz="2800" i="1">
                                  <a:solidFill>
                                    <a:srgbClr val="000000"/>
                                  </a:solidFill>
                                  <a:latin typeface="Cambria Math" panose="02040503050406030204" pitchFamily="18" charset="0"/>
                                </a:rPr>
                                <m:t>𝑛</m:t>
                              </m:r>
                            </m:e>
                            <m:sup>
                              <m:r>
                                <a:rPr lang="ru-BY" sz="2800" i="1">
                                  <a:solidFill>
                                    <a:srgbClr val="000000"/>
                                  </a:solidFill>
                                  <a:latin typeface="Cambria Math" panose="02040503050406030204" pitchFamily="18" charset="0"/>
                                </a:rPr>
                                <m:t>𝑖</m:t>
                              </m:r>
                            </m:sup>
                          </m:sSup>
                        </m:e>
                      </m:nary>
                      <m:r>
                        <a:rPr lang="ru-BY" sz="2800" i="1">
                          <a:solidFill>
                            <a:srgbClr val="000000"/>
                          </a:solidFill>
                          <a:latin typeface="Cambria Math" panose="02040503050406030204" pitchFamily="18" charset="0"/>
                        </a:rPr>
                        <m:t>, </m:t>
                      </m:r>
                      <m:r>
                        <m:rPr>
                          <m:nor/>
                        </m:rPr>
                        <a:rPr lang="ru-BY" sz="2800" i="0">
                          <a:solidFill>
                            <a:srgbClr val="000000"/>
                          </a:solidFill>
                          <a:latin typeface="Cambria Math" panose="02040503050406030204" pitchFamily="18" charset="0"/>
                        </a:rPr>
                        <m:t>где </m:t>
                      </m:r>
                      <m:sSub>
                        <m:sSubPr>
                          <m:ctrlPr>
                            <a:rPr lang="ru-BY" sz="2800" i="1">
                              <a:solidFill>
                                <a:srgbClr val="000000"/>
                              </a:solidFill>
                              <a:latin typeface="Cambria Math" panose="02040503050406030204" pitchFamily="18" charset="0"/>
                            </a:rPr>
                          </m:ctrlPr>
                        </m:sSubPr>
                        <m:e>
                          <m:r>
                            <a:rPr lang="ru-BY" sz="2800" i="1">
                              <a:solidFill>
                                <a:srgbClr val="000000"/>
                              </a:solidFill>
                              <a:latin typeface="Cambria Math" panose="02040503050406030204" pitchFamily="18" charset="0"/>
                            </a:rPr>
                            <m:t>𝑎</m:t>
                          </m:r>
                        </m:e>
                        <m:sub>
                          <m:r>
                            <a:rPr lang="ru-BY" sz="2800" i="1">
                              <a:solidFill>
                                <a:srgbClr val="000000"/>
                              </a:solidFill>
                              <a:latin typeface="Cambria Math" panose="02040503050406030204" pitchFamily="18" charset="0"/>
                            </a:rPr>
                            <m:t>𝑖</m:t>
                          </m:r>
                          <m:r>
                            <a:rPr lang="ru-BY" sz="2800" i="0">
                              <a:solidFill>
                                <a:srgbClr val="000000"/>
                              </a:solidFill>
                              <a:latin typeface="Cambria Math" panose="02040503050406030204" pitchFamily="18" charset="0"/>
                            </a:rPr>
                            <m:t> </m:t>
                          </m:r>
                        </m:sub>
                      </m:sSub>
                      <m:r>
                        <a:rPr lang="ru-BY" sz="2800" i="1">
                          <a:solidFill>
                            <a:srgbClr val="000000"/>
                          </a:solidFill>
                          <a:latin typeface="Cambria Math" panose="02040503050406030204" pitchFamily="18" charset="0"/>
                        </a:rPr>
                        <m:t>−</m:t>
                      </m:r>
                      <m:r>
                        <m:rPr>
                          <m:nor/>
                        </m:rPr>
                        <a:rPr lang="ru-BY" sz="2800" i="0">
                          <a:solidFill>
                            <a:srgbClr val="000000"/>
                          </a:solidFill>
                          <a:latin typeface="Cambria Math" panose="02040503050406030204" pitchFamily="18" charset="0"/>
                        </a:rPr>
                        <m:t>константы и </m:t>
                      </m:r>
                      <m:sSub>
                        <m:sSubPr>
                          <m:ctrlPr>
                            <a:rPr lang="ru-BY" sz="2800" i="1">
                              <a:solidFill>
                                <a:srgbClr val="000000"/>
                              </a:solidFill>
                              <a:latin typeface="Cambria Math" panose="02040503050406030204" pitchFamily="18" charset="0"/>
                            </a:rPr>
                          </m:ctrlPr>
                        </m:sSubPr>
                        <m:e>
                          <m:r>
                            <a:rPr lang="ru-BY" sz="2800" i="1">
                              <a:solidFill>
                                <a:srgbClr val="000000"/>
                              </a:solidFill>
                              <a:latin typeface="Cambria Math" panose="02040503050406030204" pitchFamily="18" charset="0"/>
                            </a:rPr>
                            <m:t>𝑎</m:t>
                          </m:r>
                        </m:e>
                        <m:sub>
                          <m:r>
                            <a:rPr lang="ru-BY" sz="2800" i="1">
                              <a:solidFill>
                                <a:srgbClr val="000000"/>
                              </a:solidFill>
                              <a:latin typeface="Cambria Math" panose="02040503050406030204" pitchFamily="18" charset="0"/>
                            </a:rPr>
                            <m:t>𝑑</m:t>
                          </m:r>
                        </m:sub>
                      </m:sSub>
                      <m:r>
                        <a:rPr lang="ru-BY" sz="2800" i="1">
                          <a:solidFill>
                            <a:srgbClr val="000000"/>
                          </a:solidFill>
                          <a:latin typeface="Cambria Math" panose="02040503050406030204" pitchFamily="18" charset="0"/>
                        </a:rPr>
                        <m:t>&gt;0, </m:t>
                      </m:r>
                    </m:oMath>
                  </m:oMathPara>
                </a14:m>
                <a:br>
                  <a:rPr lang="ru-BY" sz="2800" i="1" dirty="0">
                    <a:solidFill>
                      <a:srgbClr val="000000"/>
                    </a:solidFill>
                    <a:latin typeface="Cambria Math" panose="02040503050406030204" pitchFamily="18" charset="0"/>
                  </a:rPr>
                </a:br>
                <a:endParaRPr lang="ru-RU" sz="2800" i="0" dirty="0">
                  <a:solidFill>
                    <a:srgbClr val="000000"/>
                  </a:solidFill>
                  <a:latin typeface="Cambria Math" panose="02040503050406030204" pitchFamily="18" charset="0"/>
                </a:endParaRPr>
              </a:p>
              <a:p>
                <a:endParaRPr lang="ru-RU" sz="2800" dirty="0">
                  <a:solidFill>
                    <a:srgbClr val="000000"/>
                  </a:solidFill>
                  <a:latin typeface="Cambria Math" panose="02040503050406030204" pitchFamily="18" charset="0"/>
                </a:endParaRPr>
              </a:p>
              <a:p>
                <a14:m>
                  <m:oMath xmlns:m="http://schemas.openxmlformats.org/officeDocument/2006/math">
                    <m:r>
                      <a:rPr lang="ru-BY" sz="2800" i="1">
                        <a:solidFill>
                          <a:srgbClr val="000000"/>
                        </a:solidFill>
                        <a:latin typeface="Cambria Math" panose="02040503050406030204" pitchFamily="18" charset="0"/>
                      </a:rPr>
                      <m:t>∃</m:t>
                    </m:r>
                    <m:r>
                      <a:rPr lang="ru-RU" sz="2800" b="0" i="1" smtClean="0">
                        <a:solidFill>
                          <a:srgbClr val="000000"/>
                        </a:solidFill>
                        <a:latin typeface="Cambria Math" panose="02040503050406030204" pitchFamily="18" charset="0"/>
                      </a:rPr>
                      <m:t> </m:t>
                    </m:r>
                  </m:oMath>
                </a14:m>
                <a:r>
                  <a:rPr lang="ru-RU" sz="2800" b="0" i="0" dirty="0">
                    <a:solidFill>
                      <a:srgbClr val="000000"/>
                    </a:solidFill>
                  </a:rPr>
                  <a:t>такие константы </a:t>
                </a:r>
                <a14:m>
                  <m:oMath xmlns:m="http://schemas.openxmlformats.org/officeDocument/2006/math">
                    <m:sSub>
                      <m:sSubPr>
                        <m:ctrlPr>
                          <a:rPr lang="ru-BY" sz="2800" i="1">
                            <a:solidFill>
                              <a:srgbClr val="000000"/>
                            </a:solidFill>
                            <a:latin typeface="Cambria Math" panose="02040503050406030204" pitchFamily="18" charset="0"/>
                          </a:rPr>
                        </m:ctrlPr>
                      </m:sSubPr>
                      <m:e>
                        <m:r>
                          <a:rPr lang="ru-BY" sz="2800" i="0">
                            <a:solidFill>
                              <a:srgbClr val="000000"/>
                            </a:solidFill>
                            <a:latin typeface="Cambria Math" panose="02040503050406030204" pitchFamily="18" charset="0"/>
                          </a:rPr>
                          <m:t>с</m:t>
                        </m:r>
                      </m:e>
                      <m:sub>
                        <m:r>
                          <a:rPr lang="ru-BY" sz="2800" i="1">
                            <a:solidFill>
                              <a:srgbClr val="000000"/>
                            </a:solidFill>
                            <a:latin typeface="Cambria Math" panose="02040503050406030204" pitchFamily="18" charset="0"/>
                          </a:rPr>
                          <m:t>1</m:t>
                        </m:r>
                      </m:sub>
                    </m:sSub>
                    <m:r>
                      <a:rPr lang="en-US" sz="2800" b="0" i="1" smtClean="0">
                        <a:solidFill>
                          <a:srgbClr val="000000"/>
                        </a:solidFill>
                        <a:latin typeface="Cambria Math" panose="02040503050406030204" pitchFamily="18" charset="0"/>
                      </a:rPr>
                      <m:t>&gt;0</m:t>
                    </m:r>
                    <m:r>
                      <a:rPr lang="ru-BY" sz="2800" i="1">
                        <a:solidFill>
                          <a:srgbClr val="000000"/>
                        </a:solidFill>
                        <a:latin typeface="Cambria Math" panose="02040503050406030204" pitchFamily="18" charset="0"/>
                      </a:rPr>
                      <m:t>,</m:t>
                    </m:r>
                    <m:sSub>
                      <m:sSubPr>
                        <m:ctrlPr>
                          <a:rPr lang="ru-BY" sz="2800" i="1">
                            <a:solidFill>
                              <a:srgbClr val="000000"/>
                            </a:solidFill>
                            <a:latin typeface="Cambria Math" panose="02040503050406030204" pitchFamily="18" charset="0"/>
                          </a:rPr>
                        </m:ctrlPr>
                      </m:sSubPr>
                      <m:e>
                        <m:r>
                          <m:rPr>
                            <m:sty m:val="p"/>
                          </m:rPr>
                          <a:rPr lang="ru-BY" sz="2800" i="0">
                            <a:solidFill>
                              <a:srgbClr val="000000"/>
                            </a:solidFill>
                            <a:latin typeface="Cambria Math" panose="02040503050406030204" pitchFamily="18" charset="0"/>
                          </a:rPr>
                          <m:t>c</m:t>
                        </m:r>
                      </m:e>
                      <m:sub>
                        <m:r>
                          <a:rPr lang="ru-BY" sz="2800" i="1">
                            <a:solidFill>
                              <a:srgbClr val="000000"/>
                            </a:solidFill>
                            <a:latin typeface="Cambria Math" panose="02040503050406030204" pitchFamily="18" charset="0"/>
                          </a:rPr>
                          <m:t>2</m:t>
                        </m:r>
                      </m:sub>
                    </m:sSub>
                    <m:r>
                      <a:rPr lang="en-US" sz="2800" b="0" i="1" smtClean="0">
                        <a:solidFill>
                          <a:srgbClr val="000000"/>
                        </a:solidFill>
                        <a:latin typeface="Cambria Math" panose="02040503050406030204" pitchFamily="18" charset="0"/>
                      </a:rPr>
                      <m:t>&gt;0</m:t>
                    </m:r>
                    <m:r>
                      <a:rPr lang="ru-BY" sz="2800" i="1">
                        <a:solidFill>
                          <a:srgbClr val="000000"/>
                        </a:solidFill>
                        <a:latin typeface="Cambria Math" panose="02040503050406030204" pitchFamily="18" charset="0"/>
                      </a:rPr>
                      <m:t>,</m:t>
                    </m:r>
                    <m:sSub>
                      <m:sSubPr>
                        <m:ctrlPr>
                          <a:rPr lang="ru-BY" sz="2800" i="1" smtClean="0">
                            <a:solidFill>
                              <a:srgbClr val="000000"/>
                            </a:solidFill>
                            <a:latin typeface="Cambria Math" panose="02040503050406030204" pitchFamily="18" charset="0"/>
                          </a:rPr>
                        </m:ctrlPr>
                      </m:sSubPr>
                      <m:e>
                        <m:r>
                          <a:rPr lang="en-US" sz="2800" b="0" i="1" smtClean="0">
                            <a:solidFill>
                              <a:srgbClr val="000000"/>
                            </a:solidFill>
                            <a:latin typeface="Cambria Math" panose="02040503050406030204" pitchFamily="18" charset="0"/>
                          </a:rPr>
                          <m:t>𝑛</m:t>
                        </m:r>
                      </m:e>
                      <m:sub>
                        <m:r>
                          <a:rPr lang="en-US" sz="2800" b="0" i="1" smtClean="0">
                            <a:solidFill>
                              <a:srgbClr val="000000"/>
                            </a:solidFill>
                            <a:latin typeface="Cambria Math" panose="02040503050406030204" pitchFamily="18" charset="0"/>
                          </a:rPr>
                          <m:t>0</m:t>
                        </m:r>
                      </m:sub>
                    </m:sSub>
                    <m:r>
                      <a:rPr lang="ru-BY" sz="2800" i="1">
                        <a:solidFill>
                          <a:srgbClr val="000000"/>
                        </a:solidFill>
                        <a:latin typeface="Cambria Math" panose="02040503050406030204" pitchFamily="18" charset="0"/>
                      </a:rPr>
                      <m:t>&gt;0</m:t>
                    </m:r>
                    <m:r>
                      <a:rPr lang="ru-RU" sz="2800" b="0" i="1" smtClean="0">
                        <a:solidFill>
                          <a:srgbClr val="000000"/>
                        </a:solidFill>
                        <a:latin typeface="Cambria Math" panose="02040503050406030204" pitchFamily="18" charset="0"/>
                      </a:rPr>
                      <m:t>, что </m:t>
                    </m:r>
                    <m:r>
                      <a:rPr lang="ru-BY" sz="2800" i="1">
                        <a:solidFill>
                          <a:srgbClr val="000000"/>
                        </a:solidFill>
                        <a:latin typeface="Cambria Math" panose="02040503050406030204" pitchFamily="18" charset="0"/>
                      </a:rPr>
                      <m:t>∀</m:t>
                    </m:r>
                    <m:r>
                      <a:rPr lang="ru-BY" sz="2800" i="1">
                        <a:solidFill>
                          <a:srgbClr val="000000"/>
                        </a:solidFill>
                        <a:latin typeface="Cambria Math" panose="02040503050406030204" pitchFamily="18" charset="0"/>
                      </a:rPr>
                      <m:t>𝑛</m:t>
                    </m:r>
                    <m:r>
                      <a:rPr lang="ru-BY" sz="2800" i="1">
                        <a:solidFill>
                          <a:srgbClr val="000000"/>
                        </a:solidFill>
                        <a:latin typeface="Cambria Math" panose="02040503050406030204" pitchFamily="18" charset="0"/>
                      </a:rPr>
                      <m:t>≥</m:t>
                    </m:r>
                    <m:sSub>
                      <m:sSubPr>
                        <m:ctrlPr>
                          <a:rPr lang="ru-BY" sz="2800" i="1">
                            <a:solidFill>
                              <a:srgbClr val="000000"/>
                            </a:solidFill>
                            <a:latin typeface="Cambria Math" panose="02040503050406030204" pitchFamily="18" charset="0"/>
                          </a:rPr>
                        </m:ctrlPr>
                      </m:sSubPr>
                      <m:e>
                        <m:r>
                          <a:rPr lang="en-US" sz="2800" i="1">
                            <a:solidFill>
                              <a:srgbClr val="000000"/>
                            </a:solidFill>
                            <a:latin typeface="Cambria Math" panose="02040503050406030204" pitchFamily="18" charset="0"/>
                          </a:rPr>
                          <m:t>𝑛</m:t>
                        </m:r>
                      </m:e>
                      <m:sub>
                        <m:r>
                          <a:rPr lang="en-US" sz="2800" i="1">
                            <a:solidFill>
                              <a:srgbClr val="000000"/>
                            </a:solidFill>
                            <a:latin typeface="Cambria Math" panose="02040503050406030204" pitchFamily="18" charset="0"/>
                          </a:rPr>
                          <m:t>0</m:t>
                        </m:r>
                      </m:sub>
                    </m:sSub>
                  </m:oMath>
                </a14:m>
                <a:r>
                  <a:rPr lang="ru-RU" sz="2800" b="0" i="0" dirty="0">
                    <a:solidFill>
                      <a:srgbClr val="000000"/>
                    </a:solidFill>
                  </a:rPr>
                  <a:t> </a:t>
                </a:r>
              </a:p>
              <a:p>
                <a:r>
                  <a:rPr lang="ru-RU" sz="2800" b="0" i="0" dirty="0">
                    <a:solidFill>
                      <a:srgbClr val="000000"/>
                    </a:solidFill>
                  </a:rPr>
                  <a:t>выполняются неравенства:</a:t>
                </a:r>
              </a:p>
              <a:p>
                <a:endParaRPr lang="ru-RU" sz="2800" i="0" dirty="0">
                  <a:solidFill>
                    <a:srgbClr val="000000"/>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m:rPr>
                          <m:nor/>
                        </m:rPr>
                        <a:rPr lang="ru-BY" sz="2800" i="0">
                          <a:solidFill>
                            <a:srgbClr val="000000"/>
                          </a:solidFill>
                          <a:latin typeface="Cambria Math" panose="02040503050406030204" pitchFamily="18" charset="0"/>
                        </a:rPr>
                        <m:t>0</m:t>
                      </m:r>
                      <m:r>
                        <a:rPr lang="ru-BY" sz="2800" i="1">
                          <a:solidFill>
                            <a:srgbClr val="000000"/>
                          </a:solidFill>
                          <a:latin typeface="Cambria Math" panose="02040503050406030204" pitchFamily="18" charset="0"/>
                        </a:rPr>
                        <m:t>≤</m:t>
                      </m:r>
                      <m:sSub>
                        <m:sSubPr>
                          <m:ctrlPr>
                            <a:rPr lang="ru-BY" sz="2800" i="1">
                              <a:solidFill>
                                <a:srgbClr val="000000"/>
                              </a:solidFill>
                              <a:latin typeface="Cambria Math" panose="02040503050406030204" pitchFamily="18" charset="0"/>
                            </a:rPr>
                          </m:ctrlPr>
                        </m:sSubPr>
                        <m:e>
                          <m:r>
                            <a:rPr lang="ru-BY" sz="2800" i="0">
                              <a:solidFill>
                                <a:srgbClr val="000000"/>
                              </a:solidFill>
                              <a:latin typeface="Cambria Math" panose="02040503050406030204" pitchFamily="18" charset="0"/>
                            </a:rPr>
                            <m:t>с</m:t>
                          </m:r>
                        </m:e>
                        <m:sub>
                          <m:r>
                            <a:rPr lang="ru-BY" sz="2800" i="1">
                              <a:solidFill>
                                <a:srgbClr val="000000"/>
                              </a:solidFill>
                              <a:latin typeface="Cambria Math" panose="02040503050406030204" pitchFamily="18" charset="0"/>
                            </a:rPr>
                            <m:t>1</m:t>
                          </m:r>
                        </m:sub>
                      </m:sSub>
                      <m:r>
                        <a:rPr lang="ru-BY" sz="2800" i="1">
                          <a:solidFill>
                            <a:srgbClr val="000000"/>
                          </a:solidFill>
                          <a:latin typeface="Cambria Math" panose="02040503050406030204" pitchFamily="18" charset="0"/>
                        </a:rPr>
                        <m:t>⋅</m:t>
                      </m:r>
                      <m:sSup>
                        <m:sSupPr>
                          <m:ctrlPr>
                            <a:rPr lang="ru-BY" sz="2800" i="1">
                              <a:solidFill>
                                <a:srgbClr val="000000"/>
                              </a:solidFill>
                              <a:latin typeface="Cambria Math" panose="02040503050406030204" pitchFamily="18" charset="0"/>
                            </a:rPr>
                          </m:ctrlPr>
                        </m:sSupPr>
                        <m:e>
                          <m:r>
                            <a:rPr lang="ru-BY" sz="2800" i="1">
                              <a:solidFill>
                                <a:srgbClr val="000000"/>
                              </a:solidFill>
                              <a:latin typeface="Cambria Math" panose="02040503050406030204" pitchFamily="18" charset="0"/>
                            </a:rPr>
                            <m:t>𝑛</m:t>
                          </m:r>
                        </m:e>
                        <m:sup>
                          <m:r>
                            <a:rPr lang="ru-BY" sz="2800" i="1">
                              <a:solidFill>
                                <a:srgbClr val="000000"/>
                              </a:solidFill>
                              <a:latin typeface="Cambria Math" panose="02040503050406030204" pitchFamily="18" charset="0"/>
                            </a:rPr>
                            <m:t>𝑑</m:t>
                          </m:r>
                        </m:sup>
                      </m:sSup>
                      <m:r>
                        <a:rPr lang="ru-BY" sz="2800" i="1">
                          <a:solidFill>
                            <a:srgbClr val="000000"/>
                          </a:solidFill>
                          <a:latin typeface="Cambria Math" panose="02040503050406030204" pitchFamily="18" charset="0"/>
                        </a:rPr>
                        <m:t>≤</m:t>
                      </m:r>
                      <m:r>
                        <a:rPr lang="ru-BY" sz="2800" i="1">
                          <a:solidFill>
                            <a:srgbClr val="000000"/>
                          </a:solidFill>
                          <a:latin typeface="Cambria Math" panose="02040503050406030204" pitchFamily="18" charset="0"/>
                        </a:rPr>
                        <m:t>𝑓</m:t>
                      </m:r>
                      <m:r>
                        <a:rPr lang="ru-BY" sz="2800" i="1">
                          <a:solidFill>
                            <a:srgbClr val="000000"/>
                          </a:solidFill>
                          <a:latin typeface="Cambria Math" panose="02040503050406030204" pitchFamily="18" charset="0"/>
                        </a:rPr>
                        <m:t>(</m:t>
                      </m:r>
                      <m:r>
                        <a:rPr lang="ru-BY" sz="2800" i="1">
                          <a:solidFill>
                            <a:srgbClr val="000000"/>
                          </a:solidFill>
                          <a:latin typeface="Cambria Math" panose="02040503050406030204" pitchFamily="18" charset="0"/>
                        </a:rPr>
                        <m:t>𝑛</m:t>
                      </m:r>
                      <m:r>
                        <a:rPr lang="ru-BY" sz="2800" i="1">
                          <a:solidFill>
                            <a:srgbClr val="000000"/>
                          </a:solidFill>
                          <a:latin typeface="Cambria Math" panose="02040503050406030204" pitchFamily="18" charset="0"/>
                        </a:rPr>
                        <m:t>)≤</m:t>
                      </m:r>
                      <m:sSub>
                        <m:sSubPr>
                          <m:ctrlPr>
                            <a:rPr lang="ru-BY" sz="2800" i="1">
                              <a:solidFill>
                                <a:srgbClr val="000000"/>
                              </a:solidFill>
                              <a:latin typeface="Cambria Math" panose="02040503050406030204" pitchFamily="18" charset="0"/>
                            </a:rPr>
                          </m:ctrlPr>
                        </m:sSubPr>
                        <m:e>
                          <m:r>
                            <m:rPr>
                              <m:sty m:val="p"/>
                            </m:rPr>
                            <a:rPr lang="en-US" sz="2800" b="0" i="0" smtClean="0">
                              <a:solidFill>
                                <a:srgbClr val="000000"/>
                              </a:solidFill>
                              <a:latin typeface="Cambria Math" panose="02040503050406030204" pitchFamily="18" charset="0"/>
                            </a:rPr>
                            <m:t>c</m:t>
                          </m:r>
                        </m:e>
                        <m:sub>
                          <m:r>
                            <a:rPr lang="ru-BY" sz="2800" i="1">
                              <a:solidFill>
                                <a:srgbClr val="000000"/>
                              </a:solidFill>
                              <a:latin typeface="Cambria Math" panose="02040503050406030204" pitchFamily="18" charset="0"/>
                            </a:rPr>
                            <m:t>2</m:t>
                          </m:r>
                        </m:sub>
                      </m:sSub>
                      <m:r>
                        <a:rPr lang="ru-BY" sz="2800" i="1">
                          <a:solidFill>
                            <a:srgbClr val="000000"/>
                          </a:solidFill>
                          <a:latin typeface="Cambria Math" panose="02040503050406030204" pitchFamily="18" charset="0"/>
                        </a:rPr>
                        <m:t>⋅</m:t>
                      </m:r>
                      <m:sSup>
                        <m:sSupPr>
                          <m:ctrlPr>
                            <a:rPr lang="ru-BY" sz="2800" i="1">
                              <a:solidFill>
                                <a:srgbClr val="000000"/>
                              </a:solidFill>
                              <a:latin typeface="Cambria Math" panose="02040503050406030204" pitchFamily="18" charset="0"/>
                            </a:rPr>
                          </m:ctrlPr>
                        </m:sSupPr>
                        <m:e>
                          <m:r>
                            <a:rPr lang="ru-BY" sz="2800" i="1">
                              <a:solidFill>
                                <a:srgbClr val="000000"/>
                              </a:solidFill>
                              <a:latin typeface="Cambria Math" panose="02040503050406030204" pitchFamily="18" charset="0"/>
                            </a:rPr>
                            <m:t>𝑛</m:t>
                          </m:r>
                        </m:e>
                        <m:sup>
                          <m:r>
                            <a:rPr lang="ru-BY" sz="2800" i="1">
                              <a:solidFill>
                                <a:srgbClr val="000000"/>
                              </a:solidFill>
                              <a:latin typeface="Cambria Math" panose="02040503050406030204" pitchFamily="18" charset="0"/>
                            </a:rPr>
                            <m:t>𝑑</m:t>
                          </m:r>
                        </m:sup>
                      </m:sSup>
                    </m:oMath>
                  </m:oMathPara>
                </a14:m>
                <a:endParaRPr lang="ru-RU" sz="2800" i="1" dirty="0">
                  <a:solidFill>
                    <a:srgbClr val="000000"/>
                  </a:solidFill>
                  <a:latin typeface="Cambria Math" panose="02040503050406030204" pitchFamily="18" charset="0"/>
                </a:endParaRPr>
              </a:p>
              <a:p>
                <a:br>
                  <a:rPr lang="ru-BY" sz="2800" i="1" dirty="0">
                    <a:solidFill>
                      <a:srgbClr val="000000"/>
                    </a:solidFill>
                    <a:latin typeface="Cambria Math" panose="02040503050406030204" pitchFamily="18" charset="0"/>
                  </a:rPr>
                </a:br>
                <a14:m>
                  <m:oMath xmlns:m="http://schemas.openxmlformats.org/officeDocument/2006/math">
                    <m:r>
                      <m:rPr>
                        <m:nor/>
                      </m:rPr>
                      <a:rPr lang="ru-BY" sz="2800" i="0">
                        <a:solidFill>
                          <a:srgbClr val="000000"/>
                        </a:solidFill>
                        <a:latin typeface="Cambria Math" panose="02040503050406030204" pitchFamily="18" charset="0"/>
                      </a:rPr>
                      <m:t>т.е.</m:t>
                    </m:r>
                    <m:r>
                      <a:rPr lang="ru-BY" sz="2800" i="1">
                        <a:solidFill>
                          <a:srgbClr val="000000"/>
                        </a:solidFill>
                        <a:latin typeface="Cambria Math" panose="02040503050406030204" pitchFamily="18" charset="0"/>
                      </a:rPr>
                      <m:t> </m:t>
                    </m:r>
                    <m:r>
                      <a:rPr lang="ru-BY" sz="2800" i="1">
                        <a:solidFill>
                          <a:srgbClr val="000000"/>
                        </a:solidFill>
                        <a:latin typeface="Cambria Math" panose="02040503050406030204" pitchFamily="18" charset="0"/>
                      </a:rPr>
                      <m:t>𝑓</m:t>
                    </m:r>
                    <m:r>
                      <a:rPr lang="ru-BY" sz="2800" i="1">
                        <a:solidFill>
                          <a:srgbClr val="000000"/>
                        </a:solidFill>
                        <a:latin typeface="Cambria Math" panose="02040503050406030204" pitchFamily="18" charset="0"/>
                      </a:rPr>
                      <m:t>(</m:t>
                    </m:r>
                    <m:r>
                      <a:rPr lang="ru-BY" sz="2800" i="1">
                        <a:solidFill>
                          <a:srgbClr val="000000"/>
                        </a:solidFill>
                        <a:latin typeface="Cambria Math" panose="02040503050406030204" pitchFamily="18" charset="0"/>
                      </a:rPr>
                      <m:t>𝑛</m:t>
                    </m:r>
                    <m:r>
                      <a:rPr lang="ru-BY" sz="2800" i="1">
                        <a:solidFill>
                          <a:srgbClr val="000000"/>
                        </a:solidFill>
                        <a:latin typeface="Cambria Math" panose="02040503050406030204" pitchFamily="18" charset="0"/>
                      </a:rPr>
                      <m:t>)=</m:t>
                    </m:r>
                    <m:r>
                      <m:rPr>
                        <m:sty m:val="p"/>
                      </m:rPr>
                      <a:rPr lang="ru-BY" sz="2800" i="1">
                        <a:solidFill>
                          <a:srgbClr val="000000"/>
                        </a:solidFill>
                        <a:latin typeface="Cambria Math" panose="02040503050406030204" pitchFamily="18" charset="0"/>
                      </a:rPr>
                      <m:t>Θ</m:t>
                    </m:r>
                    <m:d>
                      <m:dPr>
                        <m:ctrlPr>
                          <a:rPr lang="ru-BY" sz="2800" i="1">
                            <a:solidFill>
                              <a:srgbClr val="000000"/>
                            </a:solidFill>
                            <a:latin typeface="Cambria Math" panose="02040503050406030204" pitchFamily="18" charset="0"/>
                          </a:rPr>
                        </m:ctrlPr>
                      </m:dPr>
                      <m:e>
                        <m:sSup>
                          <m:sSupPr>
                            <m:ctrlPr>
                              <a:rPr lang="ru-BY" sz="2800" i="1">
                                <a:solidFill>
                                  <a:srgbClr val="000000"/>
                                </a:solidFill>
                                <a:latin typeface="Cambria Math" panose="02040503050406030204" pitchFamily="18" charset="0"/>
                              </a:rPr>
                            </m:ctrlPr>
                          </m:sSupPr>
                          <m:e>
                            <m:r>
                              <a:rPr lang="ru-BY" sz="2800" i="1">
                                <a:solidFill>
                                  <a:srgbClr val="000000"/>
                                </a:solidFill>
                                <a:latin typeface="Cambria Math" panose="02040503050406030204" pitchFamily="18" charset="0"/>
                              </a:rPr>
                              <m:t>𝑛</m:t>
                            </m:r>
                          </m:e>
                          <m:sup>
                            <m:r>
                              <a:rPr lang="ru-BY" sz="2800" i="1">
                                <a:solidFill>
                                  <a:srgbClr val="000000"/>
                                </a:solidFill>
                                <a:latin typeface="Cambria Math" panose="02040503050406030204" pitchFamily="18" charset="0"/>
                              </a:rPr>
                              <m:t>𝑑</m:t>
                            </m:r>
                          </m:sup>
                        </m:sSup>
                      </m:e>
                    </m:d>
                  </m:oMath>
                </a14:m>
                <a:r>
                  <a:rPr lang="ru-RU" sz="2800" dirty="0"/>
                  <a:t>.</a:t>
                </a:r>
                <a:endParaRPr lang="ru-BY" sz="2800" dirty="0"/>
              </a:p>
            </p:txBody>
          </p:sp>
        </mc:Choice>
        <mc:Fallback xmlns="">
          <p:sp>
            <p:nvSpPr>
              <p:cNvPr id="13" name="Объект 12"/>
              <p:cNvSpPr txBox="1">
                <a:spLocks noRot="1" noChangeAspect="1" noMove="1" noResize="1" noEditPoints="1" noAdjustHandles="1" noChangeArrowheads="1" noChangeShapeType="1" noTextEdit="1"/>
              </p:cNvSpPr>
              <p:nvPr/>
            </p:nvSpPr>
            <p:spPr bwMode="auto">
              <a:xfrm>
                <a:off x="741388" y="844658"/>
                <a:ext cx="10933609" cy="5168684"/>
              </a:xfrm>
              <a:prstGeom prst="rect">
                <a:avLst/>
              </a:prstGeom>
              <a:blipFill>
                <a:blip r:embed="rId3"/>
                <a:stretch>
                  <a:fillRect l="-1171"/>
                </a:stretch>
              </a:blipFill>
            </p:spPr>
            <p:txBody>
              <a:bodyPr/>
              <a:lstStyle/>
              <a:p>
                <a:r>
                  <a:rPr lang="ru-BY">
                    <a:noFill/>
                  </a:rPr>
                  <a:t> </a:t>
                </a:r>
              </a:p>
            </p:txBody>
          </p:sp>
        </mc:Fallback>
      </mc:AlternateContent>
    </p:spTree>
    <p:extLst>
      <p:ext uri="{BB962C8B-B14F-4D97-AF65-F5344CB8AC3E}">
        <p14:creationId xmlns:p14="http://schemas.microsoft.com/office/powerpoint/2010/main" val="40937912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C306959-3FAE-72AD-6343-24ECEA4349B6}"/>
                  </a:ext>
                </a:extLst>
              </p:cNvPr>
              <p:cNvSpPr txBox="1"/>
              <p:nvPr/>
            </p:nvSpPr>
            <p:spPr>
              <a:xfrm>
                <a:off x="275423" y="721573"/>
                <a:ext cx="11005850" cy="2302233"/>
              </a:xfrm>
              <a:prstGeom prst="rect">
                <a:avLst/>
              </a:prstGeom>
              <a:noFill/>
            </p:spPr>
            <p:txBody>
              <a:bodyPr wrap="square" rtlCol="0">
                <a:spAutoFit/>
              </a:bodyPr>
              <a:lstStyle/>
              <a:p>
                <a:pPr algn="just"/>
                <a:r>
                  <a:rPr lang="ru-RU" sz="2800" b="1" dirty="0"/>
                  <a:t>Смысл нижней оценки</a:t>
                </a:r>
                <a:r>
                  <a:rPr lang="ru-RU" sz="2800" dirty="0"/>
                  <a:t>, полученной </a:t>
                </a:r>
                <a:r>
                  <a:rPr lang="ru-RU" sz="2800" b="1" dirty="0"/>
                  <a:t>для алгоритма</a:t>
                </a:r>
                <a:r>
                  <a:rPr lang="en-US" sz="2800" b="1" dirty="0"/>
                  <a:t> </a:t>
                </a:r>
                <a14:m>
                  <m:oMath xmlns:m="http://schemas.openxmlformats.org/officeDocument/2006/math">
                    <m:r>
                      <a:rPr lang="en-US" sz="2800" b="1" i="1" smtClean="0">
                        <a:latin typeface="Cambria Math" panose="02040503050406030204" pitchFamily="18" charset="0"/>
                      </a:rPr>
                      <m:t>𝑨</m:t>
                    </m:r>
                    <m:r>
                      <a:rPr lang="en-US" sz="2800" b="1" i="1" smtClean="0">
                        <a:latin typeface="Cambria Math" panose="02040503050406030204" pitchFamily="18" charset="0"/>
                      </a:rPr>
                      <m:t> </m:t>
                    </m:r>
                  </m:oMath>
                </a14:m>
                <a:r>
                  <a:rPr lang="ru-RU" sz="2800" dirty="0"/>
                  <a:t>с вычислительной сложностью в худшем случае </a:t>
                </a:r>
                <a14:m>
                  <m:oMath xmlns:m="http://schemas.openxmlformats.org/officeDocument/2006/math">
                    <m:sSub>
                      <m:sSubPr>
                        <m:ctrlPr>
                          <a:rPr lang="en-US" sz="2800" b="0" i="1" smtClean="0">
                            <a:solidFill>
                              <a:srgbClr val="000000"/>
                            </a:solidFill>
                            <a:latin typeface="Cambria Math" panose="02040503050406030204" pitchFamily="18" charset="0"/>
                          </a:rPr>
                        </m:ctrlPr>
                      </m:sSubPr>
                      <m:e>
                        <m:r>
                          <a:rPr lang="en-US" sz="2800" b="0" i="1" smtClean="0">
                            <a:solidFill>
                              <a:srgbClr val="000000"/>
                            </a:solidFill>
                            <a:latin typeface="Cambria Math" panose="02040503050406030204" pitchFamily="18" charset="0"/>
                          </a:rPr>
                          <m:t>𝑇</m:t>
                        </m:r>
                      </m:e>
                      <m:sub>
                        <m:r>
                          <a:rPr lang="en-US" sz="2800" b="0" i="1" smtClean="0">
                            <a:solidFill>
                              <a:srgbClr val="000000"/>
                            </a:solidFill>
                            <a:latin typeface="Cambria Math" panose="02040503050406030204" pitchFamily="18" charset="0"/>
                          </a:rPr>
                          <m:t>𝐴</m:t>
                        </m:r>
                      </m:sub>
                    </m:sSub>
                    <m:r>
                      <a:rPr lang="en-US" sz="2800" b="0" i="0" smtClean="0">
                        <a:solidFill>
                          <a:srgbClr val="000000"/>
                        </a:solidFill>
                        <a:latin typeface="Cambria Math" panose="02040503050406030204" pitchFamily="18" charset="0"/>
                      </a:rPr>
                      <m:t>(</m:t>
                    </m:r>
                    <m:r>
                      <a:rPr lang="en-US" sz="2800" b="0" i="1" smtClean="0">
                        <a:solidFill>
                          <a:srgbClr val="000000"/>
                        </a:solidFill>
                        <a:latin typeface="Cambria Math" panose="02040503050406030204" pitchFamily="18" charset="0"/>
                      </a:rPr>
                      <m:t>𝑙</m:t>
                    </m:r>
                    <m:r>
                      <a:rPr lang="en-US" sz="2800" b="0" i="0" smtClean="0">
                        <a:solidFill>
                          <a:srgbClr val="000000"/>
                        </a:solidFill>
                        <a:latin typeface="Cambria Math" panose="02040503050406030204" pitchFamily="18" charset="0"/>
                      </a:rPr>
                      <m:t>)</m:t>
                    </m:r>
                    <m:r>
                      <a:rPr lang="en-US" sz="2800" b="0" i="1" smtClean="0">
                        <a:solidFill>
                          <a:srgbClr val="000000"/>
                        </a:solidFill>
                        <a:latin typeface="Cambria Math" panose="02040503050406030204" pitchFamily="18" charset="0"/>
                      </a:rPr>
                      <m:t> </m:t>
                    </m:r>
                  </m:oMath>
                </a14:m>
                <a:r>
                  <a:rPr lang="ru-RU" sz="2800" dirty="0"/>
                  <a:t>: </a:t>
                </a:r>
              </a:p>
              <a:p>
                <a:pPr lvl="2" algn="just"/>
                <a:r>
                  <a:rPr lang="ru-RU" sz="2800" dirty="0">
                    <a:ea typeface="Times New Roman" panose="02020603050405020304" pitchFamily="18" charset="0"/>
                  </a:rPr>
                  <a:t>если</a:t>
                </a:r>
                <a:r>
                  <a:rPr lang="en-US" sz="2800" dirty="0">
                    <a:ea typeface="Times New Roman" panose="02020603050405020304" pitchFamily="18" charset="0"/>
                  </a:rPr>
                  <a:t> </a:t>
                </a:r>
                <a14:m>
                  <m:oMath xmlns:m="http://schemas.openxmlformats.org/officeDocument/2006/math">
                    <m:sSub>
                      <m:sSubPr>
                        <m:ctrlPr>
                          <a:rPr lang="en-US" sz="2800" b="1" i="1">
                            <a:latin typeface="Cambria Math" panose="02040503050406030204" pitchFamily="18" charset="0"/>
                          </a:rPr>
                        </m:ctrlPr>
                      </m:sSubPr>
                      <m:e>
                        <m:r>
                          <a:rPr lang="en-US" sz="2800" b="1" i="0">
                            <a:latin typeface="Cambria Math" panose="02040503050406030204" pitchFamily="18" charset="0"/>
                          </a:rPr>
                          <m:t>𝐓</m:t>
                        </m:r>
                      </m:e>
                      <m:sub>
                        <m:r>
                          <a:rPr lang="en-US" sz="2800" b="1" i="1">
                            <a:latin typeface="Cambria Math" panose="02040503050406030204" pitchFamily="18" charset="0"/>
                          </a:rPr>
                          <m:t>𝑨</m:t>
                        </m:r>
                      </m:sub>
                    </m:sSub>
                    <m:d>
                      <m:dPr>
                        <m:ctrlPr>
                          <a:rPr lang="en-US" sz="2800" b="1" i="1">
                            <a:latin typeface="Cambria Math" panose="02040503050406030204" pitchFamily="18" charset="0"/>
                          </a:rPr>
                        </m:ctrlPr>
                      </m:dPr>
                      <m:e>
                        <m:r>
                          <a:rPr lang="en-US" sz="2800" b="1" i="1">
                            <a:latin typeface="Cambria Math" panose="02040503050406030204" pitchFamily="18" charset="0"/>
                          </a:rPr>
                          <m:t>𝒍</m:t>
                        </m:r>
                      </m:e>
                    </m:d>
                    <m:r>
                      <a:rPr lang="en-US" sz="2800" b="1" i="1">
                        <a:latin typeface="Cambria Math" panose="02040503050406030204" pitchFamily="18" charset="0"/>
                      </a:rPr>
                      <m:t>=</m:t>
                    </m:r>
                    <m:r>
                      <a:rPr lang="el-GR" sz="2800" b="1" i="0">
                        <a:latin typeface="Cambria Math" panose="02040503050406030204" pitchFamily="18" charset="0"/>
                        <a:ea typeface="Cambria Math" panose="02040503050406030204" pitchFamily="18" charset="0"/>
                      </a:rPr>
                      <m:t>𝛀</m:t>
                    </m:r>
                    <m:d>
                      <m:dPr>
                        <m:ctrlPr>
                          <a:rPr lang="en-US" sz="2800" b="1" i="1">
                            <a:latin typeface="Cambria Math" panose="02040503050406030204" pitchFamily="18" charset="0"/>
                            <a:ea typeface="Cambria Math" panose="02040503050406030204" pitchFamily="18" charset="0"/>
                          </a:rPr>
                        </m:ctrlPr>
                      </m:dPr>
                      <m:e>
                        <m:sSub>
                          <m:sSubPr>
                            <m:ctrlPr>
                              <a:rPr lang="en-US" sz="2800" b="1" i="1">
                                <a:latin typeface="Cambria Math" panose="02040503050406030204" pitchFamily="18" charset="0"/>
                                <a:ea typeface="Cambria Math" panose="02040503050406030204" pitchFamily="18" charset="0"/>
                              </a:rPr>
                            </m:ctrlPr>
                          </m:sSubPr>
                          <m:e>
                            <m:r>
                              <a:rPr lang="en-US" sz="2800" b="1" i="1">
                                <a:latin typeface="Cambria Math" panose="02040503050406030204" pitchFamily="18" charset="0"/>
                                <a:ea typeface="Cambria Math" panose="02040503050406030204" pitchFamily="18" charset="0"/>
                              </a:rPr>
                              <m:t>𝒇</m:t>
                            </m:r>
                          </m:e>
                          <m:sub>
                            <m:r>
                              <a:rPr lang="en-US" sz="2800" b="1" i="1">
                                <a:latin typeface="Cambria Math" panose="02040503050406030204" pitchFamily="18" charset="0"/>
                                <a:ea typeface="Cambria Math" panose="02040503050406030204" pitchFamily="18" charset="0"/>
                              </a:rPr>
                              <m:t>𝟏</m:t>
                            </m:r>
                          </m:sub>
                        </m:sSub>
                        <m:d>
                          <m:dPr>
                            <m:ctrlPr>
                              <a:rPr lang="en-US" sz="2800" b="1" i="1">
                                <a:latin typeface="Cambria Math" panose="02040503050406030204" pitchFamily="18" charset="0"/>
                                <a:ea typeface="Cambria Math" panose="02040503050406030204" pitchFamily="18" charset="0"/>
                              </a:rPr>
                            </m:ctrlPr>
                          </m:dPr>
                          <m:e>
                            <m:r>
                              <a:rPr lang="en-US" sz="2800" b="1" i="1">
                                <a:latin typeface="Cambria Math" panose="02040503050406030204" pitchFamily="18" charset="0"/>
                                <a:ea typeface="Cambria Math" panose="02040503050406030204" pitchFamily="18" charset="0"/>
                              </a:rPr>
                              <m:t>𝒍</m:t>
                            </m:r>
                          </m:e>
                        </m:d>
                      </m:e>
                    </m:d>
                    <m:r>
                      <a:rPr lang="ru-RU" sz="2800">
                        <a:latin typeface="Cambria Math" panose="02040503050406030204" pitchFamily="18" charset="0"/>
                        <a:ea typeface="Cambria Math" panose="02040503050406030204" pitchFamily="18" charset="0"/>
                      </a:rPr>
                      <m:t>, </m:t>
                    </m:r>
                  </m:oMath>
                </a14:m>
                <a:r>
                  <a:rPr lang="ru-RU" sz="2800" dirty="0">
                    <a:ea typeface="Times New Roman" panose="02020603050405020304" pitchFamily="18" charset="0"/>
                  </a:rPr>
                  <a:t>то алгоритм </a:t>
                </a:r>
                <a14:m>
                  <m:oMath xmlns:m="http://schemas.openxmlformats.org/officeDocument/2006/math">
                    <m:r>
                      <a:rPr lang="en-US" sz="2800" b="1" i="1">
                        <a:latin typeface="Cambria Math" panose="02040503050406030204" pitchFamily="18" charset="0"/>
                      </a:rPr>
                      <m:t>𝑨</m:t>
                    </m:r>
                    <m:r>
                      <a:rPr lang="en-US" sz="2800" b="1" i="1">
                        <a:latin typeface="Cambria Math" panose="02040503050406030204" pitchFamily="18" charset="0"/>
                      </a:rPr>
                      <m:t> </m:t>
                    </m:r>
                  </m:oMath>
                </a14:m>
                <a:r>
                  <a:rPr lang="ru-RU" sz="2800" dirty="0">
                    <a:ea typeface="Times New Roman" panose="02020603050405020304" pitchFamily="18" charset="0"/>
                  </a:rPr>
                  <a:t>быстрее, чем </a:t>
                </a:r>
                <a14:m>
                  <m:oMath xmlns:m="http://schemas.openxmlformats.org/officeDocument/2006/math">
                    <m:sSub>
                      <m:sSubPr>
                        <m:ctrlPr>
                          <a:rPr lang="en-US" sz="2800" i="1">
                            <a:latin typeface="Cambria Math" panose="02040503050406030204" pitchFamily="18" charset="0"/>
                            <a:ea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𝑓</m:t>
                        </m:r>
                      </m:e>
                      <m:sub>
                        <m:r>
                          <a:rPr lang="en-US" sz="2800" i="1">
                            <a:latin typeface="Cambria Math" panose="02040503050406030204" pitchFamily="18" charset="0"/>
                            <a:ea typeface="Cambria Math" panose="02040503050406030204" pitchFamily="18" charset="0"/>
                          </a:rPr>
                          <m:t>1</m:t>
                        </m:r>
                      </m:sub>
                    </m:sSub>
                    <m:d>
                      <m:dPr>
                        <m:ctrlPr>
                          <a:rPr lang="en-US" sz="2800" i="1">
                            <a:latin typeface="Cambria Math" panose="02040503050406030204" pitchFamily="18" charset="0"/>
                            <a:ea typeface="Cambria Math" panose="02040503050406030204" pitchFamily="18" charset="0"/>
                          </a:rPr>
                        </m:ctrlPr>
                      </m:dPr>
                      <m:e>
                        <m:r>
                          <a:rPr lang="en-US" sz="2800" i="1">
                            <a:latin typeface="Cambria Math" panose="02040503050406030204" pitchFamily="18" charset="0"/>
                            <a:ea typeface="Cambria Math" panose="02040503050406030204" pitchFamily="18" charset="0"/>
                          </a:rPr>
                          <m:t>𝑙</m:t>
                        </m:r>
                      </m:e>
                    </m:d>
                  </m:oMath>
                </a14:m>
                <a:r>
                  <a:rPr lang="ru-RU" sz="2800" dirty="0">
                    <a:ea typeface="Times New Roman" panose="02020603050405020304" pitchFamily="18" charset="0"/>
                  </a:rPr>
                  <a:t> работать не будет. </a:t>
                </a:r>
                <a:endParaRPr lang="ru-BY" sz="2800" dirty="0"/>
              </a:p>
              <a:p>
                <a:pPr algn="just"/>
                <a:endParaRPr lang="x-none" sz="2800" dirty="0"/>
              </a:p>
            </p:txBody>
          </p:sp>
        </mc:Choice>
        <mc:Fallback xmlns="">
          <p:sp>
            <p:nvSpPr>
              <p:cNvPr id="2" name="TextBox 1">
                <a:extLst>
                  <a:ext uri="{FF2B5EF4-FFF2-40B4-BE49-F238E27FC236}">
                    <a16:creationId xmlns:a16="http://schemas.microsoft.com/office/drawing/2014/main" id="{FC306959-3FAE-72AD-6343-24ECEA4349B6}"/>
                  </a:ext>
                </a:extLst>
              </p:cNvPr>
              <p:cNvSpPr txBox="1">
                <a:spLocks noRot="1" noChangeAspect="1" noMove="1" noResize="1" noEditPoints="1" noAdjustHandles="1" noChangeArrowheads="1" noChangeShapeType="1" noTextEdit="1"/>
              </p:cNvSpPr>
              <p:nvPr/>
            </p:nvSpPr>
            <p:spPr>
              <a:xfrm>
                <a:off x="275423" y="721573"/>
                <a:ext cx="11005850" cy="2302233"/>
              </a:xfrm>
              <a:prstGeom prst="rect">
                <a:avLst/>
              </a:prstGeom>
              <a:blipFill>
                <a:blip r:embed="rId2"/>
                <a:stretch>
                  <a:fillRect l="-1107" t="-2381" r="-1107"/>
                </a:stretch>
              </a:blipFill>
            </p:spPr>
            <p:txBody>
              <a:bodyPr/>
              <a:lstStyle/>
              <a:p>
                <a:r>
                  <a:rPr lang="ru-BY">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16EC61D8-9558-773A-9E87-6D96D503BD45}"/>
                  </a:ext>
                </a:extLst>
              </p:cNvPr>
              <p:cNvSpPr txBox="1"/>
              <p:nvPr/>
            </p:nvSpPr>
            <p:spPr>
              <a:xfrm>
                <a:off x="393852" y="3511165"/>
                <a:ext cx="11559450" cy="2302233"/>
              </a:xfrm>
              <a:prstGeom prst="rect">
                <a:avLst/>
              </a:prstGeom>
              <a:noFill/>
            </p:spPr>
            <p:txBody>
              <a:bodyPr wrap="square">
                <a:spAutoFit/>
              </a:bodyPr>
              <a:lstStyle/>
              <a:p>
                <a:pPr algn="just"/>
                <a:r>
                  <a:rPr lang="ru-RU" sz="2800" b="1" dirty="0"/>
                  <a:t>Смысл верхней оценки</a:t>
                </a:r>
                <a:r>
                  <a:rPr lang="ru-RU" sz="2800" dirty="0"/>
                  <a:t>, полученной для алгоритма</a:t>
                </a:r>
                <a:r>
                  <a:rPr lang="en-US" sz="2800" dirty="0"/>
                  <a:t> </a:t>
                </a:r>
                <a14:m>
                  <m:oMath xmlns:m="http://schemas.openxmlformats.org/officeDocument/2006/math">
                    <m:r>
                      <a:rPr lang="en-US" sz="2800" i="1">
                        <a:latin typeface="Cambria Math" panose="02040503050406030204" pitchFamily="18" charset="0"/>
                      </a:rPr>
                      <m:t>𝐴</m:t>
                    </m:r>
                    <m:r>
                      <a:rPr lang="en-US" sz="2800" i="1">
                        <a:latin typeface="Cambria Math" panose="02040503050406030204" pitchFamily="18" charset="0"/>
                      </a:rPr>
                      <m:t> </m:t>
                    </m:r>
                  </m:oMath>
                </a14:m>
                <a:r>
                  <a:rPr lang="ru-RU" sz="2800" dirty="0"/>
                  <a:t>с вычислительной сложностью в худшем случае </a:t>
                </a:r>
                <a14:m>
                  <m:oMath xmlns:m="http://schemas.openxmlformats.org/officeDocument/2006/math">
                    <m:sSub>
                      <m:sSubPr>
                        <m:ctrlPr>
                          <a:rPr lang="en-US" sz="2800" i="1">
                            <a:solidFill>
                              <a:srgbClr val="000000"/>
                            </a:solidFill>
                            <a:latin typeface="Cambria Math" panose="02040503050406030204" pitchFamily="18" charset="0"/>
                          </a:rPr>
                        </m:ctrlPr>
                      </m:sSubPr>
                      <m:e>
                        <m:r>
                          <a:rPr lang="en-US" sz="2800" i="1">
                            <a:solidFill>
                              <a:srgbClr val="000000"/>
                            </a:solidFill>
                            <a:latin typeface="Cambria Math" panose="02040503050406030204" pitchFamily="18" charset="0"/>
                          </a:rPr>
                          <m:t>𝑇</m:t>
                        </m:r>
                      </m:e>
                      <m:sub>
                        <m:r>
                          <a:rPr lang="en-US" sz="2800" i="1">
                            <a:solidFill>
                              <a:srgbClr val="000000"/>
                            </a:solidFill>
                            <a:latin typeface="Cambria Math" panose="02040503050406030204" pitchFamily="18" charset="0"/>
                          </a:rPr>
                          <m:t>𝐴</m:t>
                        </m:r>
                      </m:sub>
                    </m:sSub>
                    <m:r>
                      <a:rPr lang="en-US" sz="2800">
                        <a:solidFill>
                          <a:srgbClr val="000000"/>
                        </a:solidFill>
                        <a:latin typeface="Cambria Math" panose="02040503050406030204" pitchFamily="18" charset="0"/>
                      </a:rPr>
                      <m:t>(</m:t>
                    </m:r>
                    <m:r>
                      <a:rPr lang="en-US" sz="2800" i="1">
                        <a:solidFill>
                          <a:srgbClr val="000000"/>
                        </a:solidFill>
                        <a:latin typeface="Cambria Math" panose="02040503050406030204" pitchFamily="18" charset="0"/>
                      </a:rPr>
                      <m:t>𝑙</m:t>
                    </m:r>
                    <m:r>
                      <a:rPr lang="en-US" sz="2800">
                        <a:solidFill>
                          <a:srgbClr val="000000"/>
                        </a:solidFill>
                        <a:latin typeface="Cambria Math" panose="02040503050406030204" pitchFamily="18" charset="0"/>
                      </a:rPr>
                      <m:t>)</m:t>
                    </m:r>
                    <m:r>
                      <a:rPr lang="en-US" sz="2800" i="1">
                        <a:solidFill>
                          <a:srgbClr val="000000"/>
                        </a:solidFill>
                        <a:latin typeface="Cambria Math" panose="02040503050406030204" pitchFamily="18" charset="0"/>
                      </a:rPr>
                      <m:t> </m:t>
                    </m:r>
                  </m:oMath>
                </a14:m>
                <a:r>
                  <a:rPr lang="ru-RU" sz="2800" dirty="0"/>
                  <a:t>: </a:t>
                </a:r>
              </a:p>
              <a:p>
                <a:pPr lvl="2" algn="just"/>
                <a:r>
                  <a:rPr lang="ru-RU" sz="2800" dirty="0">
                    <a:effectLst/>
                    <a:ea typeface="Times New Roman" panose="02020603050405020304" pitchFamily="18" charset="0"/>
                  </a:rPr>
                  <a:t>если</a:t>
                </a:r>
                <a:r>
                  <a:rPr lang="en-US" sz="2800" dirty="0">
                    <a:effectLst/>
                    <a:ea typeface="Times New Roman" panose="02020603050405020304" pitchFamily="18" charset="0"/>
                  </a:rPr>
                  <a:t> </a:t>
                </a:r>
                <a14:m>
                  <m:oMath xmlns:m="http://schemas.openxmlformats.org/officeDocument/2006/math">
                    <m:sSub>
                      <m:sSubPr>
                        <m:ctrlPr>
                          <a:rPr lang="en-US" sz="2800" b="1" i="1" smtClean="0">
                            <a:effectLst/>
                            <a:latin typeface="Cambria Math" panose="02040503050406030204" pitchFamily="18" charset="0"/>
                          </a:rPr>
                        </m:ctrlPr>
                      </m:sSubPr>
                      <m:e>
                        <m:r>
                          <a:rPr lang="en-US" sz="2800" b="1" i="0" smtClean="0">
                            <a:effectLst/>
                            <a:latin typeface="Cambria Math" panose="02040503050406030204" pitchFamily="18" charset="0"/>
                          </a:rPr>
                          <m:t>𝐓</m:t>
                        </m:r>
                      </m:e>
                      <m:sub>
                        <m:r>
                          <a:rPr lang="en-US" sz="2800" b="1" i="1" smtClean="0">
                            <a:effectLst/>
                            <a:latin typeface="Cambria Math" panose="02040503050406030204" pitchFamily="18" charset="0"/>
                          </a:rPr>
                          <m:t>𝑨</m:t>
                        </m:r>
                      </m:sub>
                    </m:sSub>
                    <m:d>
                      <m:dPr>
                        <m:ctrlPr>
                          <a:rPr lang="en-US" sz="2800" b="1" i="1" smtClean="0">
                            <a:effectLst/>
                            <a:latin typeface="Cambria Math" panose="02040503050406030204" pitchFamily="18" charset="0"/>
                          </a:rPr>
                        </m:ctrlPr>
                      </m:dPr>
                      <m:e>
                        <m:r>
                          <a:rPr lang="en-US" sz="2800" b="1" i="1" smtClean="0">
                            <a:effectLst/>
                            <a:latin typeface="Cambria Math" panose="02040503050406030204" pitchFamily="18" charset="0"/>
                          </a:rPr>
                          <m:t>𝒍</m:t>
                        </m:r>
                      </m:e>
                    </m:d>
                    <m:r>
                      <a:rPr lang="en-US" sz="2800" b="1" i="1" smtClean="0">
                        <a:effectLst/>
                        <a:latin typeface="Cambria Math" panose="02040503050406030204" pitchFamily="18" charset="0"/>
                      </a:rPr>
                      <m:t>=</m:t>
                    </m:r>
                    <m:r>
                      <a:rPr lang="el-GR" sz="2800" b="1" i="0" smtClean="0">
                        <a:effectLst/>
                        <a:latin typeface="Cambria Math" panose="02040503050406030204" pitchFamily="18" charset="0"/>
                        <a:ea typeface="Cambria Math" panose="02040503050406030204" pitchFamily="18" charset="0"/>
                      </a:rPr>
                      <m:t>𝚶</m:t>
                    </m:r>
                    <m:d>
                      <m:dPr>
                        <m:ctrlPr>
                          <a:rPr lang="en-US" sz="2800" b="1" i="1" smtClean="0">
                            <a:effectLst/>
                            <a:latin typeface="Cambria Math" panose="02040503050406030204" pitchFamily="18" charset="0"/>
                            <a:ea typeface="Cambria Math" panose="02040503050406030204" pitchFamily="18" charset="0"/>
                          </a:rPr>
                        </m:ctrlPr>
                      </m:dPr>
                      <m:e>
                        <m:sSub>
                          <m:sSubPr>
                            <m:ctrlPr>
                              <a:rPr lang="en-US" sz="2800" b="1" i="1" smtClean="0">
                                <a:effectLst/>
                                <a:latin typeface="Cambria Math" panose="02040503050406030204" pitchFamily="18" charset="0"/>
                                <a:ea typeface="Cambria Math" panose="02040503050406030204" pitchFamily="18" charset="0"/>
                              </a:rPr>
                            </m:ctrlPr>
                          </m:sSubPr>
                          <m:e>
                            <m:r>
                              <a:rPr lang="en-US" sz="2800" b="1" i="1" smtClean="0">
                                <a:effectLst/>
                                <a:latin typeface="Cambria Math" panose="02040503050406030204" pitchFamily="18" charset="0"/>
                                <a:ea typeface="Cambria Math" panose="02040503050406030204" pitchFamily="18" charset="0"/>
                              </a:rPr>
                              <m:t>𝒇</m:t>
                            </m:r>
                          </m:e>
                          <m:sub>
                            <m:r>
                              <a:rPr lang="en-US" sz="2800" b="1" i="1" smtClean="0">
                                <a:effectLst/>
                                <a:latin typeface="Cambria Math" panose="02040503050406030204" pitchFamily="18" charset="0"/>
                                <a:ea typeface="Cambria Math" panose="02040503050406030204" pitchFamily="18" charset="0"/>
                              </a:rPr>
                              <m:t>𝟐</m:t>
                            </m:r>
                          </m:sub>
                        </m:sSub>
                        <m:d>
                          <m:dPr>
                            <m:ctrlPr>
                              <a:rPr lang="en-US" sz="2800" b="1" i="1" smtClean="0">
                                <a:effectLst/>
                                <a:latin typeface="Cambria Math" panose="02040503050406030204" pitchFamily="18" charset="0"/>
                                <a:ea typeface="Cambria Math" panose="02040503050406030204" pitchFamily="18" charset="0"/>
                              </a:rPr>
                            </m:ctrlPr>
                          </m:dPr>
                          <m:e>
                            <m:r>
                              <a:rPr lang="en-US" sz="2800" b="1" i="1" smtClean="0">
                                <a:effectLst/>
                                <a:latin typeface="Cambria Math" panose="02040503050406030204" pitchFamily="18" charset="0"/>
                                <a:ea typeface="Cambria Math" panose="02040503050406030204" pitchFamily="18" charset="0"/>
                              </a:rPr>
                              <m:t>𝒍</m:t>
                            </m:r>
                          </m:e>
                        </m:d>
                      </m:e>
                    </m:d>
                    <m:r>
                      <a:rPr lang="ru-RU" sz="2800" b="0" i="0" smtClean="0">
                        <a:effectLst/>
                        <a:latin typeface="Cambria Math" panose="02040503050406030204" pitchFamily="18" charset="0"/>
                        <a:ea typeface="Cambria Math" panose="02040503050406030204" pitchFamily="18" charset="0"/>
                      </a:rPr>
                      <m:t>, </m:t>
                    </m:r>
                  </m:oMath>
                </a14:m>
                <a:r>
                  <a:rPr lang="ru-RU" sz="2800" dirty="0">
                    <a:effectLst/>
                    <a:ea typeface="Times New Roman" panose="02020603050405020304" pitchFamily="18" charset="0"/>
                  </a:rPr>
                  <a:t>то алгоритм </a:t>
                </a:r>
                <a14:m>
                  <m:oMath xmlns:m="http://schemas.openxmlformats.org/officeDocument/2006/math">
                    <m:r>
                      <a:rPr lang="en-US" sz="2800" b="1" i="1">
                        <a:latin typeface="Cambria Math" panose="02040503050406030204" pitchFamily="18" charset="0"/>
                      </a:rPr>
                      <m:t>𝑨</m:t>
                    </m:r>
                    <m:r>
                      <a:rPr lang="en-US" sz="2800" b="1" i="1">
                        <a:latin typeface="Cambria Math" panose="02040503050406030204" pitchFamily="18" charset="0"/>
                      </a:rPr>
                      <m:t> </m:t>
                    </m:r>
                  </m:oMath>
                </a14:m>
                <a:r>
                  <a:rPr lang="ru-RU" sz="2800" dirty="0">
                    <a:effectLst/>
                    <a:ea typeface="Times New Roman" panose="02020603050405020304" pitchFamily="18" charset="0"/>
                  </a:rPr>
                  <a:t> медленнее, чем </a:t>
                </a:r>
                <a14:m>
                  <m:oMath xmlns:m="http://schemas.openxmlformats.org/officeDocument/2006/math">
                    <m:sSub>
                      <m:sSubPr>
                        <m:ctrlPr>
                          <a:rPr lang="en-US" sz="2800" i="1">
                            <a:latin typeface="Cambria Math" panose="02040503050406030204" pitchFamily="18" charset="0"/>
                            <a:ea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𝑓</m:t>
                        </m:r>
                      </m:e>
                      <m:sub>
                        <m:r>
                          <a:rPr lang="ru-RU" sz="2800" b="0" i="1" smtClean="0">
                            <a:latin typeface="Cambria Math" panose="02040503050406030204" pitchFamily="18" charset="0"/>
                            <a:ea typeface="Cambria Math" panose="02040503050406030204" pitchFamily="18" charset="0"/>
                          </a:rPr>
                          <m:t>2</m:t>
                        </m:r>
                      </m:sub>
                    </m:sSub>
                    <m:d>
                      <m:dPr>
                        <m:ctrlPr>
                          <a:rPr lang="en-US" sz="2800" i="1">
                            <a:latin typeface="Cambria Math" panose="02040503050406030204" pitchFamily="18" charset="0"/>
                            <a:ea typeface="Cambria Math" panose="02040503050406030204" pitchFamily="18" charset="0"/>
                          </a:rPr>
                        </m:ctrlPr>
                      </m:dPr>
                      <m:e>
                        <m:r>
                          <a:rPr lang="en-US" sz="2800" i="1">
                            <a:latin typeface="Cambria Math" panose="02040503050406030204" pitchFamily="18" charset="0"/>
                            <a:ea typeface="Cambria Math" panose="02040503050406030204" pitchFamily="18" charset="0"/>
                          </a:rPr>
                          <m:t>𝑙</m:t>
                        </m:r>
                      </m:e>
                    </m:d>
                  </m:oMath>
                </a14:m>
                <a:r>
                  <a:rPr lang="ru-RU" sz="2800" dirty="0">
                    <a:effectLst/>
                    <a:ea typeface="Times New Roman" panose="02020603050405020304" pitchFamily="18" charset="0"/>
                  </a:rPr>
                  <a:t> </a:t>
                </a:r>
                <a:r>
                  <a:rPr lang="ru-RU" sz="2800" dirty="0">
                    <a:ea typeface="Times New Roman" panose="02020603050405020304" pitchFamily="18" charset="0"/>
                  </a:rPr>
                  <a:t>работать не будет.</a:t>
                </a:r>
                <a:r>
                  <a:rPr lang="ru-RU" sz="2800" dirty="0">
                    <a:effectLst/>
                    <a:ea typeface="Times New Roman" panose="02020603050405020304" pitchFamily="18" charset="0"/>
                  </a:rPr>
                  <a:t> </a:t>
                </a:r>
                <a:endParaRPr lang="ru-BY" sz="2800" dirty="0"/>
              </a:p>
              <a:p>
                <a:pPr lvl="1" algn="just"/>
                <a:endParaRPr lang="ru-RU" sz="2800" dirty="0"/>
              </a:p>
            </p:txBody>
          </p:sp>
        </mc:Choice>
        <mc:Fallback xmlns="">
          <p:sp>
            <p:nvSpPr>
              <p:cNvPr id="20" name="TextBox 19">
                <a:extLst>
                  <a:ext uri="{FF2B5EF4-FFF2-40B4-BE49-F238E27FC236}">
                    <a16:creationId xmlns:a16="http://schemas.microsoft.com/office/drawing/2014/main" id="{16EC61D8-9558-773A-9E87-6D96D503BD45}"/>
                  </a:ext>
                </a:extLst>
              </p:cNvPr>
              <p:cNvSpPr txBox="1">
                <a:spLocks noRot="1" noChangeAspect="1" noMove="1" noResize="1" noEditPoints="1" noAdjustHandles="1" noChangeArrowheads="1" noChangeShapeType="1" noTextEdit="1"/>
              </p:cNvSpPr>
              <p:nvPr/>
            </p:nvSpPr>
            <p:spPr>
              <a:xfrm>
                <a:off x="393852" y="3511165"/>
                <a:ext cx="11559450" cy="2302233"/>
              </a:xfrm>
              <a:prstGeom prst="rect">
                <a:avLst/>
              </a:prstGeom>
              <a:blipFill>
                <a:blip r:embed="rId3"/>
                <a:stretch>
                  <a:fillRect l="-1108" t="-2646" r="-1055"/>
                </a:stretch>
              </a:blipFill>
            </p:spPr>
            <p:txBody>
              <a:bodyPr/>
              <a:lstStyle/>
              <a:p>
                <a:r>
                  <a:rPr lang="ru-BY">
                    <a:noFill/>
                  </a:rPr>
                  <a:t> </a:t>
                </a:r>
              </a:p>
            </p:txBody>
          </p:sp>
        </mc:Fallback>
      </mc:AlternateContent>
    </p:spTree>
    <p:extLst>
      <p:ext uri="{BB962C8B-B14F-4D97-AF65-F5344CB8AC3E}">
        <p14:creationId xmlns:p14="http://schemas.microsoft.com/office/powerpoint/2010/main" val="4090759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C306959-3FAE-72AD-6343-24ECEA4349B6}"/>
              </a:ext>
            </a:extLst>
          </p:cNvPr>
          <p:cNvSpPr txBox="1"/>
          <p:nvPr/>
        </p:nvSpPr>
        <p:spPr>
          <a:xfrm>
            <a:off x="695579" y="483719"/>
            <a:ext cx="11371634" cy="1569660"/>
          </a:xfrm>
          <a:prstGeom prst="rect">
            <a:avLst/>
          </a:prstGeom>
          <a:noFill/>
        </p:spPr>
        <p:txBody>
          <a:bodyPr wrap="square" rtlCol="0">
            <a:spAutoFit/>
          </a:bodyPr>
          <a:lstStyle/>
          <a:p>
            <a:pPr algn="just"/>
            <a:r>
              <a:rPr lang="ru-RU" sz="2400" dirty="0"/>
              <a:t>Алгоритмы, предназначенные для решения определенного класса задач, могут иметь разную временную сложность.  В каком случае вычислительную задачу можно считать удовлетворительно решённой?</a:t>
            </a:r>
          </a:p>
          <a:p>
            <a:pPr algn="just"/>
            <a:endParaRPr lang="ru-RU" sz="2400" dirty="0"/>
          </a:p>
        </p:txBody>
      </p:sp>
      <p:sp>
        <p:nvSpPr>
          <p:cNvPr id="3" name="TextBox 2">
            <a:extLst>
              <a:ext uri="{FF2B5EF4-FFF2-40B4-BE49-F238E27FC236}">
                <a16:creationId xmlns:a16="http://schemas.microsoft.com/office/drawing/2014/main" id="{42B19697-BD38-42A2-05E0-F7D800868275}"/>
              </a:ext>
            </a:extLst>
          </p:cNvPr>
          <p:cNvSpPr txBox="1"/>
          <p:nvPr/>
        </p:nvSpPr>
        <p:spPr>
          <a:xfrm flipH="1">
            <a:off x="689685" y="3433147"/>
            <a:ext cx="11115618" cy="2246769"/>
          </a:xfrm>
          <a:prstGeom prst="rect">
            <a:avLst/>
          </a:prstGeom>
          <a:noFill/>
        </p:spPr>
        <p:txBody>
          <a:bodyPr wrap="square" rtlCol="0">
            <a:spAutoFit/>
          </a:bodyPr>
          <a:lstStyle/>
          <a:p>
            <a:pPr lvl="1" algn="just"/>
            <a:r>
              <a:rPr lang="ru-RU" sz="2400" dirty="0"/>
              <a:t>Среди специалистов по вычислительным наукам широко распространено мнение, что алгоритм окажется практически полезным для вычислительной задачи только в том случае, если его сложность растет </a:t>
            </a:r>
            <a:r>
              <a:rPr lang="ru-RU" sz="2400" dirty="0" err="1"/>
              <a:t>полиномиально</a:t>
            </a:r>
            <a:r>
              <a:rPr lang="ru-RU" sz="2400" dirty="0"/>
              <a:t> относительно размера входа (</a:t>
            </a:r>
            <a:r>
              <a:rPr lang="ru-RU" sz="2000" dirty="0"/>
              <a:t>в то же время продолжается полемика, в ходе которой выдвигаются серьёзные контраргументы  утверждению о том, что </a:t>
            </a:r>
            <a:r>
              <a:rPr lang="ru-RU" sz="2000" i="1" dirty="0"/>
              <a:t>полиномиальный</a:t>
            </a:r>
            <a:r>
              <a:rPr lang="ru-RU" sz="2000" dirty="0"/>
              <a:t> и </a:t>
            </a:r>
            <a:r>
              <a:rPr lang="ru-RU" sz="2000" i="1" dirty="0"/>
              <a:t>практический</a:t>
            </a:r>
            <a:r>
              <a:rPr lang="ru-RU" sz="2000" dirty="0"/>
              <a:t> – синонимы</a:t>
            </a:r>
            <a:r>
              <a:rPr lang="ru-RU" sz="2400" dirty="0"/>
              <a:t>).</a:t>
            </a:r>
            <a:endParaRPr lang="ru-BY" sz="2400" dirty="0"/>
          </a:p>
        </p:txBody>
      </p:sp>
      <p:sp>
        <p:nvSpPr>
          <p:cNvPr id="5" name="TextBox 4">
            <a:extLst>
              <a:ext uri="{FF2B5EF4-FFF2-40B4-BE49-F238E27FC236}">
                <a16:creationId xmlns:a16="http://schemas.microsoft.com/office/drawing/2014/main" id="{56BF3178-6DA8-851D-75CF-D48D62B7461D}"/>
              </a:ext>
            </a:extLst>
          </p:cNvPr>
          <p:cNvSpPr txBox="1"/>
          <p:nvPr/>
        </p:nvSpPr>
        <p:spPr>
          <a:xfrm>
            <a:off x="731282" y="2224525"/>
            <a:ext cx="11115618" cy="1261884"/>
          </a:xfrm>
          <a:prstGeom prst="rect">
            <a:avLst/>
          </a:prstGeom>
          <a:noFill/>
        </p:spPr>
        <p:txBody>
          <a:bodyPr wrap="square">
            <a:spAutoFit/>
          </a:bodyPr>
          <a:lstStyle/>
          <a:p>
            <a:pPr algn="just"/>
            <a:r>
              <a:rPr lang="ru-RU" sz="2400" dirty="0"/>
              <a:t>Для сравнения эффективности алгоритмов часто применяют подход, который заключается в различии между </a:t>
            </a:r>
            <a:r>
              <a:rPr lang="ru-RU" sz="2800" b="1" dirty="0"/>
              <a:t>полиномиальными </a:t>
            </a:r>
            <a:r>
              <a:rPr lang="ru-RU" sz="2800" dirty="0"/>
              <a:t>и </a:t>
            </a:r>
            <a:r>
              <a:rPr lang="ru-RU" sz="2800" b="1" dirty="0"/>
              <a:t>экспоненциальными </a:t>
            </a:r>
            <a:r>
              <a:rPr lang="ru-RU" sz="2400" dirty="0"/>
              <a:t>алгоритмами.</a:t>
            </a:r>
            <a:endParaRPr lang="x-none" sz="2400" dirty="0"/>
          </a:p>
        </p:txBody>
      </p:sp>
    </p:spTree>
    <p:extLst>
      <p:ext uri="{BB962C8B-B14F-4D97-AF65-F5344CB8AC3E}">
        <p14:creationId xmlns:p14="http://schemas.microsoft.com/office/powerpoint/2010/main" val="361826591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Объект 2"/>
              <p:cNvSpPr txBox="1"/>
              <p:nvPr/>
            </p:nvSpPr>
            <p:spPr bwMode="auto">
              <a:xfrm>
                <a:off x="4144821" y="1110540"/>
                <a:ext cx="3902359" cy="715283"/>
              </a:xfrm>
              <a:prstGeom prst="rect">
                <a:avLst/>
              </a:prstGeom>
              <a:noFill/>
            </p:spPr>
            <p:txBody>
              <a:bodyPr>
                <a:noAutofit/>
              </a:bodyPr>
              <a:lstStyle/>
              <a:p>
                <a:pPr/>
                <a14:m>
                  <m:oMathPara xmlns:m="http://schemas.openxmlformats.org/officeDocument/2006/math">
                    <m:oMathParaPr>
                      <m:jc m:val="left"/>
                    </m:oMathParaPr>
                    <m:oMath xmlns:m="http://schemas.openxmlformats.org/officeDocument/2006/math">
                      <m:r>
                        <a:rPr lang="ru-BY" sz="3200" i="1" smtClean="0">
                          <a:solidFill>
                            <a:srgbClr val="000000"/>
                          </a:solidFill>
                          <a:latin typeface="Cambria Math" panose="02040503050406030204" pitchFamily="18" charset="0"/>
                        </a:rPr>
                        <m:t>𝑇</m:t>
                      </m:r>
                      <m:d>
                        <m:dPr>
                          <m:ctrlPr>
                            <a:rPr lang="ru-BY" sz="3200" i="1">
                              <a:solidFill>
                                <a:srgbClr val="000000"/>
                              </a:solidFill>
                              <a:latin typeface="Cambria Math" panose="02040503050406030204" pitchFamily="18" charset="0"/>
                            </a:rPr>
                          </m:ctrlPr>
                        </m:dPr>
                        <m:e>
                          <m:r>
                            <a:rPr lang="ru-BY" sz="3200" i="1">
                              <a:solidFill>
                                <a:srgbClr val="000000"/>
                              </a:solidFill>
                              <a:latin typeface="Cambria Math" panose="02040503050406030204" pitchFamily="18" charset="0"/>
                            </a:rPr>
                            <m:t>𝑙</m:t>
                          </m:r>
                          <m:r>
                            <a:rPr lang="ru-RU" sz="3200" b="0" i="1" smtClean="0">
                              <a:solidFill>
                                <a:srgbClr val="000000"/>
                              </a:solidFill>
                              <a:latin typeface="Cambria Math" panose="02040503050406030204" pitchFamily="18" charset="0"/>
                            </a:rPr>
                            <m:t> </m:t>
                          </m:r>
                        </m:e>
                      </m:d>
                      <m:r>
                        <a:rPr lang="ru-BY" sz="3200" i="1">
                          <a:solidFill>
                            <a:srgbClr val="000000"/>
                          </a:solidFill>
                          <a:latin typeface="Cambria Math" panose="02040503050406030204" pitchFamily="18" charset="0"/>
                        </a:rPr>
                        <m:t>=</m:t>
                      </m:r>
                      <m:r>
                        <m:rPr>
                          <m:sty m:val="p"/>
                        </m:rPr>
                        <a:rPr lang="ru-BY" sz="3200" i="1">
                          <a:solidFill>
                            <a:srgbClr val="000000"/>
                          </a:solidFill>
                          <a:latin typeface="Cambria Math" panose="02040503050406030204" pitchFamily="18" charset="0"/>
                        </a:rPr>
                        <m:t>Ο</m:t>
                      </m:r>
                      <m:d>
                        <m:dPr>
                          <m:ctrlPr>
                            <a:rPr lang="ru-BY" sz="3200" i="1">
                              <a:solidFill>
                                <a:srgbClr val="000000"/>
                              </a:solidFill>
                              <a:latin typeface="Cambria Math" panose="02040503050406030204" pitchFamily="18" charset="0"/>
                            </a:rPr>
                          </m:ctrlPr>
                        </m:dPr>
                        <m:e>
                          <m:r>
                            <a:rPr lang="ru-BY" sz="3200" i="1">
                              <a:solidFill>
                                <a:srgbClr val="000000"/>
                              </a:solidFill>
                              <a:latin typeface="Cambria Math" panose="02040503050406030204" pitchFamily="18" charset="0"/>
                            </a:rPr>
                            <m:t>𝑝</m:t>
                          </m:r>
                          <m:d>
                            <m:dPr>
                              <m:ctrlPr>
                                <a:rPr lang="ru-BY" sz="3200" i="1">
                                  <a:solidFill>
                                    <a:srgbClr val="000000"/>
                                  </a:solidFill>
                                  <a:latin typeface="Cambria Math" panose="02040503050406030204" pitchFamily="18" charset="0"/>
                                </a:rPr>
                              </m:ctrlPr>
                            </m:dPr>
                            <m:e>
                              <m:r>
                                <a:rPr lang="ru-BY" sz="3200" i="1">
                                  <a:solidFill>
                                    <a:srgbClr val="000000"/>
                                  </a:solidFill>
                                  <a:latin typeface="Cambria Math" panose="02040503050406030204" pitchFamily="18" charset="0"/>
                                </a:rPr>
                                <m:t>𝑙</m:t>
                              </m:r>
                            </m:e>
                          </m:d>
                        </m:e>
                      </m:d>
                      <m:r>
                        <a:rPr lang="ru-RU" sz="3200" b="0" i="1" smtClean="0">
                          <a:solidFill>
                            <a:srgbClr val="000000"/>
                          </a:solidFill>
                          <a:latin typeface="Cambria Math" panose="02040503050406030204" pitchFamily="18" charset="0"/>
                        </a:rPr>
                        <m:t>,</m:t>
                      </m:r>
                    </m:oMath>
                  </m:oMathPara>
                </a14:m>
                <a:endParaRPr lang="ru-BY" sz="3200" dirty="0"/>
              </a:p>
            </p:txBody>
          </p:sp>
        </mc:Choice>
        <mc:Fallback xmlns="">
          <p:sp>
            <p:nvSpPr>
              <p:cNvPr id="3" name="Объект 2"/>
              <p:cNvSpPr txBox="1">
                <a:spLocks noRot="1" noChangeAspect="1" noMove="1" noResize="1" noEditPoints="1" noAdjustHandles="1" noChangeArrowheads="1" noChangeShapeType="1" noTextEdit="1"/>
              </p:cNvSpPr>
              <p:nvPr/>
            </p:nvSpPr>
            <p:spPr bwMode="auto">
              <a:xfrm>
                <a:off x="4144821" y="1110540"/>
                <a:ext cx="3902359" cy="715283"/>
              </a:xfrm>
              <a:prstGeom prst="rect">
                <a:avLst/>
              </a:prstGeom>
              <a:blipFill>
                <a:blip r:embed="rId3"/>
                <a:stretch>
                  <a:fillRect/>
                </a:stretch>
              </a:blipFill>
            </p:spPr>
            <p:txBody>
              <a:bodyPr/>
              <a:lstStyle/>
              <a:p>
                <a:r>
                  <a:rPr lang="ru-BY">
                    <a:noFill/>
                  </a:rPr>
                  <a:t> </a:t>
                </a:r>
              </a:p>
            </p:txBody>
          </p:sp>
        </mc:Fallback>
      </mc:AlternateContent>
      <p:sp>
        <p:nvSpPr>
          <p:cNvPr id="5" name="TextBox 4"/>
          <p:cNvSpPr txBox="1"/>
          <p:nvPr/>
        </p:nvSpPr>
        <p:spPr>
          <a:xfrm>
            <a:off x="266863" y="2404357"/>
            <a:ext cx="3111749" cy="400110"/>
          </a:xfrm>
          <a:prstGeom prst="rect">
            <a:avLst/>
          </a:prstGeom>
          <a:noFill/>
        </p:spPr>
        <p:txBody>
          <a:bodyPr wrap="none" rtlCol="0">
            <a:spAutoFit/>
          </a:bodyPr>
          <a:lstStyle/>
          <a:p>
            <a:r>
              <a:rPr lang="ru-RU" sz="2000" i="1" dirty="0"/>
              <a:t>Сведения из математики</a:t>
            </a:r>
            <a:endParaRPr lang="ru-RU" sz="2000" dirty="0"/>
          </a:p>
        </p:txBody>
      </p:sp>
      <mc:AlternateContent xmlns:mc="http://schemas.openxmlformats.org/markup-compatibility/2006" xmlns:a14="http://schemas.microsoft.com/office/drawing/2010/main">
        <mc:Choice Requires="a14">
          <p:sp>
            <p:nvSpPr>
              <p:cNvPr id="6" name="TextBox 5"/>
              <p:cNvSpPr txBox="1"/>
              <p:nvPr/>
            </p:nvSpPr>
            <p:spPr>
              <a:xfrm>
                <a:off x="397219" y="2849483"/>
                <a:ext cx="11476732" cy="1579856"/>
              </a:xfrm>
              <a:prstGeom prst="rect">
                <a:avLst/>
              </a:prstGeom>
              <a:noFill/>
            </p:spPr>
            <p:txBody>
              <a:bodyPr wrap="square" rtlCol="0">
                <a:spAutoFit/>
              </a:bodyPr>
              <a:lstStyle/>
              <a:p>
                <a:pPr marL="914400" lvl="1" indent="-457200">
                  <a:buFont typeface="+mj-lt"/>
                  <a:buAutoNum type="arabicParenR"/>
                </a:pPr>
                <a:r>
                  <a:rPr lang="ru-RU" sz="2000" u="sng" dirty="0"/>
                  <a:t>Полиномом</a:t>
                </a:r>
                <a:r>
                  <a:rPr lang="en-US" sz="2000" dirty="0"/>
                  <a:t> </a:t>
                </a:r>
                <a:r>
                  <a:rPr lang="ru-RU" sz="2000" dirty="0"/>
                  <a:t>степени </a:t>
                </a:r>
                <a14:m>
                  <m:oMath xmlns:m="http://schemas.openxmlformats.org/officeDocument/2006/math">
                    <m:r>
                      <a:rPr lang="en-US" sz="2000" b="0" i="1" dirty="0" smtClean="0">
                        <a:latin typeface="Cambria Math" panose="02040503050406030204" pitchFamily="18" charset="0"/>
                      </a:rPr>
                      <m:t>𝑘</m:t>
                    </m:r>
                  </m:oMath>
                </a14:m>
                <a:r>
                  <a:rPr lang="en-US" sz="2000" dirty="0"/>
                  <a:t> </a:t>
                </a:r>
                <a:r>
                  <a:rPr lang="ru-RU" sz="2000" dirty="0"/>
                  <a:t>от аргумента </a:t>
                </a:r>
                <a14:m>
                  <m:oMath xmlns:m="http://schemas.openxmlformats.org/officeDocument/2006/math">
                    <m:r>
                      <a:rPr lang="en-US" sz="2000" i="1" dirty="0" smtClean="0">
                        <a:latin typeface="Cambria Math" panose="02040503050406030204" pitchFamily="18" charset="0"/>
                      </a:rPr>
                      <m:t>𝑙</m:t>
                    </m:r>
                  </m:oMath>
                </a14:m>
                <a:r>
                  <a:rPr lang="en-US" sz="2000" dirty="0"/>
                  <a:t> </a:t>
                </a:r>
                <a:r>
                  <a:rPr lang="ru-RU" sz="2000" dirty="0"/>
                  <a:t> называется функция следующего вида:</a:t>
                </a:r>
              </a:p>
              <a:p>
                <a:pPr lvl="1"/>
                <a14:m>
                  <m:oMathPara xmlns:m="http://schemas.openxmlformats.org/officeDocument/2006/math">
                    <m:oMathParaPr>
                      <m:jc m:val="centerGroup"/>
                    </m:oMathParaPr>
                    <m:oMath xmlns:m="http://schemas.openxmlformats.org/officeDocument/2006/math">
                      <m:r>
                        <a:rPr lang="ru-BY" sz="2000" i="1">
                          <a:solidFill>
                            <a:srgbClr val="000000"/>
                          </a:solidFill>
                          <a:latin typeface="Cambria Math" panose="02040503050406030204" pitchFamily="18" charset="0"/>
                        </a:rPr>
                        <m:t>𝑝</m:t>
                      </m:r>
                      <m:d>
                        <m:dPr>
                          <m:ctrlPr>
                            <a:rPr lang="ru-BY" sz="2000" i="1">
                              <a:solidFill>
                                <a:srgbClr val="000000"/>
                              </a:solidFill>
                              <a:latin typeface="Cambria Math" panose="02040503050406030204" pitchFamily="18" charset="0"/>
                            </a:rPr>
                          </m:ctrlPr>
                        </m:dPr>
                        <m:e>
                          <m:r>
                            <a:rPr lang="ru-BY" sz="2000" i="1">
                              <a:solidFill>
                                <a:srgbClr val="000000"/>
                              </a:solidFill>
                              <a:latin typeface="Cambria Math" panose="02040503050406030204" pitchFamily="18" charset="0"/>
                            </a:rPr>
                            <m:t>𝑙</m:t>
                          </m:r>
                        </m:e>
                      </m:d>
                      <m:r>
                        <a:rPr lang="ru-BY" sz="2000" i="1">
                          <a:solidFill>
                            <a:srgbClr val="000000"/>
                          </a:solidFill>
                          <a:latin typeface="Cambria Math" panose="02040503050406030204" pitchFamily="18" charset="0"/>
                        </a:rPr>
                        <m:t>=</m:t>
                      </m:r>
                      <m:nary>
                        <m:naryPr>
                          <m:chr m:val="∑"/>
                          <m:ctrlPr>
                            <a:rPr lang="ru-BY" sz="2000" i="1">
                              <a:solidFill>
                                <a:srgbClr val="000000"/>
                              </a:solidFill>
                              <a:latin typeface="Cambria Math" panose="02040503050406030204" pitchFamily="18" charset="0"/>
                            </a:rPr>
                          </m:ctrlPr>
                        </m:naryPr>
                        <m:sub>
                          <m:r>
                            <a:rPr lang="ru-BY" sz="2000" i="1">
                              <a:solidFill>
                                <a:srgbClr val="000000"/>
                              </a:solidFill>
                              <a:latin typeface="Cambria Math" panose="02040503050406030204" pitchFamily="18" charset="0"/>
                            </a:rPr>
                            <m:t>𝑖</m:t>
                          </m:r>
                          <m:r>
                            <a:rPr lang="ru-BY"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rPr>
                            <m:t>𝑘</m:t>
                          </m:r>
                        </m:sup>
                        <m:e>
                          <m:sSub>
                            <m:sSubPr>
                              <m:ctrlPr>
                                <a:rPr lang="ru-BY" sz="2000" i="1">
                                  <a:solidFill>
                                    <a:srgbClr val="000000"/>
                                  </a:solidFill>
                                  <a:latin typeface="Cambria Math" panose="02040503050406030204" pitchFamily="18" charset="0"/>
                                </a:rPr>
                              </m:ctrlPr>
                            </m:sSubPr>
                            <m:e>
                              <m:r>
                                <a:rPr lang="ru-BY" sz="2000" i="1">
                                  <a:solidFill>
                                    <a:srgbClr val="000000"/>
                                  </a:solidFill>
                                  <a:latin typeface="Cambria Math" panose="02040503050406030204" pitchFamily="18" charset="0"/>
                                </a:rPr>
                                <m:t>𝑎</m:t>
                              </m:r>
                            </m:e>
                            <m:sub>
                              <m:r>
                                <a:rPr lang="ru-BY" sz="2000" i="1">
                                  <a:solidFill>
                                    <a:srgbClr val="000000"/>
                                  </a:solidFill>
                                  <a:latin typeface="Cambria Math" panose="02040503050406030204" pitchFamily="18" charset="0"/>
                                </a:rPr>
                                <m:t>𝑖</m:t>
                              </m:r>
                            </m:sub>
                          </m:sSub>
                          <m:r>
                            <a:rPr lang="ru-BY" sz="2000" i="1">
                              <a:solidFill>
                                <a:srgbClr val="000000"/>
                              </a:solidFill>
                              <a:latin typeface="Cambria Math" panose="02040503050406030204" pitchFamily="18" charset="0"/>
                            </a:rPr>
                            <m:t>⋅</m:t>
                          </m:r>
                          <m:sSup>
                            <m:sSupPr>
                              <m:ctrlPr>
                                <a:rPr lang="ru-BY" sz="2000" i="1">
                                  <a:solidFill>
                                    <a:srgbClr val="000000"/>
                                  </a:solidFill>
                                  <a:latin typeface="Cambria Math" panose="02040503050406030204" pitchFamily="18" charset="0"/>
                                </a:rPr>
                              </m:ctrlPr>
                            </m:sSupPr>
                            <m:e>
                              <m:r>
                                <a:rPr lang="ru-BY" sz="2000" i="1">
                                  <a:solidFill>
                                    <a:srgbClr val="000000"/>
                                  </a:solidFill>
                                  <a:latin typeface="Cambria Math" panose="02040503050406030204" pitchFamily="18" charset="0"/>
                                </a:rPr>
                                <m:t>𝑙</m:t>
                              </m:r>
                            </m:e>
                            <m:sup>
                              <m:r>
                                <a:rPr lang="ru-BY" sz="2000" i="1">
                                  <a:solidFill>
                                    <a:srgbClr val="000000"/>
                                  </a:solidFill>
                                  <a:latin typeface="Cambria Math" panose="02040503050406030204" pitchFamily="18" charset="0"/>
                                </a:rPr>
                                <m:t>𝑖</m:t>
                              </m:r>
                            </m:sup>
                          </m:sSup>
                        </m:e>
                      </m:nary>
                      <m:r>
                        <a:rPr lang="ru-BY" sz="2000" i="1">
                          <a:solidFill>
                            <a:srgbClr val="000000"/>
                          </a:solidFill>
                          <a:latin typeface="Cambria Math" panose="02040503050406030204" pitchFamily="18" charset="0"/>
                        </a:rPr>
                        <m:t>, </m:t>
                      </m:r>
                      <m:sSub>
                        <m:sSubPr>
                          <m:ctrlPr>
                            <a:rPr lang="ru-BY" sz="2000" i="1">
                              <a:solidFill>
                                <a:srgbClr val="000000"/>
                              </a:solidFill>
                              <a:latin typeface="Cambria Math" panose="02040503050406030204" pitchFamily="18" charset="0"/>
                            </a:rPr>
                          </m:ctrlPr>
                        </m:sSubPr>
                        <m:e>
                          <m:r>
                            <a:rPr lang="ru-BY" sz="2000" i="1">
                              <a:solidFill>
                                <a:srgbClr val="000000"/>
                              </a:solidFill>
                              <a:latin typeface="Cambria Math" panose="02040503050406030204" pitchFamily="18" charset="0"/>
                            </a:rPr>
                            <m:t>𝑎</m:t>
                          </m:r>
                        </m:e>
                        <m:sub>
                          <m:r>
                            <a:rPr lang="en-US" sz="2000" i="1">
                              <a:solidFill>
                                <a:srgbClr val="000000"/>
                              </a:solidFill>
                              <a:latin typeface="Cambria Math" panose="02040503050406030204" pitchFamily="18" charset="0"/>
                            </a:rPr>
                            <m:t>𝑘</m:t>
                          </m:r>
                        </m:sub>
                      </m:sSub>
                      <m:r>
                        <a:rPr lang="ru-BY" sz="2000" i="1">
                          <a:solidFill>
                            <a:srgbClr val="000000"/>
                          </a:solidFill>
                          <a:latin typeface="Cambria Math" panose="02040503050406030204" pitchFamily="18" charset="0"/>
                        </a:rPr>
                        <m:t>≠0</m:t>
                      </m:r>
                      <m:r>
                        <a:rPr lang="ru-RU"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𝑘</m:t>
                      </m:r>
                      <m:r>
                        <a:rPr lang="en-US" sz="2000" i="1">
                          <a:solidFill>
                            <a:srgbClr val="000000"/>
                          </a:solidFill>
                          <a:latin typeface="Cambria Math" panose="02040503050406030204" pitchFamily="18" charset="0"/>
                        </a:rPr>
                        <m:t> −константа. </m:t>
                      </m:r>
                    </m:oMath>
                  </m:oMathPara>
                </a14:m>
                <a:endParaRPr lang="ru-RU" sz="2000" dirty="0"/>
              </a:p>
              <a:p>
                <a:pPr lvl="1"/>
                <a:r>
                  <a:rPr lang="ru-RU" sz="2000" dirty="0"/>
                  <a:t>Полиномом</a:t>
                </a:r>
                <a:r>
                  <a:rPr lang="en-US" sz="2000" dirty="0"/>
                  <a:t> </a:t>
                </a:r>
                <a:r>
                  <a:rPr lang="ru-RU" sz="2000" dirty="0"/>
                  <a:t>является асимптотически положительной функцией тогда и только тогда, когда </a:t>
                </a:r>
                <a14:m>
                  <m:oMath xmlns:m="http://schemas.openxmlformats.org/officeDocument/2006/math">
                    <m:r>
                      <a:rPr lang="en-US" sz="2000" i="1" dirty="0">
                        <a:latin typeface="Cambria Math" panose="02040503050406030204" pitchFamily="18" charset="0"/>
                      </a:rPr>
                      <m:t>𝑎</m:t>
                    </m:r>
                    <m:r>
                      <a:rPr lang="en-US" sz="2000" i="1" baseline="-25000" dirty="0">
                        <a:latin typeface="Cambria Math" panose="02040503050406030204" pitchFamily="18" charset="0"/>
                      </a:rPr>
                      <m:t>𝑘</m:t>
                    </m:r>
                    <m:r>
                      <a:rPr lang="en-US" sz="2000" i="1" dirty="0">
                        <a:latin typeface="Cambria Math" panose="02040503050406030204" pitchFamily="18" charset="0"/>
                      </a:rPr>
                      <m:t>&gt;0</m:t>
                    </m:r>
                  </m:oMath>
                </a14:m>
                <a:r>
                  <a:rPr lang="en-US" sz="2000" dirty="0"/>
                  <a:t>.</a:t>
                </a:r>
                <a:endParaRPr lang="ru-RU" sz="2000" dirty="0"/>
              </a:p>
            </p:txBody>
          </p:sp>
        </mc:Choice>
        <mc:Fallback xmlns="">
          <p:sp>
            <p:nvSpPr>
              <p:cNvPr id="6" name="TextBox 5"/>
              <p:cNvSpPr txBox="1">
                <a:spLocks noRot="1" noChangeAspect="1" noMove="1" noResize="1" noEditPoints="1" noAdjustHandles="1" noChangeArrowheads="1" noChangeShapeType="1" noTextEdit="1"/>
              </p:cNvSpPr>
              <p:nvPr/>
            </p:nvSpPr>
            <p:spPr>
              <a:xfrm>
                <a:off x="397219" y="2849483"/>
                <a:ext cx="11476732" cy="1579856"/>
              </a:xfrm>
              <a:prstGeom prst="rect">
                <a:avLst/>
              </a:prstGeom>
              <a:blipFill>
                <a:blip r:embed="rId4"/>
                <a:stretch>
                  <a:fillRect t="-2308" b="-5769"/>
                </a:stretch>
              </a:blipFill>
            </p:spPr>
            <p:txBody>
              <a:bodyPr/>
              <a:lstStyle/>
              <a:p>
                <a:r>
                  <a:rPr lang="ru-BY">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397219" y="4570763"/>
                <a:ext cx="9878410" cy="747512"/>
              </a:xfrm>
              <a:prstGeom prst="rect">
                <a:avLst/>
              </a:prstGeom>
              <a:noFill/>
            </p:spPr>
            <p:txBody>
              <a:bodyPr wrap="none" rtlCol="0">
                <a:spAutoFit/>
              </a:bodyPr>
              <a:lstStyle/>
              <a:p>
                <a:pPr lvl="1"/>
                <a:r>
                  <a:rPr lang="en-US" sz="2000" dirty="0"/>
                  <a:t>2</a:t>
                </a:r>
                <a:r>
                  <a:rPr lang="ru-RU" sz="2000" dirty="0"/>
                  <a:t>)</a:t>
                </a:r>
                <a:r>
                  <a:rPr lang="en-US" sz="2000" dirty="0"/>
                  <a:t> </a:t>
                </a:r>
                <a:r>
                  <a:rPr lang="ru-RU" sz="2000" u="sng" dirty="0"/>
                  <a:t>Функция</a:t>
                </a:r>
                <a:r>
                  <a:rPr lang="ru-RU" sz="2000" b="1" u="sng" dirty="0"/>
                  <a:t> </a:t>
                </a:r>
                <a14:m>
                  <m:oMath xmlns:m="http://schemas.openxmlformats.org/officeDocument/2006/math">
                    <m:r>
                      <a:rPr lang="en-US" sz="2000" b="0" i="1" u="sng" dirty="0" smtClean="0">
                        <a:latin typeface="Cambria Math" panose="02040503050406030204" pitchFamily="18" charset="0"/>
                      </a:rPr>
                      <m:t>𝑝</m:t>
                    </m:r>
                    <m:r>
                      <a:rPr lang="en-US" sz="2000" b="0" i="1" u="sng" dirty="0" smtClean="0">
                        <a:latin typeface="Cambria Math" panose="02040503050406030204" pitchFamily="18" charset="0"/>
                      </a:rPr>
                      <m:t>(</m:t>
                    </m:r>
                    <m:r>
                      <a:rPr lang="en-US" sz="2000" b="0" i="1" u="sng" dirty="0" smtClean="0">
                        <a:latin typeface="Cambria Math" panose="02040503050406030204" pitchFamily="18" charset="0"/>
                      </a:rPr>
                      <m:t>𝑙</m:t>
                    </m:r>
                    <m:r>
                      <a:rPr lang="en-US" sz="2000" b="0" i="1" u="sng" dirty="0" smtClean="0">
                        <a:latin typeface="Cambria Math" panose="02040503050406030204" pitchFamily="18" charset="0"/>
                      </a:rPr>
                      <m:t>)</m:t>
                    </m:r>
                  </m:oMath>
                </a14:m>
                <a:r>
                  <a:rPr lang="en-US" sz="2000" u="sng" dirty="0"/>
                  <a:t> </a:t>
                </a:r>
                <a:r>
                  <a:rPr lang="ru-RU" sz="2000" u="sng" dirty="0" err="1"/>
                  <a:t>полиномиально</a:t>
                </a:r>
                <a:r>
                  <a:rPr lang="ru-RU" sz="2000" u="sng" dirty="0"/>
                  <a:t> ограничена</a:t>
                </a:r>
                <a:r>
                  <a:rPr lang="ru-RU" sz="2000" dirty="0"/>
                  <a:t>, если существует такая константа </a:t>
                </a:r>
                <a14:m>
                  <m:oMath xmlns:m="http://schemas.openxmlformats.org/officeDocument/2006/math">
                    <m:r>
                      <a:rPr lang="en-US" sz="2000" b="0" i="1" smtClean="0">
                        <a:latin typeface="Cambria Math" panose="02040503050406030204" pitchFamily="18" charset="0"/>
                      </a:rPr>
                      <m:t>𝑑</m:t>
                    </m:r>
                  </m:oMath>
                </a14:m>
                <a:r>
                  <a:rPr lang="ru-RU" sz="2000" dirty="0"/>
                  <a:t>, что</a:t>
                </a:r>
              </a:p>
              <a:p>
                <a:pPr lvl="1"/>
                <a14:m>
                  <m:oMathPara xmlns:m="http://schemas.openxmlformats.org/officeDocument/2006/math">
                    <m:oMathParaPr>
                      <m:jc m:val="centerGroup"/>
                    </m:oMathParaPr>
                    <m:oMath xmlns:m="http://schemas.openxmlformats.org/officeDocument/2006/math">
                      <m:r>
                        <a:rPr lang="ru-BY" sz="2000" i="1" smtClean="0">
                          <a:solidFill>
                            <a:srgbClr val="000000"/>
                          </a:solidFill>
                          <a:latin typeface="Cambria Math" panose="02040503050406030204" pitchFamily="18" charset="0"/>
                        </a:rPr>
                        <m:t>𝑝</m:t>
                      </m:r>
                      <m:r>
                        <a:rPr lang="ru-BY" sz="2000" i="1" smtClean="0">
                          <a:solidFill>
                            <a:srgbClr val="000000"/>
                          </a:solidFill>
                          <a:latin typeface="Cambria Math" panose="02040503050406030204" pitchFamily="18" charset="0"/>
                        </a:rPr>
                        <m:t>(</m:t>
                      </m:r>
                      <m:r>
                        <a:rPr lang="ru-BY" sz="2000" i="1" smtClean="0">
                          <a:solidFill>
                            <a:srgbClr val="000000"/>
                          </a:solidFill>
                          <a:latin typeface="Cambria Math" panose="02040503050406030204" pitchFamily="18" charset="0"/>
                        </a:rPr>
                        <m:t>𝑙</m:t>
                      </m:r>
                      <m:r>
                        <a:rPr lang="ru-BY" sz="2000" i="1" smtClean="0">
                          <a:solidFill>
                            <a:srgbClr val="000000"/>
                          </a:solidFill>
                          <a:latin typeface="Cambria Math" panose="02040503050406030204" pitchFamily="18" charset="0"/>
                        </a:rPr>
                        <m:t>)=</m:t>
                      </m:r>
                      <m:r>
                        <m:rPr>
                          <m:sty m:val="p"/>
                        </m:rPr>
                        <a:rPr lang="ru-BY" sz="2000" i="1" smtClean="0">
                          <a:solidFill>
                            <a:srgbClr val="000000"/>
                          </a:solidFill>
                          <a:latin typeface="Cambria Math" panose="02040503050406030204" pitchFamily="18" charset="0"/>
                        </a:rPr>
                        <m:t>Ο</m:t>
                      </m:r>
                      <m:d>
                        <m:dPr>
                          <m:ctrlPr>
                            <a:rPr lang="ru-BY" sz="2000" i="1">
                              <a:solidFill>
                                <a:srgbClr val="000000"/>
                              </a:solidFill>
                              <a:latin typeface="Cambria Math" panose="02040503050406030204" pitchFamily="18" charset="0"/>
                            </a:rPr>
                          </m:ctrlPr>
                        </m:dPr>
                        <m:e>
                          <m:sSup>
                            <m:sSupPr>
                              <m:ctrlPr>
                                <a:rPr lang="ru-BY" sz="2000" i="1">
                                  <a:solidFill>
                                    <a:srgbClr val="000000"/>
                                  </a:solidFill>
                                  <a:latin typeface="Cambria Math" panose="02040503050406030204" pitchFamily="18" charset="0"/>
                                </a:rPr>
                              </m:ctrlPr>
                            </m:sSupPr>
                            <m:e>
                              <m:r>
                                <a:rPr lang="ru-BY" sz="2000" i="1">
                                  <a:solidFill>
                                    <a:srgbClr val="000000"/>
                                  </a:solidFill>
                                  <a:latin typeface="Cambria Math" panose="02040503050406030204" pitchFamily="18" charset="0"/>
                                </a:rPr>
                                <m:t>𝑙</m:t>
                              </m:r>
                            </m:e>
                            <m:sup>
                              <m:r>
                                <a:rPr lang="en-US" sz="2000" b="0" i="1" smtClean="0">
                                  <a:solidFill>
                                    <a:srgbClr val="000000"/>
                                  </a:solidFill>
                                  <a:latin typeface="Cambria Math" panose="02040503050406030204" pitchFamily="18" charset="0"/>
                                </a:rPr>
                                <m:t>𝑑</m:t>
                              </m:r>
                            </m:sup>
                          </m:sSup>
                        </m:e>
                      </m:d>
                      <m:r>
                        <a:rPr lang="ru-BY" sz="2000" i="1">
                          <a:solidFill>
                            <a:srgbClr val="000000"/>
                          </a:solidFill>
                          <a:latin typeface="Cambria Math" panose="02040503050406030204" pitchFamily="18" charset="0"/>
                        </a:rPr>
                        <m:t>.</m:t>
                      </m:r>
                    </m:oMath>
                  </m:oMathPara>
                </a14:m>
                <a:endParaRPr lang="ru-RU" sz="2000" dirty="0"/>
              </a:p>
            </p:txBody>
          </p:sp>
        </mc:Choice>
        <mc:Fallback xmlns="">
          <p:sp>
            <p:nvSpPr>
              <p:cNvPr id="8" name="TextBox 7"/>
              <p:cNvSpPr txBox="1">
                <a:spLocks noRot="1" noChangeAspect="1" noMove="1" noResize="1" noEditPoints="1" noAdjustHandles="1" noChangeArrowheads="1" noChangeShapeType="1" noTextEdit="1"/>
              </p:cNvSpPr>
              <p:nvPr/>
            </p:nvSpPr>
            <p:spPr>
              <a:xfrm>
                <a:off x="397219" y="4570763"/>
                <a:ext cx="9878410" cy="747512"/>
              </a:xfrm>
              <a:prstGeom prst="rect">
                <a:avLst/>
              </a:prstGeom>
              <a:blipFill>
                <a:blip r:embed="rId5"/>
                <a:stretch>
                  <a:fillRect t="-4918" b="-5738"/>
                </a:stretch>
              </a:blipFill>
            </p:spPr>
            <p:txBody>
              <a:bodyPr/>
              <a:lstStyle/>
              <a:p>
                <a:r>
                  <a:rPr lang="ru-BY">
                    <a:noFill/>
                  </a:rPr>
                  <a:t> </a:t>
                </a:r>
              </a:p>
            </p:txBody>
          </p:sp>
        </mc:Fallback>
      </mc:AlternateContent>
      <mc:AlternateContent xmlns:mc="http://schemas.openxmlformats.org/markup-compatibility/2006" xmlns:a14="http://schemas.microsoft.com/office/drawing/2010/main">
        <mc:Choice Requires="a14">
          <p:sp>
            <p:nvSpPr>
              <p:cNvPr id="11" name="TextBox 10"/>
              <p:cNvSpPr txBox="1"/>
              <p:nvPr/>
            </p:nvSpPr>
            <p:spPr>
              <a:xfrm>
                <a:off x="397219" y="5524809"/>
                <a:ext cx="11173935" cy="1040670"/>
              </a:xfrm>
              <a:prstGeom prst="rect">
                <a:avLst/>
              </a:prstGeom>
              <a:noFill/>
            </p:spPr>
            <p:txBody>
              <a:bodyPr wrap="square" rtlCol="0">
                <a:spAutoFit/>
              </a:bodyPr>
              <a:lstStyle/>
              <a:p>
                <a:pPr lvl="1"/>
                <a:r>
                  <a:rPr lang="ru-RU" sz="2000" dirty="0"/>
                  <a:t>3) </a:t>
                </a:r>
                <a:r>
                  <a:rPr lang="ru-RU" sz="2000" u="sng" dirty="0" err="1"/>
                  <a:t>Полилогарифмическая</a:t>
                </a:r>
                <a:r>
                  <a:rPr lang="ru-RU" sz="2000" u="sng" dirty="0"/>
                  <a:t> функция </a:t>
                </a:r>
                <a:endParaRPr lang="en-US" sz="2000" u="sng" dirty="0"/>
              </a:p>
              <a:p>
                <a:pPr lvl="1" algn="ctr"/>
                <a14:m>
                  <m:oMath xmlns:m="http://schemas.openxmlformats.org/officeDocument/2006/math">
                    <m:r>
                      <a:rPr lang="ru-BY" sz="2000" i="1" smtClean="0">
                        <a:solidFill>
                          <a:srgbClr val="000000"/>
                        </a:solidFill>
                        <a:latin typeface="Cambria Math" panose="02040503050406030204" pitchFamily="18" charset="0"/>
                      </a:rPr>
                      <m:t>𝑝</m:t>
                    </m:r>
                    <m:d>
                      <m:dPr>
                        <m:ctrlPr>
                          <a:rPr lang="ru-BY" sz="2000" i="1" smtClean="0">
                            <a:solidFill>
                              <a:srgbClr val="000000"/>
                            </a:solidFill>
                            <a:latin typeface="Cambria Math" panose="02040503050406030204" pitchFamily="18" charset="0"/>
                          </a:rPr>
                        </m:ctrlPr>
                      </m:dPr>
                      <m:e>
                        <m:func>
                          <m:funcPr>
                            <m:ctrlPr>
                              <a:rPr lang="en-US" sz="2000" i="1" smtClean="0">
                                <a:solidFill>
                                  <a:srgbClr val="000000"/>
                                </a:solidFill>
                                <a:latin typeface="Cambria Math" panose="02040503050406030204" pitchFamily="18" charset="0"/>
                              </a:rPr>
                            </m:ctrlPr>
                          </m:funcPr>
                          <m:fName>
                            <m:r>
                              <m:rPr>
                                <m:sty m:val="p"/>
                              </m:rPr>
                              <a:rPr lang="en-US" sz="2000" i="0" smtClean="0">
                                <a:solidFill>
                                  <a:srgbClr val="000000"/>
                                </a:solidFill>
                                <a:latin typeface="Cambria Math" panose="02040503050406030204" pitchFamily="18" charset="0"/>
                              </a:rPr>
                              <m:t>log</m:t>
                            </m:r>
                          </m:fName>
                          <m:e>
                            <m:r>
                              <a:rPr lang="en-US" sz="2000" b="0" i="1" smtClean="0">
                                <a:solidFill>
                                  <a:srgbClr val="000000"/>
                                </a:solidFill>
                                <a:latin typeface="Cambria Math" panose="02040503050406030204" pitchFamily="18" charset="0"/>
                              </a:rPr>
                              <m:t>𝑙</m:t>
                            </m:r>
                          </m:e>
                        </m:func>
                      </m:e>
                    </m:d>
                    <m:r>
                      <a:rPr lang="ru-BY" sz="2000" i="1" smtClean="0">
                        <a:solidFill>
                          <a:srgbClr val="000000"/>
                        </a:solidFill>
                        <a:latin typeface="Cambria Math" panose="02040503050406030204" pitchFamily="18" charset="0"/>
                      </a:rPr>
                      <m:t>=</m:t>
                    </m:r>
                    <m:nary>
                      <m:naryPr>
                        <m:chr m:val="∑"/>
                        <m:ctrlPr>
                          <a:rPr lang="ru-BY" sz="2000" i="1">
                            <a:solidFill>
                              <a:srgbClr val="000000"/>
                            </a:solidFill>
                            <a:latin typeface="Cambria Math" panose="02040503050406030204" pitchFamily="18" charset="0"/>
                          </a:rPr>
                        </m:ctrlPr>
                      </m:naryPr>
                      <m:sub>
                        <m:r>
                          <a:rPr lang="ru-BY" sz="2000" i="1">
                            <a:solidFill>
                              <a:srgbClr val="000000"/>
                            </a:solidFill>
                            <a:latin typeface="Cambria Math" panose="02040503050406030204" pitchFamily="18" charset="0"/>
                          </a:rPr>
                          <m:t>𝑖</m:t>
                        </m:r>
                        <m:r>
                          <a:rPr lang="ru-BY" sz="2000" i="1">
                            <a:solidFill>
                              <a:srgbClr val="000000"/>
                            </a:solidFill>
                            <a:latin typeface="Cambria Math" panose="02040503050406030204" pitchFamily="18" charset="0"/>
                          </a:rPr>
                          <m:t>=0</m:t>
                        </m:r>
                      </m:sub>
                      <m:sup>
                        <m:r>
                          <a:rPr lang="en-US" sz="2000" b="0" i="1" smtClean="0">
                            <a:solidFill>
                              <a:srgbClr val="000000"/>
                            </a:solidFill>
                            <a:latin typeface="Cambria Math" panose="02040503050406030204" pitchFamily="18" charset="0"/>
                          </a:rPr>
                          <m:t>𝑘</m:t>
                        </m:r>
                      </m:sup>
                      <m:e>
                        <m:sSub>
                          <m:sSubPr>
                            <m:ctrlPr>
                              <a:rPr lang="ru-BY" sz="2000" i="1">
                                <a:solidFill>
                                  <a:srgbClr val="000000"/>
                                </a:solidFill>
                                <a:latin typeface="Cambria Math" panose="02040503050406030204" pitchFamily="18" charset="0"/>
                              </a:rPr>
                            </m:ctrlPr>
                          </m:sSubPr>
                          <m:e>
                            <m:r>
                              <a:rPr lang="ru-BY" sz="2000" i="1">
                                <a:solidFill>
                                  <a:srgbClr val="000000"/>
                                </a:solidFill>
                                <a:latin typeface="Cambria Math" panose="02040503050406030204" pitchFamily="18" charset="0"/>
                              </a:rPr>
                              <m:t>𝑎</m:t>
                            </m:r>
                          </m:e>
                          <m:sub>
                            <m:r>
                              <a:rPr lang="ru-BY" sz="2000" i="1">
                                <a:solidFill>
                                  <a:srgbClr val="000000"/>
                                </a:solidFill>
                                <a:latin typeface="Cambria Math" panose="02040503050406030204" pitchFamily="18" charset="0"/>
                              </a:rPr>
                              <m:t>𝑖</m:t>
                            </m:r>
                          </m:sub>
                        </m:sSub>
                        <m:r>
                          <a:rPr lang="ru-BY" sz="2000" i="1">
                            <a:solidFill>
                              <a:srgbClr val="000000"/>
                            </a:solidFill>
                            <a:latin typeface="Cambria Math" panose="02040503050406030204" pitchFamily="18" charset="0"/>
                          </a:rPr>
                          <m:t>⋅</m:t>
                        </m:r>
                        <m:sSup>
                          <m:sSupPr>
                            <m:ctrlPr>
                              <a:rPr lang="ru-BY" sz="2000" i="1" smtClean="0">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func>
                              <m:funcPr>
                                <m:ctrlPr>
                                  <a:rPr lang="en-US" sz="2000" i="1">
                                    <a:solidFill>
                                      <a:srgbClr val="000000"/>
                                    </a:solidFill>
                                    <a:latin typeface="Cambria Math" panose="02040503050406030204" pitchFamily="18" charset="0"/>
                                  </a:rPr>
                                </m:ctrlPr>
                              </m:funcPr>
                              <m:fName>
                                <m:r>
                                  <m:rPr>
                                    <m:sty m:val="p"/>
                                  </m:rPr>
                                  <a:rPr lang="en-US" sz="2000">
                                    <a:solidFill>
                                      <a:srgbClr val="000000"/>
                                    </a:solidFill>
                                    <a:latin typeface="Cambria Math" panose="02040503050406030204" pitchFamily="18" charset="0"/>
                                  </a:rPr>
                                  <m:t>log</m:t>
                                </m:r>
                              </m:fName>
                              <m:e>
                                <m:r>
                                  <a:rPr lang="en-US" sz="2000" i="1">
                                    <a:solidFill>
                                      <a:srgbClr val="000000"/>
                                    </a:solidFill>
                                    <a:latin typeface="Cambria Math" panose="02040503050406030204" pitchFamily="18" charset="0"/>
                                  </a:rPr>
                                  <m:t>𝑙</m:t>
                                </m:r>
                                <m:r>
                                  <a:rPr lang="en-US" sz="2000" i="1">
                                    <a:solidFill>
                                      <a:srgbClr val="000000"/>
                                    </a:solidFill>
                                    <a:latin typeface="Cambria Math" panose="02040503050406030204" pitchFamily="18" charset="0"/>
                                  </a:rPr>
                                  <m:t>)</m:t>
                                </m:r>
                              </m:e>
                            </m:func>
                          </m:e>
                          <m:sup>
                            <m:r>
                              <a:rPr lang="en-US" sz="2000" b="0" i="1" smtClean="0">
                                <a:solidFill>
                                  <a:srgbClr val="000000"/>
                                </a:solidFill>
                                <a:latin typeface="Cambria Math" panose="02040503050406030204" pitchFamily="18" charset="0"/>
                              </a:rPr>
                              <m:t>𝑖</m:t>
                            </m:r>
                          </m:sup>
                        </m:sSup>
                      </m:e>
                    </m:nary>
                    <m:r>
                      <a:rPr lang="ru-BY" sz="2000" i="1">
                        <a:solidFill>
                          <a:srgbClr val="000000"/>
                        </a:solidFill>
                        <a:latin typeface="Cambria Math" panose="02040503050406030204" pitchFamily="18" charset="0"/>
                      </a:rPr>
                      <m:t>, </m:t>
                    </m:r>
                    <m:r>
                      <a:rPr lang="en-US" sz="2000" i="1" dirty="0">
                        <a:latin typeface="Cambria Math" panose="02040503050406030204" pitchFamily="18" charset="0"/>
                      </a:rPr>
                      <m:t>𝑎</m:t>
                    </m:r>
                    <m:r>
                      <a:rPr lang="en-US" sz="2000" i="1" baseline="-25000" dirty="0">
                        <a:latin typeface="Cambria Math" panose="02040503050406030204" pitchFamily="18" charset="0"/>
                      </a:rPr>
                      <m:t>𝑘</m:t>
                    </m:r>
                    <m:r>
                      <a:rPr lang="en-US" sz="2000" i="1" dirty="0">
                        <a:latin typeface="Cambria Math" panose="02040503050406030204" pitchFamily="18" charset="0"/>
                      </a:rPr>
                      <m:t>&gt;0</m:t>
                    </m:r>
                    <m:r>
                      <a:rPr lang="ru-RU" sz="2000" b="0" i="1" smtClean="0">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rPr>
                      <m:t>𝑘</m:t>
                    </m:r>
                    <m:r>
                      <a:rPr lang="en-US" sz="2000" b="0" i="1" smtClean="0">
                        <a:solidFill>
                          <a:srgbClr val="000000"/>
                        </a:solidFill>
                        <a:latin typeface="Cambria Math" panose="02040503050406030204" pitchFamily="18" charset="0"/>
                      </a:rPr>
                      <m:t> −</m:t>
                    </m:r>
                  </m:oMath>
                </a14:m>
                <a:r>
                  <a:rPr lang="en-US" sz="2000" b="0" i="0" dirty="0">
                    <a:solidFill>
                      <a:srgbClr val="000000"/>
                    </a:solidFill>
                  </a:rPr>
                  <a:t> </a:t>
                </a:r>
                <a:r>
                  <a:rPr lang="en-US" sz="2000" b="0" i="0" dirty="0" err="1">
                    <a:solidFill>
                      <a:srgbClr val="000000"/>
                    </a:solidFill>
                  </a:rPr>
                  <a:t>констант</a:t>
                </a:r>
                <a:r>
                  <a:rPr lang="ru-RU" sz="2000" b="0" i="0" dirty="0">
                    <a:solidFill>
                      <a:srgbClr val="000000"/>
                    </a:solidFill>
                  </a:rPr>
                  <a:t>а</a:t>
                </a:r>
                <a:endParaRPr lang="en-US" sz="2000" dirty="0"/>
              </a:p>
              <a:p>
                <a:pPr lvl="1"/>
                <a:r>
                  <a:rPr lang="ru-RU" sz="2000" dirty="0"/>
                  <a:t>растёт медленнее, чем любой положительный показатель степени </a:t>
                </a:r>
                <a14:m>
                  <m:oMath xmlns:m="http://schemas.openxmlformats.org/officeDocument/2006/math">
                    <m:r>
                      <a:rPr lang="en-US" sz="2000" i="1" dirty="0" smtClean="0">
                        <a:latin typeface="Cambria Math" panose="02040503050406030204" pitchFamily="18" charset="0"/>
                      </a:rPr>
                      <m:t>𝑙</m:t>
                    </m:r>
                  </m:oMath>
                </a14:m>
                <a:r>
                  <a:rPr lang="ru-RU" sz="2000" dirty="0"/>
                  <a:t>.</a:t>
                </a:r>
              </a:p>
            </p:txBody>
          </p:sp>
        </mc:Choice>
        <mc:Fallback xmlns="">
          <p:sp>
            <p:nvSpPr>
              <p:cNvPr id="11" name="TextBox 10"/>
              <p:cNvSpPr txBox="1">
                <a:spLocks noRot="1" noChangeAspect="1" noMove="1" noResize="1" noEditPoints="1" noAdjustHandles="1" noChangeArrowheads="1" noChangeShapeType="1" noTextEdit="1"/>
              </p:cNvSpPr>
              <p:nvPr/>
            </p:nvSpPr>
            <p:spPr>
              <a:xfrm>
                <a:off x="397219" y="5524809"/>
                <a:ext cx="11173935" cy="1040670"/>
              </a:xfrm>
              <a:prstGeom prst="rect">
                <a:avLst/>
              </a:prstGeom>
              <a:blipFill>
                <a:blip r:embed="rId6"/>
                <a:stretch>
                  <a:fillRect t="-15789" b="-40351"/>
                </a:stretch>
              </a:blipFill>
            </p:spPr>
            <p:txBody>
              <a:bodyPr/>
              <a:lstStyle/>
              <a:p>
                <a:r>
                  <a:rPr lang="ru-BY">
                    <a:noFill/>
                  </a:rPr>
                  <a:t> </a:t>
                </a:r>
              </a:p>
            </p:txBody>
          </p:sp>
        </mc:Fallback>
      </mc:AlternateContent>
      <p:sp>
        <p:nvSpPr>
          <p:cNvPr id="13" name="TextBox 12"/>
          <p:cNvSpPr txBox="1"/>
          <p:nvPr/>
        </p:nvSpPr>
        <p:spPr>
          <a:xfrm>
            <a:off x="11157995" y="6627034"/>
            <a:ext cx="1034005" cy="246221"/>
          </a:xfrm>
          <a:prstGeom prst="rect">
            <a:avLst/>
          </a:prstGeom>
          <a:noFill/>
        </p:spPr>
        <p:txBody>
          <a:bodyPr wrap="square" lIns="0" tIns="0" rIns="0" bIns="0" rtlCol="0">
            <a:spAutoFit/>
          </a:bodyPr>
          <a:lstStyle/>
          <a:p>
            <a:pPr algn="ctr"/>
            <a:r>
              <a:rPr lang="ru-RU" sz="1600" dirty="0">
                <a:solidFill>
                  <a:srgbClr val="144E9D"/>
                </a:solidFill>
              </a:rPr>
              <a:t>ФПМИ БГУ</a:t>
            </a:r>
          </a:p>
        </p:txBody>
      </p:sp>
      <p:pic>
        <p:nvPicPr>
          <p:cNvPr id="14" name="Рисунок 13" descr="png..png"/>
          <p:cNvPicPr>
            <a:picLocks noChangeAspect="1"/>
          </p:cNvPicPr>
          <p:nvPr/>
        </p:nvPicPr>
        <p:blipFill>
          <a:blip r:embed="rId7" cstate="print"/>
          <a:srcRect r="82957"/>
          <a:stretch>
            <a:fillRect/>
          </a:stretch>
        </p:blipFill>
        <p:spPr>
          <a:xfrm>
            <a:off x="10933610" y="6425188"/>
            <a:ext cx="259107" cy="386512"/>
          </a:xfrm>
          <a:prstGeom prst="rect">
            <a:avLst/>
          </a:prstGeom>
        </p:spPr>
      </p:pic>
      <p:sp>
        <p:nvSpPr>
          <p:cNvPr id="15" name="TextBox 14">
            <a:extLst>
              <a:ext uri="{FF2B5EF4-FFF2-40B4-BE49-F238E27FC236}">
                <a16:creationId xmlns:a16="http://schemas.microsoft.com/office/drawing/2014/main" id="{246B7965-7559-4D5F-A491-945C04405D61}"/>
              </a:ext>
            </a:extLst>
          </p:cNvPr>
          <p:cNvSpPr txBox="1"/>
          <p:nvPr/>
        </p:nvSpPr>
        <p:spPr>
          <a:xfrm>
            <a:off x="397219" y="57803"/>
            <a:ext cx="11715892" cy="1077218"/>
          </a:xfrm>
          <a:prstGeom prst="rect">
            <a:avLst/>
          </a:prstGeom>
          <a:noFill/>
        </p:spPr>
        <p:txBody>
          <a:bodyPr wrap="square" rtlCol="0">
            <a:spAutoFit/>
          </a:bodyPr>
          <a:lstStyle/>
          <a:p>
            <a:pPr algn="just"/>
            <a:r>
              <a:rPr lang="ru-RU" sz="3200" dirty="0"/>
              <a:t>Алгоритм называется </a:t>
            </a:r>
            <a:r>
              <a:rPr lang="ru-RU" sz="3200" b="1" dirty="0"/>
              <a:t>полиномиальным</a:t>
            </a:r>
            <a:r>
              <a:rPr lang="ru-RU" sz="3200" dirty="0"/>
              <a:t>, если его асимптотическая временная сложность</a:t>
            </a:r>
            <a:endParaRPr lang="x-none" sz="3200" dirty="0"/>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E5E816BE-4377-40A8-A0AE-A2BBA4C25011}"/>
                  </a:ext>
                </a:extLst>
              </p:cNvPr>
              <p:cNvSpPr txBox="1"/>
              <p:nvPr/>
            </p:nvSpPr>
            <p:spPr>
              <a:xfrm>
                <a:off x="397219" y="1695718"/>
                <a:ext cx="11476732" cy="584775"/>
              </a:xfrm>
              <a:prstGeom prst="rect">
                <a:avLst/>
              </a:prstGeom>
              <a:noFill/>
            </p:spPr>
            <p:txBody>
              <a:bodyPr wrap="none" rtlCol="0">
                <a:spAutoFit/>
              </a:bodyPr>
              <a:lstStyle/>
              <a:p>
                <a:r>
                  <a:rPr lang="ru-RU" sz="3200" dirty="0"/>
                  <a:t>где </a:t>
                </a:r>
                <a14:m>
                  <m:oMath xmlns:m="http://schemas.openxmlformats.org/officeDocument/2006/math">
                    <m:r>
                      <a:rPr lang="en-US" sz="3200" b="0" i="1" smtClean="0">
                        <a:latin typeface="Cambria Math" panose="02040503050406030204" pitchFamily="18" charset="0"/>
                      </a:rPr>
                      <m:t>𝑝</m:t>
                    </m:r>
                    <m:r>
                      <a:rPr lang="en-US" sz="3200" b="0" i="1" smtClean="0">
                        <a:latin typeface="Cambria Math" panose="02040503050406030204" pitchFamily="18" charset="0"/>
                      </a:rPr>
                      <m:t>(</m:t>
                    </m:r>
                    <m:r>
                      <a:rPr lang="en-US" sz="3200" b="0" i="1" smtClean="0">
                        <a:latin typeface="Cambria Math" panose="02040503050406030204" pitchFamily="18" charset="0"/>
                      </a:rPr>
                      <m:t>𝑙</m:t>
                    </m:r>
                    <m:r>
                      <a:rPr lang="en-US" sz="3200" b="0" i="1" smtClean="0">
                        <a:latin typeface="Cambria Math" panose="02040503050406030204" pitchFamily="18" charset="0"/>
                      </a:rPr>
                      <m:t>)</m:t>
                    </m:r>
                  </m:oMath>
                </a14:m>
                <a:r>
                  <a:rPr lang="ru-RU" sz="3200" dirty="0"/>
                  <a:t> – полином или </a:t>
                </a:r>
                <a:r>
                  <a:rPr lang="ru-RU" sz="3200" dirty="0" err="1"/>
                  <a:t>полиномиально</a:t>
                </a:r>
                <a:r>
                  <a:rPr lang="ru-RU" sz="3200" dirty="0"/>
                  <a:t> ограниченная функция. </a:t>
                </a:r>
                <a:endParaRPr lang="ru-BY" sz="3200" dirty="0"/>
              </a:p>
            </p:txBody>
          </p:sp>
        </mc:Choice>
        <mc:Fallback xmlns="">
          <p:sp>
            <p:nvSpPr>
              <p:cNvPr id="16" name="TextBox 15">
                <a:extLst>
                  <a:ext uri="{FF2B5EF4-FFF2-40B4-BE49-F238E27FC236}">
                    <a16:creationId xmlns:a16="http://schemas.microsoft.com/office/drawing/2014/main" id="{E5E816BE-4377-40A8-A0AE-A2BBA4C25011}"/>
                  </a:ext>
                </a:extLst>
              </p:cNvPr>
              <p:cNvSpPr txBox="1">
                <a:spLocks noRot="1" noChangeAspect="1" noMove="1" noResize="1" noEditPoints="1" noAdjustHandles="1" noChangeArrowheads="1" noChangeShapeType="1" noTextEdit="1"/>
              </p:cNvSpPr>
              <p:nvPr/>
            </p:nvSpPr>
            <p:spPr>
              <a:xfrm>
                <a:off x="397219" y="1695718"/>
                <a:ext cx="11476732" cy="584775"/>
              </a:xfrm>
              <a:prstGeom prst="rect">
                <a:avLst/>
              </a:prstGeom>
              <a:blipFill>
                <a:blip r:embed="rId16"/>
                <a:stretch>
                  <a:fillRect l="-1328" t="-12500" r="-372" b="-34375"/>
                </a:stretch>
              </a:blipFill>
            </p:spPr>
            <p:txBody>
              <a:bodyPr/>
              <a:lstStyle/>
              <a:p>
                <a:r>
                  <a:rPr lang="ru-BY">
                    <a:noFill/>
                  </a:rPr>
                  <a:t> </a:t>
                </a:r>
              </a:p>
            </p:txBody>
          </p:sp>
        </mc:Fallback>
      </mc:AlternateContent>
      <p:cxnSp>
        <p:nvCxnSpPr>
          <p:cNvPr id="22" name="Прямая соединительная линия 21">
            <a:extLst>
              <a:ext uri="{FF2B5EF4-FFF2-40B4-BE49-F238E27FC236}">
                <a16:creationId xmlns:a16="http://schemas.microsoft.com/office/drawing/2014/main" id="{B34F906E-C11C-C44A-5EE8-E14CB9BA1182}"/>
              </a:ext>
            </a:extLst>
          </p:cNvPr>
          <p:cNvCxnSpPr/>
          <p:nvPr/>
        </p:nvCxnSpPr>
        <p:spPr>
          <a:xfrm>
            <a:off x="782424" y="2804467"/>
            <a:ext cx="0" cy="3888401"/>
          </a:xfrm>
          <a:prstGeom prst="line">
            <a:avLst/>
          </a:prstGeom>
        </p:spPr>
        <p:style>
          <a:lnRef idx="1">
            <a:schemeClr val="dk1"/>
          </a:lnRef>
          <a:fillRef idx="0">
            <a:schemeClr val="dk1"/>
          </a:fillRef>
          <a:effectRef idx="0">
            <a:schemeClr val="dk1"/>
          </a:effectRef>
          <a:fontRef idx="minor">
            <a:schemeClr val="tx1"/>
          </a:fontRef>
        </p:style>
      </p:cxnSp>
      <p:cxnSp>
        <p:nvCxnSpPr>
          <p:cNvPr id="24" name="Прямая соединительная линия 23">
            <a:extLst>
              <a:ext uri="{FF2B5EF4-FFF2-40B4-BE49-F238E27FC236}">
                <a16:creationId xmlns:a16="http://schemas.microsoft.com/office/drawing/2014/main" id="{B7CB8FA2-710B-419C-5407-13098FD8CB46}"/>
              </a:ext>
            </a:extLst>
          </p:cNvPr>
          <p:cNvCxnSpPr/>
          <p:nvPr/>
        </p:nvCxnSpPr>
        <p:spPr>
          <a:xfrm>
            <a:off x="266863" y="2804467"/>
            <a:ext cx="3211628"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0927426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33A5C6C-62A7-B9DB-DFCC-13E0C0601BEB}"/>
                  </a:ext>
                </a:extLst>
              </p:cNvPr>
              <p:cNvSpPr txBox="1"/>
              <p:nvPr/>
            </p:nvSpPr>
            <p:spPr>
              <a:xfrm>
                <a:off x="156002" y="140461"/>
                <a:ext cx="7218575" cy="6409062"/>
              </a:xfrm>
              <a:prstGeom prst="rect">
                <a:avLst/>
              </a:prstGeom>
              <a:noFill/>
            </p:spPr>
            <p:txBody>
              <a:bodyPr wrap="square">
                <a:spAutoFit/>
              </a:bodyPr>
              <a:lstStyle/>
              <a:p>
                <a:pPr algn="just"/>
                <a:r>
                  <a:rPr lang="ru-RU" sz="2800" b="1" dirty="0"/>
                  <a:t>Минимальное </a:t>
                </a:r>
                <a:r>
                  <a:rPr lang="ru-RU" sz="2800" b="1" dirty="0" err="1"/>
                  <a:t>остовное</a:t>
                </a:r>
                <a:r>
                  <a:rPr lang="ru-RU" sz="2800" b="1" dirty="0"/>
                  <a:t> дерево</a:t>
                </a:r>
              </a:p>
              <a:p>
                <a:pPr lvl="1" algn="just"/>
                <a:r>
                  <a:rPr lang="ru-RU" sz="2400" dirty="0"/>
                  <a:t>заданы натуральное число </a:t>
                </a:r>
                <a14:m>
                  <m:oMath xmlns:m="http://schemas.openxmlformats.org/officeDocument/2006/math">
                    <m:r>
                      <a:rPr lang="en-US" sz="2400" i="1" dirty="0" smtClean="0">
                        <a:latin typeface="Cambria Math" panose="02040503050406030204" pitchFamily="18" charset="0"/>
                      </a:rPr>
                      <m:t>𝑛</m:t>
                    </m:r>
                  </m:oMath>
                </a14:m>
                <a:r>
                  <a:rPr lang="en-US" sz="2400" dirty="0"/>
                  <a:t> </a:t>
                </a:r>
                <a:r>
                  <a:rPr lang="ru-RU" sz="2400" dirty="0"/>
                  <a:t>и матрица расстояний</a:t>
                </a:r>
                <a:r>
                  <a:rPr lang="en-US" sz="2400" dirty="0"/>
                  <a:t> </a:t>
                </a:r>
                <a14:m>
                  <m:oMath xmlns:m="http://schemas.openxmlformats.org/officeDocument/2006/math">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𝑑</m:t>
                        </m:r>
                      </m:e>
                      <m:sub>
                        <m:r>
                          <a:rPr lang="en-US" sz="2400" b="0" i="1" smtClean="0">
                            <a:latin typeface="Cambria Math" panose="02040503050406030204" pitchFamily="18" charset="0"/>
                          </a:rPr>
                          <m:t>𝑖</m:t>
                        </m:r>
                        <m:r>
                          <a:rPr lang="en-US" sz="2400" b="0" i="1" smtClean="0">
                            <a:latin typeface="Cambria Math" panose="02040503050406030204" pitchFamily="18" charset="0"/>
                          </a:rPr>
                          <m:t>,</m:t>
                        </m:r>
                        <m:r>
                          <a:rPr lang="en-US" sz="2400" b="0" i="1" smtClean="0">
                            <a:latin typeface="Cambria Math" panose="02040503050406030204" pitchFamily="18" charset="0"/>
                          </a:rPr>
                          <m:t>𝑗</m:t>
                        </m:r>
                      </m:sub>
                    </m:sSub>
                    <m:r>
                      <a:rPr lang="en-US" sz="2400" b="0" i="1" smtClean="0">
                        <a:latin typeface="Cambria Math" panose="02040503050406030204" pitchFamily="18" charset="0"/>
                      </a:rPr>
                      <m:t>]</m:t>
                    </m:r>
                  </m:oMath>
                </a14:m>
                <a:r>
                  <a:rPr lang="en-US" sz="2400" dirty="0"/>
                  <a:t>, </a:t>
                </a:r>
                <a:r>
                  <a:rPr lang="ru-RU" sz="2400" dirty="0"/>
                  <a:t> где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𝑑</m:t>
                        </m:r>
                      </m:e>
                      <m:sub>
                        <m:r>
                          <a:rPr lang="en-US" sz="2400" i="1">
                            <a:latin typeface="Cambria Math" panose="02040503050406030204" pitchFamily="18" charset="0"/>
                          </a:rPr>
                          <m:t>𝑖</m:t>
                        </m:r>
                        <m:r>
                          <a:rPr lang="en-US" sz="2400" i="1">
                            <a:latin typeface="Cambria Math" panose="02040503050406030204" pitchFamily="18" charset="0"/>
                          </a:rPr>
                          <m:t>,</m:t>
                        </m:r>
                        <m:r>
                          <a:rPr lang="en-US" sz="2400" i="1">
                            <a:latin typeface="Cambria Math" panose="02040503050406030204" pitchFamily="18" charset="0"/>
                          </a:rPr>
                          <m:t>𝑗</m:t>
                        </m:r>
                      </m:sub>
                    </m:sSub>
                    <m:r>
                      <a:rPr lang="ru-RU" sz="2400" b="0" i="1" smtClean="0">
                        <a:latin typeface="Cambria Math" panose="02040503050406030204" pitchFamily="18" charset="0"/>
                      </a:rPr>
                      <m:t>∈</m:t>
                    </m:r>
                    <m:sSup>
                      <m:sSupPr>
                        <m:ctrlPr>
                          <a:rPr lang="ru-RU" sz="2400" b="0" i="1" smtClean="0">
                            <a:latin typeface="Cambria Math" panose="02040503050406030204" pitchFamily="18" charset="0"/>
                          </a:rPr>
                        </m:ctrlPr>
                      </m:sSupPr>
                      <m:e>
                        <m:r>
                          <a:rPr lang="ru-RU" sz="2400" i="1">
                            <a:latin typeface="Cambria Math" panose="02040503050406030204" pitchFamily="18" charset="0"/>
                            <a:ea typeface="Cambria Math" panose="02040503050406030204" pitchFamily="18" charset="0"/>
                          </a:rPr>
                          <m:t>ℤ</m:t>
                        </m:r>
                      </m:e>
                      <m:sup>
                        <m:r>
                          <a:rPr lang="en-US" sz="2400" b="0" i="1" smtClean="0">
                            <a:latin typeface="Cambria Math" panose="02040503050406030204" pitchFamily="18" charset="0"/>
                          </a:rPr>
                          <m:t>+</m:t>
                        </m:r>
                      </m:sup>
                    </m:sSup>
                    <m:r>
                      <a:rPr lang="en-US" sz="2400" i="1">
                        <a:latin typeface="Cambria Math" panose="02040503050406030204" pitchFamily="18" charset="0"/>
                      </a:rPr>
                      <m:t> </m:t>
                    </m:r>
                  </m:oMath>
                </a14:m>
                <a:r>
                  <a:rPr lang="ru-RU" sz="2400" dirty="0"/>
                  <a:t>между парами вершин, необходимо найти </a:t>
                </a:r>
                <a:r>
                  <a:rPr lang="ru-RU" sz="2400" dirty="0" err="1"/>
                  <a:t>остовное</a:t>
                </a:r>
                <a:r>
                  <a:rPr lang="ru-RU" sz="2400" dirty="0"/>
                  <a:t> дерево на </a:t>
                </a:r>
                <a14:m>
                  <m:oMath xmlns:m="http://schemas.openxmlformats.org/officeDocument/2006/math">
                    <m:r>
                      <a:rPr lang="en-US" sz="2400" i="1" dirty="0">
                        <a:latin typeface="Cambria Math" panose="02040503050406030204" pitchFamily="18" charset="0"/>
                      </a:rPr>
                      <m:t>𝑛</m:t>
                    </m:r>
                  </m:oMath>
                </a14:m>
                <a:r>
                  <a:rPr lang="ru-RU" sz="2400" dirty="0"/>
                  <a:t> вершинах (</a:t>
                </a:r>
                <a:r>
                  <a:rPr lang="ru-RU" dirty="0"/>
                  <a:t>неориентированный, связный, ациклический граф</a:t>
                </a:r>
                <a:r>
                  <a:rPr lang="ru-RU" sz="2400" dirty="0"/>
                  <a:t>), имеющее наименьшую суммарную длину ребер.</a:t>
                </a:r>
              </a:p>
              <a:p>
                <a:pPr lvl="1" algn="just"/>
                <a:r>
                  <a:rPr lang="ru-RU" sz="2400" dirty="0"/>
                  <a:t>Задача разрешима: можно перебрать все </a:t>
                </a:r>
                <a:r>
                  <a:rPr lang="ru-RU" sz="2400" dirty="0" err="1"/>
                  <a:t>остовные</a:t>
                </a:r>
                <a:r>
                  <a:rPr lang="ru-RU" sz="2400" dirty="0"/>
                  <a:t> деревья с </a:t>
                </a:r>
                <a14:m>
                  <m:oMath xmlns:m="http://schemas.openxmlformats.org/officeDocument/2006/math">
                    <m:r>
                      <a:rPr lang="en-US" sz="2400" i="1" dirty="0">
                        <a:latin typeface="Cambria Math" panose="02040503050406030204" pitchFamily="18" charset="0"/>
                      </a:rPr>
                      <m:t>𝑛</m:t>
                    </m:r>
                  </m:oMath>
                </a14:m>
                <a:r>
                  <a:rPr lang="ru-RU" sz="2400" dirty="0"/>
                  <a:t> вершинами и выбрать наилучшее из них. </a:t>
                </a:r>
              </a:p>
              <a:p>
                <a:pPr lvl="1" algn="just"/>
                <a:r>
                  <a:rPr lang="ru-RU" sz="2400" dirty="0"/>
                  <a:t>Поскольку имеется </a:t>
                </a:r>
                <a14:m>
                  <m:oMath xmlns:m="http://schemas.openxmlformats.org/officeDocument/2006/math">
                    <m:sSup>
                      <m:sSupPr>
                        <m:ctrlPr>
                          <a:rPr lang="ru-RU" sz="2400" b="1" i="1" smtClean="0">
                            <a:latin typeface="Cambria Math" panose="02040503050406030204" pitchFamily="18" charset="0"/>
                          </a:rPr>
                        </m:ctrlPr>
                      </m:sSupPr>
                      <m:e>
                        <m:r>
                          <a:rPr lang="en-US" sz="2400" b="1" i="1" smtClean="0">
                            <a:latin typeface="Cambria Math" panose="02040503050406030204" pitchFamily="18" charset="0"/>
                          </a:rPr>
                          <m:t>𝒏</m:t>
                        </m:r>
                      </m:e>
                      <m:sup>
                        <m:r>
                          <a:rPr lang="en-US" sz="2400" b="1" i="1" smtClean="0">
                            <a:latin typeface="Cambria Math" panose="02040503050406030204" pitchFamily="18" charset="0"/>
                          </a:rPr>
                          <m:t>𝒏</m:t>
                        </m:r>
                        <m:r>
                          <a:rPr lang="en-US" sz="2400" b="1" i="1" smtClean="0">
                            <a:latin typeface="Cambria Math" panose="02040503050406030204" pitchFamily="18" charset="0"/>
                          </a:rPr>
                          <m:t>−</m:t>
                        </m:r>
                        <m:r>
                          <a:rPr lang="en-US" sz="2400" b="1" i="1" smtClean="0">
                            <a:latin typeface="Cambria Math" panose="02040503050406030204" pitchFamily="18" charset="0"/>
                          </a:rPr>
                          <m:t>𝟐</m:t>
                        </m:r>
                      </m:sup>
                    </m:sSup>
                  </m:oMath>
                </a14:m>
                <a:r>
                  <a:rPr lang="en-US" sz="2400" dirty="0"/>
                  <a:t> </a:t>
                </a:r>
                <a:r>
                  <a:rPr lang="ru-RU" sz="2400" dirty="0" err="1"/>
                  <a:t>остовных</a:t>
                </a:r>
                <a:r>
                  <a:rPr lang="ru-RU" sz="2400" dirty="0"/>
                  <a:t> деревьев с </a:t>
                </a:r>
                <a14:m>
                  <m:oMath xmlns:m="http://schemas.openxmlformats.org/officeDocument/2006/math">
                    <m:r>
                      <a:rPr lang="en-US" sz="2400" i="1" dirty="0">
                        <a:latin typeface="Cambria Math" panose="02040503050406030204" pitchFamily="18" charset="0"/>
                      </a:rPr>
                      <m:t>𝑛</m:t>
                    </m:r>
                  </m:oMath>
                </a14:m>
                <a:r>
                  <a:rPr lang="ru-RU" sz="2400" dirty="0"/>
                  <a:t> вершинами, то время, необходимое для работы такого алгоритма перебора, снова неприемлемо: </a:t>
                </a:r>
                <a14:m>
                  <m:oMath xmlns:m="http://schemas.openxmlformats.org/officeDocument/2006/math">
                    <m:r>
                      <a:rPr lang="ru-RU" sz="2400" b="0" i="0" dirty="0" smtClean="0">
                        <a:latin typeface="Cambria Math" panose="02040503050406030204" pitchFamily="18" charset="0"/>
                      </a:rPr>
                      <m:t>если </m:t>
                    </m:r>
                    <m:r>
                      <a:rPr lang="en-US" sz="2400" i="1" dirty="0">
                        <a:latin typeface="Cambria Math" panose="02040503050406030204" pitchFamily="18" charset="0"/>
                      </a:rPr>
                      <m:t>𝑛</m:t>
                    </m:r>
                    <m:r>
                      <a:rPr lang="en-US" sz="2400" i="1" dirty="0">
                        <a:latin typeface="Cambria Math" panose="02040503050406030204" pitchFamily="18" charset="0"/>
                      </a:rPr>
                      <m:t> </m:t>
                    </m:r>
                  </m:oMath>
                </a14:m>
                <a:r>
                  <a:rPr lang="ru-RU" sz="2400" dirty="0"/>
                  <a:t>=50, </a:t>
                </a:r>
                <a14:m>
                  <m:oMath xmlns:m="http://schemas.openxmlformats.org/officeDocument/2006/math">
                    <m:sSup>
                      <m:sSupPr>
                        <m:ctrlPr>
                          <a:rPr lang="ru-RU" sz="2400" i="1">
                            <a:latin typeface="Cambria Math" panose="02040503050406030204" pitchFamily="18" charset="0"/>
                          </a:rPr>
                        </m:ctrlPr>
                      </m:sSupPr>
                      <m:e>
                        <m:r>
                          <a:rPr lang="ru-RU" sz="2400" b="0" i="1" smtClean="0">
                            <a:latin typeface="Cambria Math" panose="02040503050406030204" pitchFamily="18" charset="0"/>
                          </a:rPr>
                          <m:t>то 50</m:t>
                        </m:r>
                      </m:e>
                      <m:sup>
                        <m:r>
                          <a:rPr lang="ru-RU" sz="2400" b="0" i="1" smtClean="0">
                            <a:latin typeface="Cambria Math" panose="02040503050406030204" pitchFamily="18" charset="0"/>
                          </a:rPr>
                          <m:t>48</m:t>
                        </m:r>
                      </m:sup>
                    </m:sSup>
                    <m:r>
                      <a:rPr lang="ru-RU" sz="2400" b="0" i="1" smtClean="0">
                        <a:latin typeface="Cambria Math" panose="02040503050406030204" pitchFamily="18" charset="0"/>
                      </a:rPr>
                      <m:t>=</m:t>
                    </m:r>
                    <m:r>
                      <m:rPr>
                        <m:nor/>
                      </m:rPr>
                      <a:rPr lang="en-US" sz="2400" dirty="0"/>
                      <m:t>3,5527136788005007</m:t>
                    </m:r>
                    <m:r>
                      <m:rPr>
                        <m:nor/>
                      </m:rPr>
                      <a:rPr lang="en-US" sz="2400" dirty="0"/>
                      <m:t>e</m:t>
                    </m:r>
                    <m:r>
                      <m:rPr>
                        <m:nor/>
                      </m:rPr>
                      <a:rPr lang="en-US" sz="2400" dirty="0"/>
                      <m:t>+81</m:t>
                    </m:r>
                  </m:oMath>
                </a14:m>
                <a:r>
                  <a:rPr lang="ru-RU" sz="2400" dirty="0"/>
                  <a:t>.</a:t>
                </a:r>
              </a:p>
              <a:p>
                <a:pPr lvl="1" algn="just"/>
                <a:endParaRPr lang="ru-RU" sz="2400" dirty="0"/>
              </a:p>
              <a:p>
                <a:pPr lvl="1" algn="just"/>
                <a:r>
                  <a:rPr lang="ru-RU" sz="2400" dirty="0"/>
                  <a:t>Для этой задачи существует существенно лучший алгоритм, время работы которого пропорционально </a:t>
                </a:r>
                <a14:m>
                  <m:oMath xmlns:m="http://schemas.openxmlformats.org/officeDocument/2006/math">
                    <m:sSup>
                      <m:sSupPr>
                        <m:ctrlPr>
                          <a:rPr lang="ru-RU" sz="2400" i="1" smtClean="0">
                            <a:latin typeface="Cambria Math" panose="02040503050406030204" pitchFamily="18" charset="0"/>
                          </a:rPr>
                        </m:ctrlPr>
                      </m:sSupPr>
                      <m:e>
                        <m:r>
                          <a:rPr lang="en-US" sz="2400" b="0" i="1" smtClean="0">
                            <a:latin typeface="Cambria Math" panose="02040503050406030204" pitchFamily="18" charset="0"/>
                          </a:rPr>
                          <m:t>𝑛</m:t>
                        </m:r>
                      </m:e>
                      <m:sup>
                        <m:r>
                          <a:rPr lang="ru-RU" sz="2400" b="0" i="1" smtClean="0">
                            <a:latin typeface="Cambria Math" panose="02040503050406030204" pitchFamily="18" charset="0"/>
                          </a:rPr>
                          <m:t>2</m:t>
                        </m:r>
                      </m:sup>
                    </m:sSup>
                  </m:oMath>
                </a14:m>
                <a:r>
                  <a:rPr lang="ru-RU" sz="2400" dirty="0"/>
                  <a:t>.</a:t>
                </a:r>
              </a:p>
            </p:txBody>
          </p:sp>
        </mc:Choice>
        <mc:Fallback xmlns="">
          <p:sp>
            <p:nvSpPr>
              <p:cNvPr id="8" name="TextBox 7">
                <a:extLst>
                  <a:ext uri="{FF2B5EF4-FFF2-40B4-BE49-F238E27FC236}">
                    <a16:creationId xmlns:a16="http://schemas.microsoft.com/office/drawing/2014/main" id="{533A5C6C-62A7-B9DB-DFCC-13E0C0601BEB}"/>
                  </a:ext>
                </a:extLst>
              </p:cNvPr>
              <p:cNvSpPr txBox="1">
                <a:spLocks noRot="1" noChangeAspect="1" noMove="1" noResize="1" noEditPoints="1" noAdjustHandles="1" noChangeArrowheads="1" noChangeShapeType="1" noTextEdit="1"/>
              </p:cNvSpPr>
              <p:nvPr/>
            </p:nvSpPr>
            <p:spPr>
              <a:xfrm>
                <a:off x="156002" y="140461"/>
                <a:ext cx="7218575" cy="6409062"/>
              </a:xfrm>
              <a:prstGeom prst="rect">
                <a:avLst/>
              </a:prstGeom>
              <a:blipFill>
                <a:blip r:embed="rId2"/>
                <a:stretch>
                  <a:fillRect l="-1774" t="-856" r="-1267" b="-2188"/>
                </a:stretch>
              </a:blipFill>
            </p:spPr>
            <p:txBody>
              <a:bodyPr/>
              <a:lstStyle/>
              <a:p>
                <a:r>
                  <a:rPr lang="ru-BY">
                    <a:noFill/>
                  </a:rPr>
                  <a:t> </a:t>
                </a:r>
              </a:p>
            </p:txBody>
          </p:sp>
        </mc:Fallback>
      </mc:AlternateContent>
      <p:grpSp>
        <p:nvGrpSpPr>
          <p:cNvPr id="114" name="Группа 113">
            <a:extLst>
              <a:ext uri="{FF2B5EF4-FFF2-40B4-BE49-F238E27FC236}">
                <a16:creationId xmlns:a16="http://schemas.microsoft.com/office/drawing/2014/main" id="{945D2DBB-509C-F443-71AA-DA7FAFE262F7}"/>
              </a:ext>
            </a:extLst>
          </p:cNvPr>
          <p:cNvGrpSpPr/>
          <p:nvPr/>
        </p:nvGrpSpPr>
        <p:grpSpPr>
          <a:xfrm>
            <a:off x="8385062" y="385064"/>
            <a:ext cx="2622163" cy="2601354"/>
            <a:chOff x="8164397" y="3564094"/>
            <a:chExt cx="1961140" cy="2114754"/>
          </a:xfrm>
        </p:grpSpPr>
        <p:sp>
          <p:nvSpPr>
            <p:cNvPr id="10" name="Овал 9">
              <a:extLst>
                <a:ext uri="{FF2B5EF4-FFF2-40B4-BE49-F238E27FC236}">
                  <a16:creationId xmlns:a16="http://schemas.microsoft.com/office/drawing/2014/main" id="{A9AE3703-6582-A3D3-F0CA-B7D50823053B}"/>
                </a:ext>
              </a:extLst>
            </p:cNvPr>
            <p:cNvSpPr/>
            <p:nvPr/>
          </p:nvSpPr>
          <p:spPr>
            <a:xfrm>
              <a:off x="9003383" y="3564094"/>
              <a:ext cx="383357" cy="386499"/>
            </a:xfrm>
            <a:prstGeom prst="ellipse">
              <a:avLst/>
            </a:prstGeom>
            <a:solidFill>
              <a:srgbClr val="FFFF00"/>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ru-RU" dirty="0"/>
                <a:t>1</a:t>
              </a:r>
              <a:endParaRPr lang="ru-BY" dirty="0"/>
            </a:p>
          </p:txBody>
        </p:sp>
        <p:sp>
          <p:nvSpPr>
            <p:cNvPr id="11" name="Овал 10">
              <a:extLst>
                <a:ext uri="{FF2B5EF4-FFF2-40B4-BE49-F238E27FC236}">
                  <a16:creationId xmlns:a16="http://schemas.microsoft.com/office/drawing/2014/main" id="{133B0710-BDED-62A6-86FD-E016DDBA394B}"/>
                </a:ext>
              </a:extLst>
            </p:cNvPr>
            <p:cNvSpPr/>
            <p:nvPr/>
          </p:nvSpPr>
          <p:spPr>
            <a:xfrm>
              <a:off x="9742180" y="4310171"/>
              <a:ext cx="383357" cy="386499"/>
            </a:xfrm>
            <a:prstGeom prst="ellipse">
              <a:avLst/>
            </a:prstGeom>
            <a:solidFill>
              <a:srgbClr val="FFFF00"/>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ru-RU" dirty="0"/>
                <a:t>5</a:t>
              </a:r>
              <a:endParaRPr lang="ru-BY" dirty="0"/>
            </a:p>
          </p:txBody>
        </p:sp>
        <p:sp>
          <p:nvSpPr>
            <p:cNvPr id="12" name="Овал 11">
              <a:extLst>
                <a:ext uri="{FF2B5EF4-FFF2-40B4-BE49-F238E27FC236}">
                  <a16:creationId xmlns:a16="http://schemas.microsoft.com/office/drawing/2014/main" id="{CEAD5487-CA36-123B-7E06-5DAC5BD2C9C9}"/>
                </a:ext>
              </a:extLst>
            </p:cNvPr>
            <p:cNvSpPr/>
            <p:nvPr/>
          </p:nvSpPr>
          <p:spPr>
            <a:xfrm>
              <a:off x="8164397" y="4275817"/>
              <a:ext cx="383357" cy="386499"/>
            </a:xfrm>
            <a:prstGeom prst="ellipse">
              <a:avLst/>
            </a:prstGeom>
            <a:solidFill>
              <a:srgbClr val="FFFF00"/>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ru-RU" dirty="0"/>
                <a:t>2</a:t>
              </a:r>
              <a:endParaRPr lang="ru-BY" dirty="0"/>
            </a:p>
          </p:txBody>
        </p:sp>
        <p:sp>
          <p:nvSpPr>
            <p:cNvPr id="13" name="Овал 12">
              <a:extLst>
                <a:ext uri="{FF2B5EF4-FFF2-40B4-BE49-F238E27FC236}">
                  <a16:creationId xmlns:a16="http://schemas.microsoft.com/office/drawing/2014/main" id="{0B4B8CFB-E47F-5470-9E0D-E6285E62951F}"/>
                </a:ext>
              </a:extLst>
            </p:cNvPr>
            <p:cNvSpPr/>
            <p:nvPr/>
          </p:nvSpPr>
          <p:spPr>
            <a:xfrm>
              <a:off x="8627939" y="5269341"/>
              <a:ext cx="383357" cy="386499"/>
            </a:xfrm>
            <a:prstGeom prst="ellipse">
              <a:avLst/>
            </a:prstGeom>
            <a:solidFill>
              <a:srgbClr val="FFFF00"/>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ru-RU" dirty="0"/>
                <a:t>3</a:t>
              </a:r>
              <a:endParaRPr lang="ru-BY" dirty="0"/>
            </a:p>
          </p:txBody>
        </p:sp>
        <p:sp>
          <p:nvSpPr>
            <p:cNvPr id="14" name="Овал 13">
              <a:extLst>
                <a:ext uri="{FF2B5EF4-FFF2-40B4-BE49-F238E27FC236}">
                  <a16:creationId xmlns:a16="http://schemas.microsoft.com/office/drawing/2014/main" id="{5F37BDED-4090-C650-3C44-16E00B4F9F8E}"/>
                </a:ext>
              </a:extLst>
            </p:cNvPr>
            <p:cNvSpPr/>
            <p:nvPr/>
          </p:nvSpPr>
          <p:spPr>
            <a:xfrm>
              <a:off x="9445803" y="5292349"/>
              <a:ext cx="383357" cy="386499"/>
            </a:xfrm>
            <a:prstGeom prst="ellipse">
              <a:avLst/>
            </a:prstGeom>
            <a:solidFill>
              <a:srgbClr val="FFFF00"/>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ru-RU" dirty="0"/>
                <a:t>4</a:t>
              </a:r>
              <a:endParaRPr lang="ru-BY" dirty="0"/>
            </a:p>
          </p:txBody>
        </p:sp>
        <p:cxnSp>
          <p:nvCxnSpPr>
            <p:cNvPr id="16" name="Прямая соединительная линия 15">
              <a:extLst>
                <a:ext uri="{FF2B5EF4-FFF2-40B4-BE49-F238E27FC236}">
                  <a16:creationId xmlns:a16="http://schemas.microsoft.com/office/drawing/2014/main" id="{0DE030AA-85B4-04D3-B7B9-619908DFCCDD}"/>
                </a:ext>
              </a:extLst>
            </p:cNvPr>
            <p:cNvCxnSpPr>
              <a:cxnSpLocks/>
              <a:stCxn id="10" idx="4"/>
              <a:endCxn id="12" idx="6"/>
            </p:cNvCxnSpPr>
            <p:nvPr/>
          </p:nvCxnSpPr>
          <p:spPr>
            <a:xfrm flipH="1">
              <a:off x="8547754" y="3950593"/>
              <a:ext cx="647308" cy="518474"/>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cxnSp>
          <p:nvCxnSpPr>
            <p:cNvPr id="18" name="Прямая соединительная линия 17">
              <a:extLst>
                <a:ext uri="{FF2B5EF4-FFF2-40B4-BE49-F238E27FC236}">
                  <a16:creationId xmlns:a16="http://schemas.microsoft.com/office/drawing/2014/main" id="{D95B8AF6-EEF5-74F8-02B4-8AE7345A7042}"/>
                </a:ext>
              </a:extLst>
            </p:cNvPr>
            <p:cNvCxnSpPr>
              <a:cxnSpLocks/>
              <a:stCxn id="10" idx="4"/>
              <a:endCxn id="11" idx="2"/>
            </p:cNvCxnSpPr>
            <p:nvPr/>
          </p:nvCxnSpPr>
          <p:spPr>
            <a:xfrm>
              <a:off x="9195062" y="3950593"/>
              <a:ext cx="547118" cy="55282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Прямая соединительная линия 20">
              <a:extLst>
                <a:ext uri="{FF2B5EF4-FFF2-40B4-BE49-F238E27FC236}">
                  <a16:creationId xmlns:a16="http://schemas.microsoft.com/office/drawing/2014/main" id="{598CF788-6CCC-AF3D-B7AA-08509F91FF83}"/>
                </a:ext>
              </a:extLst>
            </p:cNvPr>
            <p:cNvCxnSpPr>
              <a:cxnSpLocks/>
              <a:stCxn id="10" idx="4"/>
              <a:endCxn id="13" idx="0"/>
            </p:cNvCxnSpPr>
            <p:nvPr/>
          </p:nvCxnSpPr>
          <p:spPr>
            <a:xfrm flipH="1">
              <a:off x="8819618" y="3950593"/>
              <a:ext cx="375444" cy="131874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Прямая соединительная линия 22">
              <a:extLst>
                <a:ext uri="{FF2B5EF4-FFF2-40B4-BE49-F238E27FC236}">
                  <a16:creationId xmlns:a16="http://schemas.microsoft.com/office/drawing/2014/main" id="{998EFB8D-81F6-8314-9541-ED625429336A}"/>
                </a:ext>
              </a:extLst>
            </p:cNvPr>
            <p:cNvCxnSpPr>
              <a:cxnSpLocks/>
              <a:stCxn id="10" idx="4"/>
              <a:endCxn id="14" idx="0"/>
            </p:cNvCxnSpPr>
            <p:nvPr/>
          </p:nvCxnSpPr>
          <p:spPr>
            <a:xfrm>
              <a:off x="9195062" y="3950593"/>
              <a:ext cx="442420" cy="13417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Прямая соединительная линия 24">
              <a:extLst>
                <a:ext uri="{FF2B5EF4-FFF2-40B4-BE49-F238E27FC236}">
                  <a16:creationId xmlns:a16="http://schemas.microsoft.com/office/drawing/2014/main" id="{8A27B12D-9DB7-CAF8-8CD6-5A228F1A3145}"/>
                </a:ext>
              </a:extLst>
            </p:cNvPr>
            <p:cNvCxnSpPr>
              <a:stCxn id="12" idx="6"/>
              <a:endCxn id="11" idx="2"/>
            </p:cNvCxnSpPr>
            <p:nvPr/>
          </p:nvCxnSpPr>
          <p:spPr>
            <a:xfrm>
              <a:off x="8547754" y="4469067"/>
              <a:ext cx="1194425" cy="3435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Прямая соединительная линия 26">
              <a:extLst>
                <a:ext uri="{FF2B5EF4-FFF2-40B4-BE49-F238E27FC236}">
                  <a16:creationId xmlns:a16="http://schemas.microsoft.com/office/drawing/2014/main" id="{53244D7B-70AB-F210-61BA-F367C845E0FE}"/>
                </a:ext>
              </a:extLst>
            </p:cNvPr>
            <p:cNvCxnSpPr>
              <a:cxnSpLocks/>
              <a:stCxn id="11" idx="2"/>
              <a:endCxn id="14" idx="0"/>
            </p:cNvCxnSpPr>
            <p:nvPr/>
          </p:nvCxnSpPr>
          <p:spPr>
            <a:xfrm flipH="1">
              <a:off x="9637481" y="4503421"/>
              <a:ext cx="104698" cy="78892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Прямая соединительная линия 31">
              <a:extLst>
                <a:ext uri="{FF2B5EF4-FFF2-40B4-BE49-F238E27FC236}">
                  <a16:creationId xmlns:a16="http://schemas.microsoft.com/office/drawing/2014/main" id="{B66C8597-0B78-0887-3C09-149BC30E6124}"/>
                </a:ext>
              </a:extLst>
            </p:cNvPr>
            <p:cNvCxnSpPr>
              <a:cxnSpLocks/>
              <a:stCxn id="12" idx="6"/>
              <a:endCxn id="13" idx="0"/>
            </p:cNvCxnSpPr>
            <p:nvPr/>
          </p:nvCxnSpPr>
          <p:spPr>
            <a:xfrm>
              <a:off x="8547754" y="4469067"/>
              <a:ext cx="271864" cy="80027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Прямая соединительная линия 33">
              <a:extLst>
                <a:ext uri="{FF2B5EF4-FFF2-40B4-BE49-F238E27FC236}">
                  <a16:creationId xmlns:a16="http://schemas.microsoft.com/office/drawing/2014/main" id="{5061475E-78AC-B43A-D578-65A62E6EB9DB}"/>
                </a:ext>
              </a:extLst>
            </p:cNvPr>
            <p:cNvCxnSpPr>
              <a:cxnSpLocks/>
              <a:stCxn id="12" idx="6"/>
              <a:endCxn id="14" idx="0"/>
            </p:cNvCxnSpPr>
            <p:nvPr/>
          </p:nvCxnSpPr>
          <p:spPr>
            <a:xfrm>
              <a:off x="8547754" y="4469067"/>
              <a:ext cx="1089727" cy="82328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Прямая соединительная линия 35">
              <a:extLst>
                <a:ext uri="{FF2B5EF4-FFF2-40B4-BE49-F238E27FC236}">
                  <a16:creationId xmlns:a16="http://schemas.microsoft.com/office/drawing/2014/main" id="{616C2872-8803-0FC7-662C-A79D508EC367}"/>
                </a:ext>
              </a:extLst>
            </p:cNvPr>
            <p:cNvCxnSpPr>
              <a:cxnSpLocks/>
              <a:stCxn id="13" idx="0"/>
              <a:endCxn id="11" idx="2"/>
            </p:cNvCxnSpPr>
            <p:nvPr/>
          </p:nvCxnSpPr>
          <p:spPr>
            <a:xfrm flipV="1">
              <a:off x="8819618" y="4503421"/>
              <a:ext cx="922562" cy="76592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Прямая соединительная линия 37">
              <a:extLst>
                <a:ext uri="{FF2B5EF4-FFF2-40B4-BE49-F238E27FC236}">
                  <a16:creationId xmlns:a16="http://schemas.microsoft.com/office/drawing/2014/main" id="{D187EFD0-EC5F-EDD0-2169-2E426A861995}"/>
                </a:ext>
              </a:extLst>
            </p:cNvPr>
            <p:cNvCxnSpPr>
              <a:cxnSpLocks/>
              <a:stCxn id="13" idx="0"/>
              <a:endCxn id="14" idx="0"/>
            </p:cNvCxnSpPr>
            <p:nvPr/>
          </p:nvCxnSpPr>
          <p:spPr>
            <a:xfrm>
              <a:off x="8819618" y="5269341"/>
              <a:ext cx="817864" cy="2300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7" name="TextBox 96">
              <a:extLst>
                <a:ext uri="{FF2B5EF4-FFF2-40B4-BE49-F238E27FC236}">
                  <a16:creationId xmlns:a16="http://schemas.microsoft.com/office/drawing/2014/main" id="{F1F335D4-B4E9-22DE-AFD5-46058A7CDAA7}"/>
                </a:ext>
              </a:extLst>
            </p:cNvPr>
            <p:cNvSpPr txBox="1"/>
            <p:nvPr/>
          </p:nvSpPr>
          <p:spPr>
            <a:xfrm>
              <a:off x="8688502" y="4027309"/>
              <a:ext cx="276038" cy="307777"/>
            </a:xfrm>
            <a:prstGeom prst="rect">
              <a:avLst/>
            </a:prstGeom>
            <a:noFill/>
          </p:spPr>
          <p:txBody>
            <a:bodyPr wrap="none" rtlCol="0">
              <a:spAutoFit/>
            </a:bodyPr>
            <a:lstStyle/>
            <a:p>
              <a:r>
                <a:rPr lang="ru-RU" sz="1400" dirty="0"/>
                <a:t>5</a:t>
              </a:r>
              <a:endParaRPr lang="ru-BY" sz="1400" dirty="0"/>
            </a:p>
          </p:txBody>
        </p:sp>
        <p:sp>
          <p:nvSpPr>
            <p:cNvPr id="101" name="TextBox 100">
              <a:extLst>
                <a:ext uri="{FF2B5EF4-FFF2-40B4-BE49-F238E27FC236}">
                  <a16:creationId xmlns:a16="http://schemas.microsoft.com/office/drawing/2014/main" id="{BA40C802-957C-E6DE-8EC2-1C2A44C5648C}"/>
                </a:ext>
              </a:extLst>
            </p:cNvPr>
            <p:cNvSpPr txBox="1"/>
            <p:nvPr/>
          </p:nvSpPr>
          <p:spPr>
            <a:xfrm>
              <a:off x="9398917" y="3893329"/>
              <a:ext cx="276038" cy="307777"/>
            </a:xfrm>
            <a:prstGeom prst="rect">
              <a:avLst/>
            </a:prstGeom>
            <a:noFill/>
          </p:spPr>
          <p:txBody>
            <a:bodyPr wrap="none" rtlCol="0">
              <a:spAutoFit/>
            </a:bodyPr>
            <a:lstStyle/>
            <a:p>
              <a:r>
                <a:rPr lang="ru-RU" sz="1400" dirty="0"/>
                <a:t>2</a:t>
              </a:r>
              <a:endParaRPr lang="ru-BY" sz="1400" dirty="0"/>
            </a:p>
          </p:txBody>
        </p:sp>
        <p:sp>
          <p:nvSpPr>
            <p:cNvPr id="102" name="TextBox 101">
              <a:extLst>
                <a:ext uri="{FF2B5EF4-FFF2-40B4-BE49-F238E27FC236}">
                  <a16:creationId xmlns:a16="http://schemas.microsoft.com/office/drawing/2014/main" id="{6495F30C-2506-DD5B-5BD4-9D9E9494FCC8}"/>
                </a:ext>
              </a:extLst>
            </p:cNvPr>
            <p:cNvSpPr txBox="1"/>
            <p:nvPr/>
          </p:nvSpPr>
          <p:spPr>
            <a:xfrm>
              <a:off x="8516507" y="4817273"/>
              <a:ext cx="276038" cy="307777"/>
            </a:xfrm>
            <a:prstGeom prst="rect">
              <a:avLst/>
            </a:prstGeom>
            <a:noFill/>
          </p:spPr>
          <p:txBody>
            <a:bodyPr wrap="none" rtlCol="0">
              <a:spAutoFit/>
            </a:bodyPr>
            <a:lstStyle/>
            <a:p>
              <a:r>
                <a:rPr lang="ru-RU" sz="1400" dirty="0"/>
                <a:t>3</a:t>
              </a:r>
              <a:endParaRPr lang="ru-BY" sz="1400" dirty="0"/>
            </a:p>
          </p:txBody>
        </p:sp>
        <p:sp>
          <p:nvSpPr>
            <p:cNvPr id="103" name="TextBox 102">
              <a:extLst>
                <a:ext uri="{FF2B5EF4-FFF2-40B4-BE49-F238E27FC236}">
                  <a16:creationId xmlns:a16="http://schemas.microsoft.com/office/drawing/2014/main" id="{D6D70989-7B5A-64C3-133A-03C8A1FC1C1F}"/>
                </a:ext>
              </a:extLst>
            </p:cNvPr>
            <p:cNvSpPr txBox="1"/>
            <p:nvPr/>
          </p:nvSpPr>
          <p:spPr>
            <a:xfrm>
              <a:off x="9092618" y="5344685"/>
              <a:ext cx="276038" cy="307777"/>
            </a:xfrm>
            <a:prstGeom prst="rect">
              <a:avLst/>
            </a:prstGeom>
            <a:noFill/>
          </p:spPr>
          <p:txBody>
            <a:bodyPr wrap="none" rtlCol="0">
              <a:spAutoFit/>
            </a:bodyPr>
            <a:lstStyle/>
            <a:p>
              <a:r>
                <a:rPr lang="ru-RU" sz="1400" dirty="0"/>
                <a:t>7</a:t>
              </a:r>
              <a:endParaRPr lang="ru-BY" sz="1400" dirty="0"/>
            </a:p>
          </p:txBody>
        </p:sp>
        <p:sp>
          <p:nvSpPr>
            <p:cNvPr id="104" name="TextBox 103">
              <a:extLst>
                <a:ext uri="{FF2B5EF4-FFF2-40B4-BE49-F238E27FC236}">
                  <a16:creationId xmlns:a16="http://schemas.microsoft.com/office/drawing/2014/main" id="{33AD3358-3396-5FFD-ECC8-C79B18D3215E}"/>
                </a:ext>
              </a:extLst>
            </p:cNvPr>
            <p:cNvSpPr txBox="1"/>
            <p:nvPr/>
          </p:nvSpPr>
          <p:spPr>
            <a:xfrm>
              <a:off x="9703318" y="4820271"/>
              <a:ext cx="276038" cy="307777"/>
            </a:xfrm>
            <a:prstGeom prst="rect">
              <a:avLst/>
            </a:prstGeom>
            <a:noFill/>
          </p:spPr>
          <p:txBody>
            <a:bodyPr wrap="none" rtlCol="0">
              <a:spAutoFit/>
            </a:bodyPr>
            <a:lstStyle/>
            <a:p>
              <a:r>
                <a:rPr lang="ru-RU" sz="1400" dirty="0"/>
                <a:t>1</a:t>
              </a:r>
              <a:endParaRPr lang="ru-BY" sz="1400" dirty="0"/>
            </a:p>
          </p:txBody>
        </p:sp>
        <p:sp>
          <p:nvSpPr>
            <p:cNvPr id="105" name="TextBox 104">
              <a:extLst>
                <a:ext uri="{FF2B5EF4-FFF2-40B4-BE49-F238E27FC236}">
                  <a16:creationId xmlns:a16="http://schemas.microsoft.com/office/drawing/2014/main" id="{A24FA635-792F-4000-8C3E-F79C2A7828E5}"/>
                </a:ext>
              </a:extLst>
            </p:cNvPr>
            <p:cNvSpPr txBox="1"/>
            <p:nvPr/>
          </p:nvSpPr>
          <p:spPr>
            <a:xfrm>
              <a:off x="8983687" y="5037405"/>
              <a:ext cx="276038" cy="307777"/>
            </a:xfrm>
            <a:prstGeom prst="rect">
              <a:avLst/>
            </a:prstGeom>
            <a:noFill/>
          </p:spPr>
          <p:txBody>
            <a:bodyPr wrap="none" rtlCol="0">
              <a:spAutoFit/>
            </a:bodyPr>
            <a:lstStyle/>
            <a:p>
              <a:r>
                <a:rPr lang="ru-RU" sz="1400" dirty="0"/>
                <a:t>3</a:t>
              </a:r>
              <a:endParaRPr lang="ru-BY" sz="1400" dirty="0"/>
            </a:p>
          </p:txBody>
        </p:sp>
        <p:sp>
          <p:nvSpPr>
            <p:cNvPr id="106" name="TextBox 105">
              <a:extLst>
                <a:ext uri="{FF2B5EF4-FFF2-40B4-BE49-F238E27FC236}">
                  <a16:creationId xmlns:a16="http://schemas.microsoft.com/office/drawing/2014/main" id="{169AA42C-05EF-25C1-4FAF-13E57D961D4A}"/>
                </a:ext>
              </a:extLst>
            </p:cNvPr>
            <p:cNvSpPr txBox="1"/>
            <p:nvPr/>
          </p:nvSpPr>
          <p:spPr>
            <a:xfrm>
              <a:off x="9245411" y="5033911"/>
              <a:ext cx="276038" cy="307777"/>
            </a:xfrm>
            <a:prstGeom prst="rect">
              <a:avLst/>
            </a:prstGeom>
            <a:noFill/>
          </p:spPr>
          <p:txBody>
            <a:bodyPr wrap="none" rtlCol="0">
              <a:spAutoFit/>
            </a:bodyPr>
            <a:lstStyle/>
            <a:p>
              <a:r>
                <a:rPr lang="ru-RU" sz="1400" dirty="0"/>
                <a:t>6</a:t>
              </a:r>
              <a:endParaRPr lang="ru-BY" sz="1400" dirty="0"/>
            </a:p>
          </p:txBody>
        </p:sp>
        <p:sp>
          <p:nvSpPr>
            <p:cNvPr id="107" name="TextBox 106">
              <a:extLst>
                <a:ext uri="{FF2B5EF4-FFF2-40B4-BE49-F238E27FC236}">
                  <a16:creationId xmlns:a16="http://schemas.microsoft.com/office/drawing/2014/main" id="{6A797087-99B4-91C1-93D2-55F69124B2EB}"/>
                </a:ext>
              </a:extLst>
            </p:cNvPr>
            <p:cNvSpPr txBox="1"/>
            <p:nvPr/>
          </p:nvSpPr>
          <p:spPr>
            <a:xfrm>
              <a:off x="8684274" y="4274079"/>
              <a:ext cx="276038" cy="307777"/>
            </a:xfrm>
            <a:prstGeom prst="rect">
              <a:avLst/>
            </a:prstGeom>
            <a:noFill/>
          </p:spPr>
          <p:txBody>
            <a:bodyPr wrap="none" rtlCol="0">
              <a:spAutoFit/>
            </a:bodyPr>
            <a:lstStyle/>
            <a:p>
              <a:r>
                <a:rPr lang="ru-RU" sz="1400" dirty="0"/>
                <a:t>4</a:t>
              </a:r>
              <a:endParaRPr lang="ru-BY" sz="1400" dirty="0"/>
            </a:p>
          </p:txBody>
        </p:sp>
        <p:sp>
          <p:nvSpPr>
            <p:cNvPr id="108" name="TextBox 107">
              <a:extLst>
                <a:ext uri="{FF2B5EF4-FFF2-40B4-BE49-F238E27FC236}">
                  <a16:creationId xmlns:a16="http://schemas.microsoft.com/office/drawing/2014/main" id="{E7DA41CA-8821-46F5-0B56-61AA00D52251}"/>
                </a:ext>
              </a:extLst>
            </p:cNvPr>
            <p:cNvSpPr txBox="1"/>
            <p:nvPr/>
          </p:nvSpPr>
          <p:spPr>
            <a:xfrm>
              <a:off x="8946865" y="4555320"/>
              <a:ext cx="276038" cy="307777"/>
            </a:xfrm>
            <a:prstGeom prst="rect">
              <a:avLst/>
            </a:prstGeom>
            <a:noFill/>
          </p:spPr>
          <p:txBody>
            <a:bodyPr wrap="none" rtlCol="0">
              <a:spAutoFit/>
            </a:bodyPr>
            <a:lstStyle/>
            <a:p>
              <a:r>
                <a:rPr lang="ru-RU" sz="1400" dirty="0"/>
                <a:t>8</a:t>
              </a:r>
              <a:endParaRPr lang="ru-BY" sz="1400" dirty="0"/>
            </a:p>
          </p:txBody>
        </p:sp>
        <p:sp>
          <p:nvSpPr>
            <p:cNvPr id="113" name="TextBox 112">
              <a:extLst>
                <a:ext uri="{FF2B5EF4-FFF2-40B4-BE49-F238E27FC236}">
                  <a16:creationId xmlns:a16="http://schemas.microsoft.com/office/drawing/2014/main" id="{C0B50281-14BF-3DA5-4EC6-3D1DD96FAAE8}"/>
                </a:ext>
              </a:extLst>
            </p:cNvPr>
            <p:cNvSpPr txBox="1"/>
            <p:nvPr/>
          </p:nvSpPr>
          <p:spPr>
            <a:xfrm>
              <a:off x="9482227" y="4817273"/>
              <a:ext cx="276038" cy="307777"/>
            </a:xfrm>
            <a:prstGeom prst="rect">
              <a:avLst/>
            </a:prstGeom>
            <a:noFill/>
          </p:spPr>
          <p:txBody>
            <a:bodyPr wrap="none" rtlCol="0">
              <a:spAutoFit/>
            </a:bodyPr>
            <a:lstStyle/>
            <a:p>
              <a:r>
                <a:rPr lang="ru-RU" sz="1400" dirty="0"/>
                <a:t>9</a:t>
              </a:r>
              <a:endParaRPr lang="ru-BY" sz="1400" dirty="0"/>
            </a:p>
          </p:txBody>
        </p:sp>
      </p:grpSp>
      <p:grpSp>
        <p:nvGrpSpPr>
          <p:cNvPr id="118" name="Группа 117">
            <a:extLst>
              <a:ext uri="{FF2B5EF4-FFF2-40B4-BE49-F238E27FC236}">
                <a16:creationId xmlns:a16="http://schemas.microsoft.com/office/drawing/2014/main" id="{C927DF50-440B-B969-671D-4D0CC7C146D4}"/>
              </a:ext>
            </a:extLst>
          </p:cNvPr>
          <p:cNvGrpSpPr/>
          <p:nvPr/>
        </p:nvGrpSpPr>
        <p:grpSpPr>
          <a:xfrm>
            <a:off x="8625069" y="3976471"/>
            <a:ext cx="2723562" cy="2601354"/>
            <a:chOff x="8164397" y="3564094"/>
            <a:chExt cx="2036977" cy="2114754"/>
          </a:xfrm>
        </p:grpSpPr>
        <p:sp>
          <p:nvSpPr>
            <p:cNvPr id="119" name="Овал 118">
              <a:extLst>
                <a:ext uri="{FF2B5EF4-FFF2-40B4-BE49-F238E27FC236}">
                  <a16:creationId xmlns:a16="http://schemas.microsoft.com/office/drawing/2014/main" id="{35A470D4-E9A8-18A5-5707-DA9878B3DC1E}"/>
                </a:ext>
              </a:extLst>
            </p:cNvPr>
            <p:cNvSpPr/>
            <p:nvPr/>
          </p:nvSpPr>
          <p:spPr>
            <a:xfrm>
              <a:off x="9003383" y="3564094"/>
              <a:ext cx="383357" cy="386499"/>
            </a:xfrm>
            <a:prstGeom prst="ellipse">
              <a:avLst/>
            </a:prstGeom>
            <a:solidFill>
              <a:srgbClr val="FFFF00"/>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ru-RU" dirty="0"/>
                <a:t>1</a:t>
              </a:r>
              <a:endParaRPr lang="ru-BY" dirty="0"/>
            </a:p>
          </p:txBody>
        </p:sp>
        <p:sp>
          <p:nvSpPr>
            <p:cNvPr id="120" name="Овал 119">
              <a:extLst>
                <a:ext uri="{FF2B5EF4-FFF2-40B4-BE49-F238E27FC236}">
                  <a16:creationId xmlns:a16="http://schemas.microsoft.com/office/drawing/2014/main" id="{92958AF2-FA53-8DAE-FB76-136C6802C527}"/>
                </a:ext>
              </a:extLst>
            </p:cNvPr>
            <p:cNvSpPr/>
            <p:nvPr/>
          </p:nvSpPr>
          <p:spPr>
            <a:xfrm>
              <a:off x="9818017" y="4275816"/>
              <a:ext cx="383357" cy="386499"/>
            </a:xfrm>
            <a:prstGeom prst="ellipse">
              <a:avLst/>
            </a:prstGeom>
            <a:solidFill>
              <a:srgbClr val="FFFF00"/>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ru-RU" dirty="0"/>
                <a:t>5</a:t>
              </a:r>
              <a:endParaRPr lang="ru-BY" dirty="0"/>
            </a:p>
          </p:txBody>
        </p:sp>
        <p:sp>
          <p:nvSpPr>
            <p:cNvPr id="121" name="Овал 120">
              <a:extLst>
                <a:ext uri="{FF2B5EF4-FFF2-40B4-BE49-F238E27FC236}">
                  <a16:creationId xmlns:a16="http://schemas.microsoft.com/office/drawing/2014/main" id="{A6E874FB-3006-AC98-C141-0D7869BF9353}"/>
                </a:ext>
              </a:extLst>
            </p:cNvPr>
            <p:cNvSpPr/>
            <p:nvPr/>
          </p:nvSpPr>
          <p:spPr>
            <a:xfrm>
              <a:off x="8164397" y="4275817"/>
              <a:ext cx="383357" cy="386499"/>
            </a:xfrm>
            <a:prstGeom prst="ellipse">
              <a:avLst/>
            </a:prstGeom>
            <a:solidFill>
              <a:srgbClr val="FFFF00"/>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ru-RU" dirty="0"/>
                <a:t>2</a:t>
              </a:r>
              <a:endParaRPr lang="ru-BY" dirty="0"/>
            </a:p>
          </p:txBody>
        </p:sp>
        <p:sp>
          <p:nvSpPr>
            <p:cNvPr id="122" name="Овал 121">
              <a:extLst>
                <a:ext uri="{FF2B5EF4-FFF2-40B4-BE49-F238E27FC236}">
                  <a16:creationId xmlns:a16="http://schemas.microsoft.com/office/drawing/2014/main" id="{1CADCA04-E686-5A63-FAE9-886583E9B6FF}"/>
                </a:ext>
              </a:extLst>
            </p:cNvPr>
            <p:cNvSpPr/>
            <p:nvPr/>
          </p:nvSpPr>
          <p:spPr>
            <a:xfrm>
              <a:off x="8627939" y="5269341"/>
              <a:ext cx="383357" cy="386499"/>
            </a:xfrm>
            <a:prstGeom prst="ellipse">
              <a:avLst/>
            </a:prstGeom>
            <a:solidFill>
              <a:srgbClr val="FFFF00"/>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ru-RU" dirty="0"/>
                <a:t>3</a:t>
              </a:r>
              <a:endParaRPr lang="ru-BY" dirty="0"/>
            </a:p>
          </p:txBody>
        </p:sp>
        <p:sp>
          <p:nvSpPr>
            <p:cNvPr id="123" name="Овал 122">
              <a:extLst>
                <a:ext uri="{FF2B5EF4-FFF2-40B4-BE49-F238E27FC236}">
                  <a16:creationId xmlns:a16="http://schemas.microsoft.com/office/drawing/2014/main" id="{2E8E7881-E437-965D-92EA-DEB8DB3D094B}"/>
                </a:ext>
              </a:extLst>
            </p:cNvPr>
            <p:cNvSpPr/>
            <p:nvPr/>
          </p:nvSpPr>
          <p:spPr>
            <a:xfrm>
              <a:off x="9445803" y="5292349"/>
              <a:ext cx="383357" cy="386499"/>
            </a:xfrm>
            <a:prstGeom prst="ellipse">
              <a:avLst/>
            </a:prstGeom>
            <a:solidFill>
              <a:srgbClr val="FFFF00"/>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ru-RU" dirty="0"/>
                <a:t>4</a:t>
              </a:r>
              <a:endParaRPr lang="ru-BY" dirty="0"/>
            </a:p>
          </p:txBody>
        </p:sp>
        <p:cxnSp>
          <p:nvCxnSpPr>
            <p:cNvPr id="125" name="Прямая соединительная линия 124">
              <a:extLst>
                <a:ext uri="{FF2B5EF4-FFF2-40B4-BE49-F238E27FC236}">
                  <a16:creationId xmlns:a16="http://schemas.microsoft.com/office/drawing/2014/main" id="{615795AF-0925-0134-1A8C-84E5E8BA29AA}"/>
                </a:ext>
              </a:extLst>
            </p:cNvPr>
            <p:cNvCxnSpPr>
              <a:cxnSpLocks/>
              <a:stCxn id="119" idx="4"/>
              <a:endCxn id="120" idx="2"/>
            </p:cNvCxnSpPr>
            <p:nvPr/>
          </p:nvCxnSpPr>
          <p:spPr>
            <a:xfrm>
              <a:off x="9195061" y="3950593"/>
              <a:ext cx="622955" cy="51847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9" name="Прямая соединительная линия 128">
              <a:extLst>
                <a:ext uri="{FF2B5EF4-FFF2-40B4-BE49-F238E27FC236}">
                  <a16:creationId xmlns:a16="http://schemas.microsoft.com/office/drawing/2014/main" id="{B4D63FFF-A412-33BF-81F7-771444805B0B}"/>
                </a:ext>
              </a:extLst>
            </p:cNvPr>
            <p:cNvCxnSpPr>
              <a:cxnSpLocks/>
              <a:stCxn id="120" idx="2"/>
              <a:endCxn id="123" idx="0"/>
            </p:cNvCxnSpPr>
            <p:nvPr/>
          </p:nvCxnSpPr>
          <p:spPr>
            <a:xfrm flipH="1">
              <a:off x="9637482" y="4469066"/>
              <a:ext cx="180535" cy="82328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Прямая соединительная линия 129">
              <a:extLst>
                <a:ext uri="{FF2B5EF4-FFF2-40B4-BE49-F238E27FC236}">
                  <a16:creationId xmlns:a16="http://schemas.microsoft.com/office/drawing/2014/main" id="{9BBA1F83-0CC9-A2EB-C9DD-36A2C90692EB}"/>
                </a:ext>
              </a:extLst>
            </p:cNvPr>
            <p:cNvCxnSpPr>
              <a:cxnSpLocks/>
              <a:stCxn id="121" idx="4"/>
              <a:endCxn id="122" idx="0"/>
            </p:cNvCxnSpPr>
            <p:nvPr/>
          </p:nvCxnSpPr>
          <p:spPr>
            <a:xfrm>
              <a:off x="8356076" y="4662317"/>
              <a:ext cx="463542" cy="60702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Прямая соединительная линия 131">
              <a:extLst>
                <a:ext uri="{FF2B5EF4-FFF2-40B4-BE49-F238E27FC236}">
                  <a16:creationId xmlns:a16="http://schemas.microsoft.com/office/drawing/2014/main" id="{4E39E90A-7A11-296B-0666-38C5838536CF}"/>
                </a:ext>
              </a:extLst>
            </p:cNvPr>
            <p:cNvCxnSpPr>
              <a:cxnSpLocks/>
              <a:stCxn id="122" idx="0"/>
              <a:endCxn id="120" idx="2"/>
            </p:cNvCxnSpPr>
            <p:nvPr/>
          </p:nvCxnSpPr>
          <p:spPr>
            <a:xfrm flipV="1">
              <a:off x="8819618" y="4469066"/>
              <a:ext cx="998399" cy="80027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35" name="TextBox 134">
              <a:extLst>
                <a:ext uri="{FF2B5EF4-FFF2-40B4-BE49-F238E27FC236}">
                  <a16:creationId xmlns:a16="http://schemas.microsoft.com/office/drawing/2014/main" id="{E570E472-4AE8-25A5-2E73-7AB9AB6A299B}"/>
                </a:ext>
              </a:extLst>
            </p:cNvPr>
            <p:cNvSpPr txBox="1"/>
            <p:nvPr/>
          </p:nvSpPr>
          <p:spPr>
            <a:xfrm>
              <a:off x="9398917" y="3893329"/>
              <a:ext cx="276038" cy="307777"/>
            </a:xfrm>
            <a:prstGeom prst="rect">
              <a:avLst/>
            </a:prstGeom>
            <a:noFill/>
          </p:spPr>
          <p:txBody>
            <a:bodyPr wrap="none" rtlCol="0">
              <a:spAutoFit/>
            </a:bodyPr>
            <a:lstStyle/>
            <a:p>
              <a:r>
                <a:rPr lang="ru-RU" sz="1400" dirty="0"/>
                <a:t>2</a:t>
              </a:r>
              <a:endParaRPr lang="ru-BY" sz="1400" dirty="0"/>
            </a:p>
          </p:txBody>
        </p:sp>
        <p:sp>
          <p:nvSpPr>
            <p:cNvPr id="136" name="TextBox 135">
              <a:extLst>
                <a:ext uri="{FF2B5EF4-FFF2-40B4-BE49-F238E27FC236}">
                  <a16:creationId xmlns:a16="http://schemas.microsoft.com/office/drawing/2014/main" id="{19734E9C-9199-75B5-1BEB-13BAEE951491}"/>
                </a:ext>
              </a:extLst>
            </p:cNvPr>
            <p:cNvSpPr txBox="1"/>
            <p:nvPr/>
          </p:nvSpPr>
          <p:spPr>
            <a:xfrm>
              <a:off x="8354702" y="4869203"/>
              <a:ext cx="276038" cy="307777"/>
            </a:xfrm>
            <a:prstGeom prst="rect">
              <a:avLst/>
            </a:prstGeom>
            <a:noFill/>
          </p:spPr>
          <p:txBody>
            <a:bodyPr wrap="none" rtlCol="0">
              <a:spAutoFit/>
            </a:bodyPr>
            <a:lstStyle/>
            <a:p>
              <a:r>
                <a:rPr lang="ru-RU" sz="1400" dirty="0"/>
                <a:t>3</a:t>
              </a:r>
              <a:endParaRPr lang="ru-BY" sz="1400" dirty="0"/>
            </a:p>
          </p:txBody>
        </p:sp>
        <p:sp>
          <p:nvSpPr>
            <p:cNvPr id="138" name="TextBox 137">
              <a:extLst>
                <a:ext uri="{FF2B5EF4-FFF2-40B4-BE49-F238E27FC236}">
                  <a16:creationId xmlns:a16="http://schemas.microsoft.com/office/drawing/2014/main" id="{0D15641C-61BC-FFB0-F6EC-F2D35D080F0E}"/>
                </a:ext>
              </a:extLst>
            </p:cNvPr>
            <p:cNvSpPr txBox="1"/>
            <p:nvPr/>
          </p:nvSpPr>
          <p:spPr>
            <a:xfrm>
              <a:off x="9703318" y="4820271"/>
              <a:ext cx="276038" cy="307777"/>
            </a:xfrm>
            <a:prstGeom prst="rect">
              <a:avLst/>
            </a:prstGeom>
            <a:noFill/>
          </p:spPr>
          <p:txBody>
            <a:bodyPr wrap="none" rtlCol="0">
              <a:spAutoFit/>
            </a:bodyPr>
            <a:lstStyle/>
            <a:p>
              <a:r>
                <a:rPr lang="ru-RU" sz="1400" dirty="0"/>
                <a:t>1</a:t>
              </a:r>
              <a:endParaRPr lang="ru-BY" sz="1400" dirty="0"/>
            </a:p>
          </p:txBody>
        </p:sp>
        <p:sp>
          <p:nvSpPr>
            <p:cNvPr id="139" name="TextBox 138">
              <a:extLst>
                <a:ext uri="{FF2B5EF4-FFF2-40B4-BE49-F238E27FC236}">
                  <a16:creationId xmlns:a16="http://schemas.microsoft.com/office/drawing/2014/main" id="{7A29F0C7-A466-A531-1449-7B5BF4003A22}"/>
                </a:ext>
              </a:extLst>
            </p:cNvPr>
            <p:cNvSpPr txBox="1"/>
            <p:nvPr/>
          </p:nvSpPr>
          <p:spPr>
            <a:xfrm>
              <a:off x="8983687" y="5037405"/>
              <a:ext cx="276038" cy="307777"/>
            </a:xfrm>
            <a:prstGeom prst="rect">
              <a:avLst/>
            </a:prstGeom>
            <a:noFill/>
          </p:spPr>
          <p:txBody>
            <a:bodyPr wrap="none" rtlCol="0">
              <a:spAutoFit/>
            </a:bodyPr>
            <a:lstStyle/>
            <a:p>
              <a:r>
                <a:rPr lang="ru-RU" sz="1400" dirty="0"/>
                <a:t>3</a:t>
              </a:r>
              <a:endParaRPr lang="ru-BY" sz="1400" dirty="0"/>
            </a:p>
          </p:txBody>
        </p:sp>
      </p:grpSp>
    </p:spTree>
    <p:extLst>
      <p:ext uri="{BB962C8B-B14F-4D97-AF65-F5344CB8AC3E}">
        <p14:creationId xmlns:p14="http://schemas.microsoft.com/office/powerpoint/2010/main" val="359192160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Объект 2"/>
              <p:cNvSpPr txBox="1"/>
              <p:nvPr/>
            </p:nvSpPr>
            <p:spPr bwMode="auto">
              <a:xfrm>
                <a:off x="4020048" y="1057511"/>
                <a:ext cx="4151904" cy="584776"/>
              </a:xfrm>
              <a:prstGeom prst="rect">
                <a:avLst/>
              </a:prstGeom>
              <a:noFill/>
            </p:spPr>
            <p:txBody>
              <a:bodyPr>
                <a:normAutofit fontScale="40000" lnSpcReduction="20000"/>
              </a:bodyPr>
              <a:lstStyle/>
              <a:p>
                <a:pPr/>
                <a:br>
                  <a:rPr lang="ru-BY" i="0" dirty="0">
                    <a:solidFill>
                      <a:srgbClr val="000000"/>
                    </a:solidFill>
                    <a:latin typeface="Cambria Math" panose="02040503050406030204" pitchFamily="18" charset="0"/>
                  </a:rPr>
                </a:br>
                <a14:m>
                  <m:oMathPara xmlns:m="http://schemas.openxmlformats.org/officeDocument/2006/math">
                    <m:oMathParaPr>
                      <m:jc m:val="left"/>
                    </m:oMathParaPr>
                    <m:oMath xmlns:m="http://schemas.openxmlformats.org/officeDocument/2006/math">
                      <m:r>
                        <a:rPr lang="ru-BY" sz="8000" i="1">
                          <a:solidFill>
                            <a:srgbClr val="000000"/>
                          </a:solidFill>
                          <a:latin typeface="Cambria Math" panose="02040503050406030204" pitchFamily="18" charset="0"/>
                        </a:rPr>
                        <m:t>𝑇</m:t>
                      </m:r>
                      <m:d>
                        <m:dPr>
                          <m:ctrlPr>
                            <a:rPr lang="ru-BY" sz="8000" i="1">
                              <a:solidFill>
                                <a:srgbClr val="000000"/>
                              </a:solidFill>
                              <a:latin typeface="Cambria Math" panose="02040503050406030204" pitchFamily="18" charset="0"/>
                            </a:rPr>
                          </m:ctrlPr>
                        </m:dPr>
                        <m:e>
                          <m:r>
                            <a:rPr lang="ru-BY" sz="8000" i="1">
                              <a:solidFill>
                                <a:srgbClr val="000000"/>
                              </a:solidFill>
                              <a:latin typeface="Cambria Math" panose="02040503050406030204" pitchFamily="18" charset="0"/>
                            </a:rPr>
                            <m:t>𝑙</m:t>
                          </m:r>
                        </m:e>
                      </m:d>
                      <m:r>
                        <a:rPr lang="ru-BY" sz="8000" i="1">
                          <a:solidFill>
                            <a:srgbClr val="000000"/>
                          </a:solidFill>
                          <a:latin typeface="Cambria Math" panose="02040503050406030204" pitchFamily="18" charset="0"/>
                        </a:rPr>
                        <m:t>=</m:t>
                      </m:r>
                      <m:r>
                        <m:rPr>
                          <m:sty m:val="p"/>
                        </m:rPr>
                        <a:rPr lang="ru-BY" sz="8000" i="1">
                          <a:solidFill>
                            <a:srgbClr val="000000"/>
                          </a:solidFill>
                          <a:latin typeface="Cambria Math" panose="02040503050406030204" pitchFamily="18" charset="0"/>
                        </a:rPr>
                        <m:t>Ω</m:t>
                      </m:r>
                      <m:d>
                        <m:dPr>
                          <m:ctrlPr>
                            <a:rPr lang="ru-BY" sz="8000" i="1">
                              <a:solidFill>
                                <a:srgbClr val="000000"/>
                              </a:solidFill>
                              <a:latin typeface="Cambria Math" panose="02040503050406030204" pitchFamily="18" charset="0"/>
                            </a:rPr>
                          </m:ctrlPr>
                        </m:dPr>
                        <m:e>
                          <m:func>
                            <m:funcPr>
                              <m:ctrlPr>
                                <a:rPr lang="ru-BY" sz="8000" i="1">
                                  <a:solidFill>
                                    <a:srgbClr val="000000"/>
                                  </a:solidFill>
                                  <a:latin typeface="Cambria Math" panose="02040503050406030204" pitchFamily="18" charset="0"/>
                                </a:rPr>
                              </m:ctrlPr>
                            </m:funcPr>
                            <m:fName>
                              <m:r>
                                <m:rPr>
                                  <m:sty m:val="p"/>
                                </m:rPr>
                                <a:rPr lang="en-US" sz="8000" b="0" i="0" smtClean="0">
                                  <a:solidFill>
                                    <a:srgbClr val="000000"/>
                                  </a:solidFill>
                                  <a:latin typeface="Cambria Math" panose="02040503050406030204" pitchFamily="18" charset="0"/>
                                </a:rPr>
                                <m:t>exp</m:t>
                              </m:r>
                            </m:fName>
                            <m:e>
                              <m:d>
                                <m:dPr>
                                  <m:ctrlPr>
                                    <a:rPr lang="ru-BY" sz="8000" i="1">
                                      <a:solidFill>
                                        <a:srgbClr val="000000"/>
                                      </a:solidFill>
                                      <a:latin typeface="Cambria Math" panose="02040503050406030204" pitchFamily="18" charset="0"/>
                                    </a:rPr>
                                  </m:ctrlPr>
                                </m:dPr>
                                <m:e>
                                  <m:r>
                                    <a:rPr lang="ru-BY" sz="8000" i="1">
                                      <a:solidFill>
                                        <a:srgbClr val="000000"/>
                                      </a:solidFill>
                                      <a:latin typeface="Cambria Math" panose="02040503050406030204" pitchFamily="18" charset="0"/>
                                    </a:rPr>
                                    <m:t>𝑙</m:t>
                                  </m:r>
                                </m:e>
                              </m:d>
                            </m:e>
                          </m:func>
                        </m:e>
                      </m:d>
                      <m:r>
                        <a:rPr lang="ru-BY" sz="8000" i="1">
                          <a:solidFill>
                            <a:srgbClr val="000000"/>
                          </a:solidFill>
                          <a:latin typeface="Cambria Math" panose="02040503050406030204" pitchFamily="18" charset="0"/>
                        </a:rPr>
                        <m:t>,</m:t>
                      </m:r>
                    </m:oMath>
                  </m:oMathPara>
                </a14:m>
                <a:endParaRPr lang="ru-BY" sz="8000" dirty="0"/>
              </a:p>
            </p:txBody>
          </p:sp>
        </mc:Choice>
        <mc:Fallback xmlns="">
          <p:sp>
            <p:nvSpPr>
              <p:cNvPr id="3" name="Объект 2"/>
              <p:cNvSpPr txBox="1">
                <a:spLocks noRot="1" noChangeAspect="1" noMove="1" noResize="1" noEditPoints="1" noAdjustHandles="1" noChangeArrowheads="1" noChangeShapeType="1" noTextEdit="1"/>
              </p:cNvSpPr>
              <p:nvPr/>
            </p:nvSpPr>
            <p:spPr bwMode="auto">
              <a:xfrm>
                <a:off x="4020048" y="1057511"/>
                <a:ext cx="4151904" cy="584776"/>
              </a:xfrm>
              <a:prstGeom prst="rect">
                <a:avLst/>
              </a:prstGeom>
              <a:blipFill>
                <a:blip r:embed="rId2"/>
                <a:stretch>
                  <a:fillRect l="-1173" b="-11458"/>
                </a:stretch>
              </a:blipFill>
            </p:spPr>
            <p:txBody>
              <a:bodyPr/>
              <a:lstStyle/>
              <a:p>
                <a:r>
                  <a:rPr lang="ru-BY">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936004" y="2912603"/>
                <a:ext cx="10372501" cy="745460"/>
              </a:xfrm>
              <a:prstGeom prst="rect">
                <a:avLst/>
              </a:prstGeom>
              <a:noFill/>
            </p:spPr>
            <p:txBody>
              <a:bodyPr wrap="square" rtlCol="0">
                <a:spAutoFit/>
              </a:bodyPr>
              <a:lstStyle/>
              <a:p>
                <a:pPr marL="457200" indent="-457200">
                  <a:buAutoNum type="arabicParenR"/>
                </a:pPr>
                <a:r>
                  <a:rPr lang="ru-RU" sz="2000" dirty="0"/>
                  <a:t>Экспоненциальная функция это функция:</a:t>
                </a:r>
                <a:endParaRPr lang="en-US" sz="2000" dirty="0"/>
              </a:p>
              <a:p>
                <a:pPr/>
                <a14:m>
                  <m:oMathPara xmlns:m="http://schemas.openxmlformats.org/officeDocument/2006/math">
                    <m:oMathParaPr>
                      <m:jc m:val="center"/>
                    </m:oMathParaPr>
                    <m:oMath xmlns:m="http://schemas.openxmlformats.org/officeDocument/2006/math">
                      <m:func>
                        <m:funcPr>
                          <m:ctrlPr>
                            <a:rPr lang="ru-BY" sz="2000" i="1" dirty="0">
                              <a:solidFill>
                                <a:srgbClr val="000000"/>
                              </a:solidFill>
                              <a:latin typeface="Cambria Math" panose="02040503050406030204" pitchFamily="18" charset="0"/>
                            </a:rPr>
                          </m:ctrlPr>
                        </m:funcPr>
                        <m:fName>
                          <m:r>
                            <m:rPr>
                              <m:sty m:val="p"/>
                            </m:rPr>
                            <a:rPr lang="ru-BY" sz="2000" dirty="0">
                              <a:solidFill>
                                <a:srgbClr val="000000"/>
                              </a:solidFill>
                              <a:latin typeface="Cambria Math" panose="02040503050406030204" pitchFamily="18" charset="0"/>
                            </a:rPr>
                            <m:t>exp</m:t>
                          </m:r>
                        </m:fName>
                        <m:e>
                          <m:d>
                            <m:dPr>
                              <m:ctrlPr>
                                <a:rPr lang="ru-BY" sz="2000" i="1" dirty="0">
                                  <a:solidFill>
                                    <a:srgbClr val="000000"/>
                                  </a:solidFill>
                                  <a:latin typeface="Cambria Math" panose="02040503050406030204" pitchFamily="18" charset="0"/>
                                </a:rPr>
                              </m:ctrlPr>
                            </m:dPr>
                            <m:e>
                              <m:r>
                                <a:rPr lang="ru-BY" sz="2000" i="1" dirty="0">
                                  <a:solidFill>
                                    <a:srgbClr val="000000"/>
                                  </a:solidFill>
                                  <a:latin typeface="Cambria Math" panose="02040503050406030204" pitchFamily="18" charset="0"/>
                                </a:rPr>
                                <m:t>𝑙</m:t>
                              </m:r>
                            </m:e>
                          </m:d>
                        </m:e>
                      </m:func>
                      <m:r>
                        <a:rPr lang="ru-BY" sz="2000" i="1" dirty="0">
                          <a:solidFill>
                            <a:srgbClr val="000000"/>
                          </a:solidFill>
                          <a:latin typeface="Cambria Math" panose="02040503050406030204" pitchFamily="18" charset="0"/>
                        </a:rPr>
                        <m:t>=</m:t>
                      </m:r>
                      <m:sSup>
                        <m:sSupPr>
                          <m:ctrlPr>
                            <a:rPr lang="ru-BY" sz="2000" i="1" dirty="0">
                              <a:solidFill>
                                <a:srgbClr val="000000"/>
                              </a:solidFill>
                              <a:latin typeface="Cambria Math" panose="02040503050406030204" pitchFamily="18" charset="0"/>
                            </a:rPr>
                          </m:ctrlPr>
                        </m:sSupPr>
                        <m:e>
                          <m:r>
                            <a:rPr lang="en-US" sz="2000" i="1" dirty="0">
                              <a:solidFill>
                                <a:srgbClr val="000000"/>
                              </a:solidFill>
                              <a:latin typeface="Cambria Math" panose="02040503050406030204" pitchFamily="18" charset="0"/>
                            </a:rPr>
                            <m:t>𝑎</m:t>
                          </m:r>
                        </m:e>
                        <m:sup>
                          <m:r>
                            <a:rPr lang="en-US" sz="2000" i="1" dirty="0">
                              <a:solidFill>
                                <a:srgbClr val="000000"/>
                              </a:solidFill>
                              <a:latin typeface="Cambria Math" panose="02040503050406030204" pitchFamily="18" charset="0"/>
                            </a:rPr>
                            <m:t>𝑙</m:t>
                          </m:r>
                        </m:sup>
                      </m:sSup>
                      <m:r>
                        <a:rPr lang="ru-BY" sz="2000" i="1" dirty="0">
                          <a:solidFill>
                            <a:srgbClr val="000000"/>
                          </a:solidFill>
                          <a:latin typeface="Cambria Math" panose="02040503050406030204" pitchFamily="18" charset="0"/>
                        </a:rPr>
                        <m:t>, </m:t>
                      </m:r>
                      <m:r>
                        <a:rPr lang="ru-BY" sz="2000" i="1" dirty="0">
                          <a:solidFill>
                            <a:srgbClr val="000000"/>
                          </a:solidFill>
                          <a:latin typeface="Cambria Math" panose="02040503050406030204" pitchFamily="18" charset="0"/>
                        </a:rPr>
                        <m:t>𝑎</m:t>
                      </m:r>
                      <m:r>
                        <a:rPr lang="ru-BY" sz="2000" i="1" dirty="0">
                          <a:solidFill>
                            <a:srgbClr val="000000"/>
                          </a:solidFill>
                          <a:latin typeface="Cambria Math" panose="02040503050406030204" pitchFamily="18" charset="0"/>
                        </a:rPr>
                        <m:t>&gt;1, </m:t>
                      </m:r>
                      <m:r>
                        <a:rPr lang="en-US" sz="2000" i="1" dirty="0">
                          <a:solidFill>
                            <a:srgbClr val="000000"/>
                          </a:solidFill>
                          <a:latin typeface="Cambria Math" panose="02040503050406030204" pitchFamily="18" charset="0"/>
                        </a:rPr>
                        <m:t>𝑎</m:t>
                      </m:r>
                      <m:r>
                        <a:rPr lang="en-US" sz="2000" i="1" dirty="0">
                          <a:solidFill>
                            <a:srgbClr val="000000"/>
                          </a:solidFill>
                          <a:latin typeface="Cambria Math" panose="02040503050406030204" pitchFamily="18" charset="0"/>
                        </a:rPr>
                        <m:t>−константа. </m:t>
                      </m:r>
                    </m:oMath>
                  </m:oMathPara>
                </a14:m>
                <a:endParaRPr lang="ru-RU" sz="2000" dirty="0"/>
              </a:p>
            </p:txBody>
          </p:sp>
        </mc:Choice>
        <mc:Fallback xmlns="">
          <p:sp>
            <p:nvSpPr>
              <p:cNvPr id="6" name="TextBox 5"/>
              <p:cNvSpPr txBox="1">
                <a:spLocks noRot="1" noChangeAspect="1" noMove="1" noResize="1" noEditPoints="1" noAdjustHandles="1" noChangeArrowheads="1" noChangeShapeType="1" noTextEdit="1"/>
              </p:cNvSpPr>
              <p:nvPr/>
            </p:nvSpPr>
            <p:spPr>
              <a:xfrm>
                <a:off x="936004" y="2912603"/>
                <a:ext cx="10372501" cy="745460"/>
              </a:xfrm>
              <a:prstGeom prst="rect">
                <a:avLst/>
              </a:prstGeom>
              <a:blipFill>
                <a:blip r:embed="rId3"/>
                <a:stretch>
                  <a:fillRect l="-647" t="-5738" b="-12295"/>
                </a:stretch>
              </a:blipFill>
            </p:spPr>
            <p:txBody>
              <a:bodyPr/>
              <a:lstStyle/>
              <a:p>
                <a:r>
                  <a:rPr lang="ru-BY">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862088" y="4412194"/>
                <a:ext cx="11329909" cy="888192"/>
              </a:xfrm>
              <a:prstGeom prst="rect">
                <a:avLst/>
              </a:prstGeom>
              <a:noFill/>
            </p:spPr>
            <p:txBody>
              <a:bodyPr wrap="square" rtlCol="0">
                <a:spAutoFit/>
              </a:bodyPr>
              <a:lstStyle/>
              <a:p>
                <a:pPr marL="457200" indent="-457200">
                  <a:buAutoNum type="arabicParenR" startAt="2"/>
                </a:pPr>
                <a:r>
                  <a:rPr lang="ru-RU" sz="2000" dirty="0"/>
                  <a:t>Любая экспоненциальная  функция  асимптотически возрастает быстрее полиномиальной функции</a:t>
                </a:r>
                <a14:m>
                  <m:oMath xmlns:m="http://schemas.openxmlformats.org/officeDocument/2006/math">
                    <m:r>
                      <a:rPr lang="ru-RU" sz="2000" b="0" i="0" smtClean="0">
                        <a:latin typeface="Cambria Math" panose="02040503050406030204" pitchFamily="18" charset="0"/>
                      </a:rPr>
                      <m:t>:                                                         </m:t>
                    </m:r>
                    <m:func>
                      <m:funcPr>
                        <m:ctrlPr>
                          <a:rPr lang="pt-BR" sz="2000" i="1">
                            <a:latin typeface="Cambria Math" panose="02040503050406030204" pitchFamily="18" charset="0"/>
                          </a:rPr>
                        </m:ctrlPr>
                      </m:funcPr>
                      <m:fName>
                        <m:limLow>
                          <m:limLowPr>
                            <m:ctrlPr>
                              <a:rPr lang="pt-BR" sz="2000" i="1">
                                <a:latin typeface="Cambria Math" panose="02040503050406030204" pitchFamily="18" charset="0"/>
                              </a:rPr>
                            </m:ctrlPr>
                          </m:limLowPr>
                          <m:e>
                            <m:r>
                              <m:rPr>
                                <m:sty m:val="p"/>
                              </m:rPr>
                              <a:rPr lang="pt-BR" sz="2000">
                                <a:latin typeface="Cambria Math" panose="02040503050406030204" pitchFamily="18" charset="0"/>
                              </a:rPr>
                              <m:t>lim</m:t>
                            </m:r>
                          </m:e>
                          <m:lim>
                            <m:r>
                              <a:rPr lang="en-US" sz="2000" i="1">
                                <a:latin typeface="Cambria Math" panose="02040503050406030204" pitchFamily="18" charset="0"/>
                              </a:rPr>
                              <m:t>𝑙</m:t>
                            </m:r>
                            <m:r>
                              <a:rPr lang="pt-BR" sz="2000" i="1">
                                <a:latin typeface="Cambria Math" panose="02040503050406030204" pitchFamily="18" charset="0"/>
                              </a:rPr>
                              <m:t>→∞</m:t>
                            </m:r>
                          </m:lim>
                        </m:limLow>
                      </m:fName>
                      <m:e>
                        <m:f>
                          <m:fPr>
                            <m:ctrlPr>
                              <a:rPr lang="pt-BR" sz="2000" i="1">
                                <a:latin typeface="Cambria Math" panose="02040503050406030204" pitchFamily="18" charset="0"/>
                              </a:rPr>
                            </m:ctrlPr>
                          </m:fPr>
                          <m:num>
                            <m:r>
                              <a:rPr lang="en-US" sz="2000" b="0" i="1" smtClean="0">
                                <a:latin typeface="Cambria Math" panose="02040503050406030204" pitchFamily="18" charset="0"/>
                              </a:rPr>
                              <m:t>𝑝</m:t>
                            </m:r>
                            <m:r>
                              <a:rPr lang="en-US" sz="2000" b="0" i="1" smtClean="0">
                                <a:latin typeface="Cambria Math" panose="02040503050406030204" pitchFamily="18" charset="0"/>
                              </a:rPr>
                              <m:t>(</m:t>
                            </m:r>
                            <m:r>
                              <a:rPr lang="en-US" sz="2000" b="0" i="1" smtClean="0">
                                <a:latin typeface="Cambria Math" panose="02040503050406030204" pitchFamily="18" charset="0"/>
                              </a:rPr>
                              <m:t>𝑙</m:t>
                            </m:r>
                            <m:r>
                              <a:rPr lang="en-US" sz="2000" b="0" i="1" smtClean="0">
                                <a:latin typeface="Cambria Math" panose="02040503050406030204" pitchFamily="18" charset="0"/>
                              </a:rPr>
                              <m:t>)</m:t>
                            </m:r>
                          </m:num>
                          <m:den>
                            <m:func>
                              <m:funcPr>
                                <m:ctrlPr>
                                  <a:rPr lang="ru-BY" sz="2000" i="1" dirty="0">
                                    <a:solidFill>
                                      <a:srgbClr val="000000"/>
                                    </a:solidFill>
                                    <a:latin typeface="Cambria Math" panose="02040503050406030204" pitchFamily="18" charset="0"/>
                                  </a:rPr>
                                </m:ctrlPr>
                              </m:funcPr>
                              <m:fName>
                                <m:r>
                                  <m:rPr>
                                    <m:sty m:val="p"/>
                                  </m:rPr>
                                  <a:rPr lang="ru-BY" sz="2000" dirty="0">
                                    <a:solidFill>
                                      <a:srgbClr val="000000"/>
                                    </a:solidFill>
                                    <a:latin typeface="Cambria Math" panose="02040503050406030204" pitchFamily="18" charset="0"/>
                                  </a:rPr>
                                  <m:t>exp</m:t>
                                </m:r>
                              </m:fName>
                              <m:e>
                                <m:d>
                                  <m:dPr>
                                    <m:ctrlPr>
                                      <a:rPr lang="ru-BY" sz="2000" i="1" dirty="0">
                                        <a:solidFill>
                                          <a:srgbClr val="000000"/>
                                        </a:solidFill>
                                        <a:latin typeface="Cambria Math" panose="02040503050406030204" pitchFamily="18" charset="0"/>
                                      </a:rPr>
                                    </m:ctrlPr>
                                  </m:dPr>
                                  <m:e>
                                    <m:r>
                                      <a:rPr lang="ru-BY" sz="2000" i="1" dirty="0">
                                        <a:solidFill>
                                          <a:srgbClr val="000000"/>
                                        </a:solidFill>
                                        <a:latin typeface="Cambria Math" panose="02040503050406030204" pitchFamily="18" charset="0"/>
                                      </a:rPr>
                                      <m:t>𝑙</m:t>
                                    </m:r>
                                  </m:e>
                                </m:d>
                              </m:e>
                            </m:func>
                          </m:den>
                        </m:f>
                        <m:r>
                          <a:rPr lang="en-US" sz="2000" i="1">
                            <a:latin typeface="Cambria Math" panose="02040503050406030204" pitchFamily="18" charset="0"/>
                          </a:rPr>
                          <m:t>=0</m:t>
                        </m:r>
                      </m:e>
                    </m:func>
                    <m:r>
                      <a:rPr lang="en-US" sz="2000" b="0" i="0" smtClean="0">
                        <a:latin typeface="Cambria Math" panose="02040503050406030204" pitchFamily="18" charset="0"/>
                      </a:rPr>
                      <m:t>.</m:t>
                    </m:r>
                  </m:oMath>
                </a14:m>
                <a:r>
                  <a:rPr lang="ru-RU" sz="2000" dirty="0"/>
                  <a:t> </a:t>
                </a:r>
              </a:p>
            </p:txBody>
          </p:sp>
        </mc:Choice>
        <mc:Fallback xmlns="">
          <p:sp>
            <p:nvSpPr>
              <p:cNvPr id="10" name="TextBox 9"/>
              <p:cNvSpPr txBox="1">
                <a:spLocks noRot="1" noChangeAspect="1" noMove="1" noResize="1" noEditPoints="1" noAdjustHandles="1" noChangeArrowheads="1" noChangeShapeType="1" noTextEdit="1"/>
              </p:cNvSpPr>
              <p:nvPr/>
            </p:nvSpPr>
            <p:spPr>
              <a:xfrm>
                <a:off x="862088" y="4412194"/>
                <a:ext cx="11329909" cy="888192"/>
              </a:xfrm>
              <a:prstGeom prst="rect">
                <a:avLst/>
              </a:prstGeom>
              <a:blipFill>
                <a:blip r:embed="rId4"/>
                <a:stretch>
                  <a:fillRect l="-592" t="-4828" b="-690"/>
                </a:stretch>
              </a:blipFill>
            </p:spPr>
            <p:txBody>
              <a:bodyPr/>
              <a:lstStyle/>
              <a:p>
                <a:r>
                  <a:rPr lang="ru-BY">
                    <a:noFill/>
                  </a:rPr>
                  <a:t> </a:t>
                </a:r>
              </a:p>
            </p:txBody>
          </p:sp>
        </mc:Fallback>
      </mc:AlternateContent>
      <mc:AlternateContent xmlns:mc="http://schemas.openxmlformats.org/markup-compatibility/2006" xmlns:a14="http://schemas.microsoft.com/office/drawing/2010/main">
        <mc:Choice Requires="a14">
          <p:sp>
            <p:nvSpPr>
              <p:cNvPr id="13" name="TextBox 12"/>
              <p:cNvSpPr txBox="1"/>
              <p:nvPr/>
            </p:nvSpPr>
            <p:spPr>
              <a:xfrm>
                <a:off x="871390" y="5322349"/>
                <a:ext cx="10901192" cy="1511696"/>
              </a:xfrm>
              <a:prstGeom prst="rect">
                <a:avLst/>
              </a:prstGeom>
              <a:noFill/>
            </p:spPr>
            <p:txBody>
              <a:bodyPr wrap="square" rtlCol="0">
                <a:spAutoFit/>
              </a:bodyPr>
              <a:lstStyle/>
              <a:p>
                <a:r>
                  <a:rPr lang="ru-RU" sz="2000" dirty="0"/>
                  <a:t>3) Функция </a:t>
                </a:r>
                <a14:m>
                  <m:oMath xmlns:m="http://schemas.openxmlformats.org/officeDocument/2006/math">
                    <m:r>
                      <a:rPr lang="en-US" sz="2000" b="0" i="1" dirty="0" smtClean="0">
                        <a:latin typeface="Cambria Math" panose="02040503050406030204" pitchFamily="18" charset="0"/>
                      </a:rPr>
                      <m:t>𝑙</m:t>
                    </m:r>
                    <m:r>
                      <a:rPr lang="en-US" sz="2000" i="1" dirty="0" smtClean="0">
                        <a:latin typeface="Cambria Math" panose="02040503050406030204" pitchFamily="18" charset="0"/>
                      </a:rPr>
                      <m:t>!</m:t>
                    </m:r>
                  </m:oMath>
                </a14:m>
                <a:r>
                  <a:rPr lang="en-US" sz="2000" dirty="0"/>
                  <a:t> </a:t>
                </a:r>
                <a:r>
                  <a:rPr lang="ru-RU" sz="2000" dirty="0"/>
                  <a:t>асимптотически возрастает быстрее, чем </a:t>
                </a:r>
                <a14:m>
                  <m:oMath xmlns:m="http://schemas.openxmlformats.org/officeDocument/2006/math">
                    <m:sSup>
                      <m:sSupPr>
                        <m:ctrlPr>
                          <a:rPr lang="en-US" sz="2000" b="0" i="1" dirty="0" smtClean="0">
                            <a:latin typeface="Cambria Math" panose="02040503050406030204" pitchFamily="18" charset="0"/>
                          </a:rPr>
                        </m:ctrlPr>
                      </m:sSupPr>
                      <m:e>
                        <m:r>
                          <a:rPr lang="en-US" sz="2000" b="0" i="1" dirty="0" smtClean="0">
                            <a:latin typeface="Cambria Math" panose="02040503050406030204" pitchFamily="18" charset="0"/>
                          </a:rPr>
                          <m:t>2</m:t>
                        </m:r>
                      </m:e>
                      <m:sup>
                        <m:r>
                          <a:rPr lang="en-US" sz="2000" b="0" i="1" dirty="0" smtClean="0">
                            <a:latin typeface="Cambria Math" panose="02040503050406030204" pitchFamily="18" charset="0"/>
                          </a:rPr>
                          <m:t>𝑙</m:t>
                        </m:r>
                      </m:sup>
                    </m:sSup>
                  </m:oMath>
                </a14:m>
                <a:r>
                  <a:rPr lang="ru-RU" sz="2000" dirty="0"/>
                  <a:t>, но медленнее, чем функция </a:t>
                </a:r>
                <a14:m>
                  <m:oMath xmlns:m="http://schemas.openxmlformats.org/officeDocument/2006/math">
                    <m:sSup>
                      <m:sSupPr>
                        <m:ctrlPr>
                          <a:rPr lang="en-US" sz="2000" i="1" dirty="0">
                            <a:latin typeface="Cambria Math" panose="02040503050406030204" pitchFamily="18" charset="0"/>
                          </a:rPr>
                        </m:ctrlPr>
                      </m:sSupPr>
                      <m:e>
                        <m:r>
                          <a:rPr lang="en-US" sz="2000" b="0" i="1" dirty="0" smtClean="0">
                            <a:latin typeface="Cambria Math" panose="02040503050406030204" pitchFamily="18" charset="0"/>
                          </a:rPr>
                          <m:t>𝑙</m:t>
                        </m:r>
                      </m:e>
                      <m:sup>
                        <m:r>
                          <a:rPr lang="en-US" sz="2000" b="0" i="1" dirty="0" smtClean="0">
                            <a:latin typeface="Cambria Math" panose="02040503050406030204" pitchFamily="18" charset="0"/>
                          </a:rPr>
                          <m:t>𝑙</m:t>
                        </m:r>
                      </m:sup>
                    </m:sSup>
                    <m:r>
                      <a:rPr lang="ru-RU" sz="2000" b="0" i="0" dirty="0" smtClean="0">
                        <a:latin typeface="Cambria Math" panose="02040503050406030204" pitchFamily="18" charset="0"/>
                      </a:rPr>
                      <m:t>:</m:t>
                    </m:r>
                    <m:r>
                      <a:rPr lang="en-US" sz="2000" b="0" i="0" dirty="0" smtClean="0">
                        <a:latin typeface="Cambria Math" panose="02040503050406030204" pitchFamily="18" charset="0"/>
                      </a:rPr>
                      <m:t> </m:t>
                    </m:r>
                  </m:oMath>
                </a14:m>
                <a:endParaRPr lang="en-US" sz="2000" dirty="0"/>
              </a:p>
              <a:p>
                <a:pPr algn="ctr"/>
                <a14:m>
                  <m:oMath xmlns:m="http://schemas.openxmlformats.org/officeDocument/2006/math">
                    <m:func>
                      <m:funcPr>
                        <m:ctrlPr>
                          <a:rPr lang="pt-BR" sz="2000" i="1" smtClean="0">
                            <a:latin typeface="Cambria Math" panose="02040503050406030204" pitchFamily="18" charset="0"/>
                          </a:rPr>
                        </m:ctrlPr>
                      </m:funcPr>
                      <m:fName>
                        <m:limLow>
                          <m:limLowPr>
                            <m:ctrlPr>
                              <a:rPr lang="pt-BR" sz="2000" i="1" smtClean="0">
                                <a:latin typeface="Cambria Math" panose="02040503050406030204" pitchFamily="18" charset="0"/>
                              </a:rPr>
                            </m:ctrlPr>
                          </m:limLowPr>
                          <m:e>
                            <m:r>
                              <m:rPr>
                                <m:sty m:val="p"/>
                              </m:rPr>
                              <a:rPr lang="pt-BR" sz="2000" i="0" smtClean="0">
                                <a:latin typeface="Cambria Math" panose="02040503050406030204" pitchFamily="18" charset="0"/>
                              </a:rPr>
                              <m:t>lim</m:t>
                            </m:r>
                          </m:e>
                          <m:lim>
                            <m:r>
                              <a:rPr lang="en-US" sz="2000" b="0" i="1" smtClean="0">
                                <a:latin typeface="Cambria Math" panose="02040503050406030204" pitchFamily="18" charset="0"/>
                              </a:rPr>
                              <m:t>𝑙</m:t>
                            </m:r>
                            <m:r>
                              <a:rPr lang="pt-BR" sz="2000" i="1" smtClean="0">
                                <a:latin typeface="Cambria Math" panose="02040503050406030204" pitchFamily="18" charset="0"/>
                              </a:rPr>
                              <m:t>→∞</m:t>
                            </m:r>
                          </m:lim>
                        </m:limLow>
                      </m:fName>
                      <m:e>
                        <m:f>
                          <m:fPr>
                            <m:ctrlPr>
                              <a:rPr lang="pt-BR" sz="2000" i="1">
                                <a:latin typeface="Cambria Math" panose="02040503050406030204" pitchFamily="18" charset="0"/>
                              </a:rPr>
                            </m:ctrlPr>
                          </m:fPr>
                          <m:num>
                            <m:sSup>
                              <m:sSupPr>
                                <m:ctrlPr>
                                  <a:rPr lang="pt-BR" sz="2000" i="1">
                                    <a:latin typeface="Cambria Math" panose="02040503050406030204" pitchFamily="18" charset="0"/>
                                  </a:rPr>
                                </m:ctrlPr>
                              </m:sSupPr>
                              <m:e>
                                <m:r>
                                  <a:rPr lang="ru-RU" sz="2000" i="1">
                                    <a:latin typeface="Cambria Math" panose="02040503050406030204" pitchFamily="18" charset="0"/>
                                  </a:rPr>
                                  <m:t>2</m:t>
                                </m:r>
                              </m:e>
                              <m:sup>
                                <m:r>
                                  <a:rPr lang="en-US" sz="2000" i="1">
                                    <a:latin typeface="Cambria Math" panose="02040503050406030204" pitchFamily="18" charset="0"/>
                                  </a:rPr>
                                  <m:t>𝑙</m:t>
                                </m:r>
                              </m:sup>
                            </m:sSup>
                          </m:num>
                          <m:den>
                            <m:r>
                              <a:rPr lang="en-US" sz="2000" i="1">
                                <a:latin typeface="Cambria Math" panose="02040503050406030204" pitchFamily="18" charset="0"/>
                              </a:rPr>
                              <m:t>𝑙</m:t>
                            </m:r>
                            <m:r>
                              <a:rPr lang="en-US" sz="2000" i="1">
                                <a:latin typeface="Cambria Math" panose="02040503050406030204" pitchFamily="18" charset="0"/>
                              </a:rPr>
                              <m:t>!</m:t>
                            </m:r>
                          </m:den>
                        </m:f>
                        <m:r>
                          <a:rPr lang="en-US" sz="2000" b="0" i="1" smtClean="0">
                            <a:latin typeface="Cambria Math" panose="02040503050406030204" pitchFamily="18" charset="0"/>
                          </a:rPr>
                          <m:t>=0</m:t>
                        </m:r>
                      </m:e>
                    </m:func>
                    <m:r>
                      <a:rPr lang="ru-RU" sz="2000" b="0" i="0" smtClean="0">
                        <a:latin typeface="Cambria Math" panose="02040503050406030204" pitchFamily="18" charset="0"/>
                      </a:rPr>
                      <m:t>,</m:t>
                    </m:r>
                  </m:oMath>
                </a14:m>
                <a:r>
                  <a:rPr lang="en-US" sz="2000" baseline="30000" dirty="0"/>
                  <a:t>  </a:t>
                </a:r>
              </a:p>
              <a:p>
                <a:pPr/>
                <a14:m>
                  <m:oMathPara xmlns:m="http://schemas.openxmlformats.org/officeDocument/2006/math">
                    <m:oMathParaPr>
                      <m:jc m:val="centerGroup"/>
                    </m:oMathParaPr>
                    <m:oMath xmlns:m="http://schemas.openxmlformats.org/officeDocument/2006/math">
                      <m:func>
                        <m:funcPr>
                          <m:ctrlPr>
                            <a:rPr lang="pt-BR" sz="2000" i="1">
                              <a:latin typeface="Cambria Math" panose="02040503050406030204" pitchFamily="18" charset="0"/>
                            </a:rPr>
                          </m:ctrlPr>
                        </m:funcPr>
                        <m:fName>
                          <m:limLow>
                            <m:limLowPr>
                              <m:ctrlPr>
                                <a:rPr lang="pt-BR" sz="2000" i="1">
                                  <a:latin typeface="Cambria Math" panose="02040503050406030204" pitchFamily="18" charset="0"/>
                                </a:rPr>
                              </m:ctrlPr>
                            </m:limLowPr>
                            <m:e>
                              <m:r>
                                <m:rPr>
                                  <m:sty m:val="p"/>
                                </m:rPr>
                                <a:rPr lang="pt-BR" sz="2000">
                                  <a:latin typeface="Cambria Math" panose="02040503050406030204" pitchFamily="18" charset="0"/>
                                </a:rPr>
                                <m:t>lim</m:t>
                              </m:r>
                            </m:e>
                            <m:lim>
                              <m:r>
                                <a:rPr lang="en-US" sz="2000" i="1">
                                  <a:latin typeface="Cambria Math" panose="02040503050406030204" pitchFamily="18" charset="0"/>
                                </a:rPr>
                                <m:t>𝑙</m:t>
                              </m:r>
                              <m:r>
                                <a:rPr lang="pt-BR" sz="2000" i="1">
                                  <a:latin typeface="Cambria Math" panose="02040503050406030204" pitchFamily="18" charset="0"/>
                                </a:rPr>
                                <m:t>→∞</m:t>
                              </m:r>
                            </m:lim>
                          </m:limLow>
                        </m:fName>
                        <m:e>
                          <m:f>
                            <m:fPr>
                              <m:ctrlPr>
                                <a:rPr lang="pt-BR" sz="2000" i="1">
                                  <a:latin typeface="Cambria Math" panose="02040503050406030204" pitchFamily="18" charset="0"/>
                                </a:rPr>
                              </m:ctrlPr>
                            </m:fPr>
                            <m:num>
                              <m:r>
                                <a:rPr lang="en-US" sz="2000" b="0" i="1" smtClean="0">
                                  <a:latin typeface="Cambria Math" panose="02040503050406030204" pitchFamily="18" charset="0"/>
                                </a:rPr>
                                <m:t>𝑙</m:t>
                              </m:r>
                              <m:r>
                                <a:rPr lang="en-US" sz="2000" b="0" i="1" smtClean="0">
                                  <a:latin typeface="Cambria Math" panose="02040503050406030204" pitchFamily="18" charset="0"/>
                                </a:rPr>
                                <m:t>!</m:t>
                              </m:r>
                            </m:num>
                            <m:den>
                              <m:sSup>
                                <m:sSupPr>
                                  <m:ctrlPr>
                                    <a:rPr lang="pt-BR" sz="2000" i="1">
                                      <a:latin typeface="Cambria Math" panose="02040503050406030204" pitchFamily="18" charset="0"/>
                                    </a:rPr>
                                  </m:ctrlPr>
                                </m:sSupPr>
                                <m:e>
                                  <m:r>
                                    <a:rPr lang="en-US" sz="2000" b="0" i="1" smtClean="0">
                                      <a:latin typeface="Cambria Math" panose="02040503050406030204" pitchFamily="18" charset="0"/>
                                    </a:rPr>
                                    <m:t>𝑙</m:t>
                                  </m:r>
                                </m:e>
                                <m:sup>
                                  <m:r>
                                    <a:rPr lang="en-US" sz="2000" i="1">
                                      <a:latin typeface="Cambria Math" panose="02040503050406030204" pitchFamily="18" charset="0"/>
                                    </a:rPr>
                                    <m:t>𝑙</m:t>
                                  </m:r>
                                </m:sup>
                              </m:sSup>
                            </m:den>
                          </m:f>
                          <m:r>
                            <a:rPr lang="en-US" sz="2000" i="1">
                              <a:latin typeface="Cambria Math" panose="02040503050406030204" pitchFamily="18" charset="0"/>
                            </a:rPr>
                            <m:t>=0</m:t>
                          </m:r>
                        </m:e>
                      </m:func>
                      <m:r>
                        <a:rPr lang="ru-RU" sz="2000" b="0" i="1" smtClean="0">
                          <a:latin typeface="Cambria Math" panose="02040503050406030204" pitchFamily="18" charset="0"/>
                        </a:rPr>
                        <m:t>.</m:t>
                      </m:r>
                    </m:oMath>
                  </m:oMathPara>
                </a14:m>
                <a:endParaRPr lang="ru-RU" sz="2000" baseline="30000" dirty="0"/>
              </a:p>
            </p:txBody>
          </p:sp>
        </mc:Choice>
        <mc:Fallback xmlns="">
          <p:sp>
            <p:nvSpPr>
              <p:cNvPr id="13" name="TextBox 12"/>
              <p:cNvSpPr txBox="1">
                <a:spLocks noRot="1" noChangeAspect="1" noMove="1" noResize="1" noEditPoints="1" noAdjustHandles="1" noChangeArrowheads="1" noChangeShapeType="1" noTextEdit="1"/>
              </p:cNvSpPr>
              <p:nvPr/>
            </p:nvSpPr>
            <p:spPr>
              <a:xfrm>
                <a:off x="871390" y="5322349"/>
                <a:ext cx="10901192" cy="1511696"/>
              </a:xfrm>
              <a:prstGeom prst="rect">
                <a:avLst/>
              </a:prstGeom>
              <a:blipFill>
                <a:blip r:embed="rId5"/>
                <a:stretch>
                  <a:fillRect l="-615" t="-1613"/>
                </a:stretch>
              </a:blipFill>
            </p:spPr>
            <p:txBody>
              <a:bodyPr/>
              <a:lstStyle/>
              <a:p>
                <a:r>
                  <a:rPr lang="ru-BY">
                    <a:noFill/>
                  </a:rPr>
                  <a:t> </a:t>
                </a:r>
              </a:p>
            </p:txBody>
          </p:sp>
        </mc:Fallback>
      </mc:AlternateContent>
      <p:sp>
        <p:nvSpPr>
          <p:cNvPr id="11" name="TextBox 10"/>
          <p:cNvSpPr txBox="1"/>
          <p:nvPr/>
        </p:nvSpPr>
        <p:spPr>
          <a:xfrm>
            <a:off x="11157995" y="6627034"/>
            <a:ext cx="1034005" cy="246221"/>
          </a:xfrm>
          <a:prstGeom prst="rect">
            <a:avLst/>
          </a:prstGeom>
          <a:noFill/>
        </p:spPr>
        <p:txBody>
          <a:bodyPr wrap="square" lIns="0" tIns="0" rIns="0" bIns="0" rtlCol="0">
            <a:spAutoFit/>
          </a:bodyPr>
          <a:lstStyle/>
          <a:p>
            <a:pPr algn="ctr"/>
            <a:r>
              <a:rPr lang="ru-RU" sz="1600" dirty="0">
                <a:solidFill>
                  <a:srgbClr val="144E9D"/>
                </a:solidFill>
              </a:rPr>
              <a:t>ФПМИ БГУ</a:t>
            </a:r>
          </a:p>
        </p:txBody>
      </p:sp>
      <p:pic>
        <p:nvPicPr>
          <p:cNvPr id="12" name="Рисунок 11" descr="png..png"/>
          <p:cNvPicPr>
            <a:picLocks noChangeAspect="1"/>
          </p:cNvPicPr>
          <p:nvPr/>
        </p:nvPicPr>
        <p:blipFill>
          <a:blip r:embed="rId6" cstate="print"/>
          <a:srcRect r="82957"/>
          <a:stretch>
            <a:fillRect/>
          </a:stretch>
        </p:blipFill>
        <p:spPr>
          <a:xfrm>
            <a:off x="10933610" y="6425188"/>
            <a:ext cx="259107" cy="386512"/>
          </a:xfrm>
          <a:prstGeom prst="rect">
            <a:avLst/>
          </a:prstGeom>
        </p:spPr>
      </p:pic>
      <p:sp>
        <p:nvSpPr>
          <p:cNvPr id="14" name="TextBox 13">
            <a:extLst>
              <a:ext uri="{FF2B5EF4-FFF2-40B4-BE49-F238E27FC236}">
                <a16:creationId xmlns:a16="http://schemas.microsoft.com/office/drawing/2014/main" id="{8B507A6C-7F3D-4DF2-9C0A-4295E4BE8BF9}"/>
              </a:ext>
            </a:extLst>
          </p:cNvPr>
          <p:cNvSpPr txBox="1"/>
          <p:nvPr/>
        </p:nvSpPr>
        <p:spPr>
          <a:xfrm>
            <a:off x="116641" y="15565"/>
            <a:ext cx="11608272" cy="1077218"/>
          </a:xfrm>
          <a:prstGeom prst="rect">
            <a:avLst/>
          </a:prstGeom>
          <a:noFill/>
        </p:spPr>
        <p:txBody>
          <a:bodyPr wrap="square" rtlCol="0">
            <a:spAutoFit/>
          </a:bodyPr>
          <a:lstStyle/>
          <a:p>
            <a:pPr algn="just"/>
            <a:r>
              <a:rPr lang="ru-RU" sz="3200" dirty="0"/>
              <a:t>Алгоритм называется </a:t>
            </a:r>
            <a:r>
              <a:rPr lang="ru-RU" sz="3200" b="1" dirty="0"/>
              <a:t>экспоненциальным</a:t>
            </a:r>
            <a:r>
              <a:rPr lang="ru-RU" sz="3200" dirty="0"/>
              <a:t>, если его асимптотическая временная сложность</a:t>
            </a:r>
            <a:endParaRPr lang="x-none" sz="3200" dirty="0"/>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F1B220E0-D74B-4CB7-AEDB-245FD046921D}"/>
                  </a:ext>
                </a:extLst>
              </p:cNvPr>
              <p:cNvSpPr txBox="1"/>
              <p:nvPr/>
            </p:nvSpPr>
            <p:spPr>
              <a:xfrm>
                <a:off x="116641" y="1755574"/>
                <a:ext cx="7557838" cy="584775"/>
              </a:xfrm>
              <a:prstGeom prst="rect">
                <a:avLst/>
              </a:prstGeom>
              <a:noFill/>
            </p:spPr>
            <p:txBody>
              <a:bodyPr wrap="none" rtlCol="0">
                <a:spAutoFit/>
              </a:bodyPr>
              <a:lstStyle/>
              <a:p>
                <a:r>
                  <a:rPr lang="ru-RU" sz="3200" dirty="0"/>
                  <a:t>где </a:t>
                </a:r>
                <a14:m>
                  <m:oMath xmlns:m="http://schemas.openxmlformats.org/officeDocument/2006/math">
                    <m:r>
                      <m:rPr>
                        <m:sty m:val="p"/>
                      </m:rPr>
                      <a:rPr lang="en-US" sz="3200" i="0">
                        <a:latin typeface="Cambria Math" panose="02040503050406030204" pitchFamily="18" charset="0"/>
                      </a:rPr>
                      <m:t>e</m:t>
                    </m:r>
                    <m:r>
                      <m:rPr>
                        <m:sty m:val="p"/>
                      </m:rPr>
                      <a:rPr lang="en-US" sz="3200" b="0" i="0" smtClean="0">
                        <a:latin typeface="Cambria Math" panose="02040503050406030204" pitchFamily="18" charset="0"/>
                      </a:rPr>
                      <m:t>xp</m:t>
                    </m:r>
                    <m:r>
                      <a:rPr lang="en-US" sz="3200" b="0" i="1" smtClean="0">
                        <a:latin typeface="Cambria Math" panose="02040503050406030204" pitchFamily="18" charset="0"/>
                      </a:rPr>
                      <m:t>(</m:t>
                    </m:r>
                    <m:r>
                      <a:rPr lang="en-US" sz="3200" b="0" i="1" smtClean="0">
                        <a:latin typeface="Cambria Math" panose="02040503050406030204" pitchFamily="18" charset="0"/>
                      </a:rPr>
                      <m:t>𝑙</m:t>
                    </m:r>
                    <m:r>
                      <a:rPr lang="en-US" sz="3200" b="0" i="1" smtClean="0">
                        <a:latin typeface="Cambria Math" panose="02040503050406030204" pitchFamily="18" charset="0"/>
                      </a:rPr>
                      <m:t>)</m:t>
                    </m:r>
                  </m:oMath>
                </a14:m>
                <a:r>
                  <a:rPr lang="ru-RU" sz="3200" dirty="0"/>
                  <a:t> – экспоненциальная </a:t>
                </a:r>
                <a:r>
                  <a:rPr lang="ru-RU" sz="3200" dirty="0">
                    <a:solidFill>
                      <a:srgbClr val="000000"/>
                    </a:solidFill>
                    <a:latin typeface="Cambria Math" panose="02040503050406030204" pitchFamily="18" charset="0"/>
                  </a:rPr>
                  <a:t>функция</a:t>
                </a:r>
                <a:r>
                  <a:rPr lang="ru-RU" sz="3200" dirty="0"/>
                  <a:t>. </a:t>
                </a:r>
                <a:endParaRPr lang="ru-BY" sz="3200" dirty="0"/>
              </a:p>
            </p:txBody>
          </p:sp>
        </mc:Choice>
        <mc:Fallback xmlns="">
          <p:sp>
            <p:nvSpPr>
              <p:cNvPr id="15" name="TextBox 14">
                <a:extLst>
                  <a:ext uri="{FF2B5EF4-FFF2-40B4-BE49-F238E27FC236}">
                    <a16:creationId xmlns:a16="http://schemas.microsoft.com/office/drawing/2014/main" id="{F1B220E0-D74B-4CB7-AEDB-245FD046921D}"/>
                  </a:ext>
                </a:extLst>
              </p:cNvPr>
              <p:cNvSpPr txBox="1">
                <a:spLocks noRot="1" noChangeAspect="1" noMove="1" noResize="1" noEditPoints="1" noAdjustHandles="1" noChangeArrowheads="1" noChangeShapeType="1" noTextEdit="1"/>
              </p:cNvSpPr>
              <p:nvPr/>
            </p:nvSpPr>
            <p:spPr>
              <a:xfrm>
                <a:off x="116641" y="1755574"/>
                <a:ext cx="7557838" cy="584775"/>
              </a:xfrm>
              <a:prstGeom prst="rect">
                <a:avLst/>
              </a:prstGeom>
              <a:blipFill>
                <a:blip r:embed="rId10"/>
                <a:stretch>
                  <a:fillRect l="-2016" t="-15625" r="-726" b="-34375"/>
                </a:stretch>
              </a:blipFill>
            </p:spPr>
            <p:txBody>
              <a:bodyPr/>
              <a:lstStyle/>
              <a:p>
                <a:r>
                  <a:rPr lang="ru-BY">
                    <a:noFill/>
                  </a:rPr>
                  <a:t> </a:t>
                </a:r>
              </a:p>
            </p:txBody>
          </p:sp>
        </mc:Fallback>
      </mc:AlternateContent>
      <p:sp>
        <p:nvSpPr>
          <p:cNvPr id="8" name="TextBox 7">
            <a:extLst>
              <a:ext uri="{FF2B5EF4-FFF2-40B4-BE49-F238E27FC236}">
                <a16:creationId xmlns:a16="http://schemas.microsoft.com/office/drawing/2014/main" id="{CE1B189A-1444-BDC4-4AF3-CBB607848B7A}"/>
              </a:ext>
            </a:extLst>
          </p:cNvPr>
          <p:cNvSpPr txBox="1"/>
          <p:nvPr/>
        </p:nvSpPr>
        <p:spPr>
          <a:xfrm>
            <a:off x="266863" y="2404357"/>
            <a:ext cx="3111749" cy="400110"/>
          </a:xfrm>
          <a:prstGeom prst="rect">
            <a:avLst/>
          </a:prstGeom>
          <a:noFill/>
        </p:spPr>
        <p:txBody>
          <a:bodyPr wrap="none" rtlCol="0">
            <a:spAutoFit/>
          </a:bodyPr>
          <a:lstStyle/>
          <a:p>
            <a:r>
              <a:rPr lang="ru-RU" sz="2000" i="1" dirty="0"/>
              <a:t>Сведения из математики</a:t>
            </a:r>
            <a:endParaRPr lang="ru-RU" sz="2000" dirty="0"/>
          </a:p>
        </p:txBody>
      </p:sp>
      <p:cxnSp>
        <p:nvCxnSpPr>
          <p:cNvPr id="9" name="Прямая соединительная линия 8">
            <a:extLst>
              <a:ext uri="{FF2B5EF4-FFF2-40B4-BE49-F238E27FC236}">
                <a16:creationId xmlns:a16="http://schemas.microsoft.com/office/drawing/2014/main" id="{511A3C7E-12D3-AF6F-7813-250CCA7176EE}"/>
              </a:ext>
            </a:extLst>
          </p:cNvPr>
          <p:cNvCxnSpPr/>
          <p:nvPr/>
        </p:nvCxnSpPr>
        <p:spPr>
          <a:xfrm>
            <a:off x="782424" y="2804467"/>
            <a:ext cx="0" cy="3888401"/>
          </a:xfrm>
          <a:prstGeom prst="line">
            <a:avLst/>
          </a:prstGeom>
        </p:spPr>
        <p:style>
          <a:lnRef idx="1">
            <a:schemeClr val="dk1"/>
          </a:lnRef>
          <a:fillRef idx="0">
            <a:schemeClr val="dk1"/>
          </a:fillRef>
          <a:effectRef idx="0">
            <a:schemeClr val="dk1"/>
          </a:effectRef>
          <a:fontRef idx="minor">
            <a:schemeClr val="tx1"/>
          </a:fontRef>
        </p:style>
      </p:cxnSp>
      <p:cxnSp>
        <p:nvCxnSpPr>
          <p:cNvPr id="16" name="Прямая соединительная линия 15">
            <a:extLst>
              <a:ext uri="{FF2B5EF4-FFF2-40B4-BE49-F238E27FC236}">
                <a16:creationId xmlns:a16="http://schemas.microsoft.com/office/drawing/2014/main" id="{44618651-9FA2-0C38-7BE0-8368B7B855A8}"/>
              </a:ext>
            </a:extLst>
          </p:cNvPr>
          <p:cNvCxnSpPr/>
          <p:nvPr/>
        </p:nvCxnSpPr>
        <p:spPr>
          <a:xfrm>
            <a:off x="266863" y="2804467"/>
            <a:ext cx="3211628" cy="0"/>
          </a:xfrm>
          <a:prstGeom prst="line">
            <a:avLst/>
          </a:prstGeom>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7" name="TextBox 6"/>
              <p:cNvSpPr txBox="1"/>
              <p:nvPr/>
            </p:nvSpPr>
            <p:spPr>
              <a:xfrm>
                <a:off x="801153" y="3610665"/>
                <a:ext cx="10454843" cy="646331"/>
              </a:xfrm>
              <a:prstGeom prst="rect">
                <a:avLst/>
              </a:prstGeom>
              <a:noFill/>
            </p:spPr>
            <p:txBody>
              <a:bodyPr wrap="square" rtlCol="0">
                <a:spAutoFit/>
              </a:bodyPr>
              <a:lstStyle/>
              <a:p>
                <a:pPr lvl="1"/>
                <a:r>
                  <a:rPr lang="ru-RU" dirty="0"/>
                  <a:t>Например, экспоненциальными являются такие функции </a:t>
                </a:r>
                <a14:m>
                  <m:oMath xmlns:m="http://schemas.openxmlformats.org/officeDocument/2006/math">
                    <m:r>
                      <a:rPr lang="ru-RU" i="1" dirty="0" smtClean="0">
                        <a:latin typeface="Cambria Math" panose="02040503050406030204" pitchFamily="18" charset="0"/>
                      </a:rPr>
                      <m:t>2</m:t>
                    </m:r>
                    <m:r>
                      <a:rPr lang="en-US" i="1" baseline="30000" dirty="0">
                        <a:latin typeface="Cambria Math" panose="02040503050406030204" pitchFamily="18" charset="0"/>
                      </a:rPr>
                      <m:t>𝑙</m:t>
                    </m:r>
                    <m:r>
                      <a:rPr lang="en-US" i="1" dirty="0">
                        <a:latin typeface="Cambria Math" panose="02040503050406030204" pitchFamily="18" charset="0"/>
                      </a:rPr>
                      <m:t>, 3</m:t>
                    </m:r>
                    <m:r>
                      <a:rPr lang="en-US" i="1" baseline="30000" dirty="0">
                        <a:latin typeface="Cambria Math" panose="02040503050406030204" pitchFamily="18" charset="0"/>
                      </a:rPr>
                      <m:t>𝑙</m:t>
                    </m:r>
                  </m:oMath>
                </a14:m>
                <a:r>
                  <a:rPr lang="en-US" dirty="0"/>
                  <a:t>.</a:t>
                </a:r>
              </a:p>
              <a:p>
                <a:pPr lvl="1"/>
                <a:r>
                  <a:rPr lang="ru-RU" dirty="0"/>
                  <a:t>Экспонента – показательная функция </a:t>
                </a:r>
                <a14:m>
                  <m:oMath xmlns:m="http://schemas.openxmlformats.org/officeDocument/2006/math">
                    <m:r>
                      <a:rPr lang="en-US" i="1" dirty="0" smtClean="0">
                        <a:latin typeface="Cambria Math" panose="02040503050406030204" pitchFamily="18" charset="0"/>
                      </a:rPr>
                      <m:t>𝑒</m:t>
                    </m:r>
                    <m:r>
                      <a:rPr lang="en-US" i="1" baseline="30000" dirty="0">
                        <a:latin typeface="Cambria Math" panose="02040503050406030204" pitchFamily="18" charset="0"/>
                      </a:rPr>
                      <m:t>𝑙</m:t>
                    </m:r>
                  </m:oMath>
                </a14:m>
                <a:r>
                  <a:rPr lang="en-US" dirty="0"/>
                  <a:t> </a:t>
                </a:r>
                <a:r>
                  <a:rPr lang="ru-RU" dirty="0"/>
                  <a:t>, где </a:t>
                </a:r>
                <a14:m>
                  <m:oMath xmlns:m="http://schemas.openxmlformats.org/officeDocument/2006/math">
                    <m:r>
                      <a:rPr lang="en-US" i="1" dirty="0">
                        <a:latin typeface="Cambria Math" panose="02040503050406030204" pitchFamily="18" charset="0"/>
                      </a:rPr>
                      <m:t>𝑒</m:t>
                    </m:r>
                  </m:oMath>
                </a14:m>
                <a:r>
                  <a:rPr lang="ru-BY" dirty="0">
                    <a:solidFill>
                      <a:srgbClr val="000000"/>
                    </a:solidFill>
                  </a:rPr>
                  <a:t> </a:t>
                </a:r>
                <a14:m>
                  <m:oMath xmlns:m="http://schemas.openxmlformats.org/officeDocument/2006/math">
                    <m:r>
                      <a:rPr lang="ru-BY" i="1">
                        <a:solidFill>
                          <a:srgbClr val="000000"/>
                        </a:solidFill>
                        <a:latin typeface="Cambria Math" panose="02040503050406030204" pitchFamily="18" charset="0"/>
                      </a:rPr>
                      <m:t>≈2,718281</m:t>
                    </m:r>
                  </m:oMath>
                </a14:m>
                <a:r>
                  <a:rPr lang="en-US" i="1" dirty="0"/>
                  <a:t> – </a:t>
                </a:r>
                <a:r>
                  <a:rPr lang="ru-RU" dirty="0"/>
                  <a:t>основание натурального логарифма</a:t>
                </a:r>
                <a14:m>
                  <m:oMath xmlns:m="http://schemas.openxmlformats.org/officeDocument/2006/math">
                    <m:r>
                      <a:rPr lang="en-US" b="0" i="1" smtClean="0">
                        <a:solidFill>
                          <a:srgbClr val="000000"/>
                        </a:solidFill>
                        <a:latin typeface="Cambria Math" panose="02040503050406030204" pitchFamily="18" charset="0"/>
                      </a:rPr>
                      <m:t>.</m:t>
                    </m:r>
                  </m:oMath>
                </a14:m>
                <a:endParaRPr lang="ru-RU" i="1" baseline="30000" dirty="0"/>
              </a:p>
            </p:txBody>
          </p:sp>
        </mc:Choice>
        <mc:Fallback xmlns="">
          <p:sp>
            <p:nvSpPr>
              <p:cNvPr id="7" name="TextBox 6"/>
              <p:cNvSpPr txBox="1">
                <a:spLocks noRot="1" noChangeAspect="1" noMove="1" noResize="1" noEditPoints="1" noAdjustHandles="1" noChangeArrowheads="1" noChangeShapeType="1" noTextEdit="1"/>
              </p:cNvSpPr>
              <p:nvPr/>
            </p:nvSpPr>
            <p:spPr>
              <a:xfrm>
                <a:off x="801153" y="3610665"/>
                <a:ext cx="10454843" cy="646331"/>
              </a:xfrm>
              <a:prstGeom prst="rect">
                <a:avLst/>
              </a:prstGeom>
              <a:blipFill>
                <a:blip r:embed="rId11"/>
                <a:stretch>
                  <a:fillRect t="-4717" b="-14151"/>
                </a:stretch>
              </a:blipFill>
            </p:spPr>
            <p:txBody>
              <a:bodyPr/>
              <a:lstStyle/>
              <a:p>
                <a:r>
                  <a:rPr lang="ru-BY">
                    <a:noFill/>
                  </a:rPr>
                  <a:t> </a:t>
                </a:r>
              </a:p>
            </p:txBody>
          </p:sp>
        </mc:Fallback>
      </mc:AlternateContent>
    </p:spTree>
    <p:extLst>
      <p:ext uri="{BB962C8B-B14F-4D97-AF65-F5344CB8AC3E}">
        <p14:creationId xmlns:p14="http://schemas.microsoft.com/office/powerpoint/2010/main" val="253845202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Прямоугольник 3"/>
              <p:cNvSpPr/>
              <p:nvPr/>
            </p:nvSpPr>
            <p:spPr>
              <a:xfrm>
                <a:off x="5633049" y="9838"/>
                <a:ext cx="6215283" cy="6863417"/>
              </a:xfrm>
              <a:prstGeom prst="rect">
                <a:avLst/>
              </a:prstGeom>
            </p:spPr>
            <p:txBody>
              <a:bodyPr wrap="square">
                <a:spAutoFit/>
              </a:bodyPr>
              <a:lstStyle/>
              <a:p>
                <a:pPr algn="just"/>
                <a:r>
                  <a:rPr lang="ru-RU" sz="2000" dirty="0"/>
                  <a:t>Например, при n </a:t>
                </a:r>
                <a:r>
                  <a:rPr lang="en-US" sz="2000" dirty="0"/>
                  <a:t>≤</a:t>
                </a:r>
                <a:r>
                  <a:rPr lang="ru-RU" sz="2000" dirty="0"/>
                  <a:t> 20 функция </a:t>
                </a:r>
                <a14:m>
                  <m:oMath xmlns:m="http://schemas.openxmlformats.org/officeDocument/2006/math">
                    <m:r>
                      <a:rPr lang="en-US" sz="2000" i="1" dirty="0" smtClean="0">
                        <a:latin typeface="Cambria Math" panose="02040503050406030204" pitchFamily="18" charset="0"/>
                      </a:rPr>
                      <m:t>𝑓</m:t>
                    </m:r>
                    <m:r>
                      <a:rPr lang="en-US" sz="2000" i="1" dirty="0" smtClean="0">
                        <a:latin typeface="Cambria Math" panose="02040503050406030204" pitchFamily="18" charset="0"/>
                      </a:rPr>
                      <m:t>(</m:t>
                    </m:r>
                    <m:r>
                      <a:rPr lang="en-US" sz="2000" i="1" dirty="0" smtClean="0">
                        <a:latin typeface="Cambria Math" panose="02040503050406030204" pitchFamily="18" charset="0"/>
                      </a:rPr>
                      <m:t>𝑛</m:t>
                    </m:r>
                    <m:r>
                      <a:rPr lang="en-US" sz="2000" i="1" dirty="0" smtClean="0">
                        <a:latin typeface="Cambria Math" panose="02040503050406030204" pitchFamily="18" charset="0"/>
                      </a:rPr>
                      <m:t>)=2</m:t>
                    </m:r>
                    <m:r>
                      <a:rPr lang="en-US" sz="2000" i="1" baseline="30000" dirty="0">
                        <a:latin typeface="Cambria Math" panose="02040503050406030204" pitchFamily="18" charset="0"/>
                      </a:rPr>
                      <m:t>𝑛</m:t>
                    </m:r>
                    <m:r>
                      <a:rPr lang="en-US" sz="2000" i="1" baseline="30000" dirty="0">
                        <a:latin typeface="Cambria Math" panose="02040503050406030204" pitchFamily="18" charset="0"/>
                      </a:rPr>
                      <m:t> </m:t>
                    </m:r>
                  </m:oMath>
                </a14:m>
                <a:r>
                  <a:rPr lang="ru-RU" sz="2000" dirty="0"/>
                  <a:t>ведет себя лучше, чем функция </a:t>
                </a:r>
                <a14:m>
                  <m:oMath xmlns:m="http://schemas.openxmlformats.org/officeDocument/2006/math">
                    <m:r>
                      <a:rPr lang="en-US" sz="2000" i="1" dirty="0" smtClean="0">
                        <a:latin typeface="Cambria Math" panose="02040503050406030204" pitchFamily="18" charset="0"/>
                      </a:rPr>
                      <m:t>𝑓</m:t>
                    </m:r>
                    <m:r>
                      <a:rPr lang="en-US" sz="2000" i="1" dirty="0" smtClean="0">
                        <a:latin typeface="Cambria Math" panose="02040503050406030204" pitchFamily="18" charset="0"/>
                      </a:rPr>
                      <m:t>(</m:t>
                    </m:r>
                    <m:r>
                      <a:rPr lang="en-US" sz="2000" i="1" dirty="0" smtClean="0">
                        <a:latin typeface="Cambria Math" panose="02040503050406030204" pitchFamily="18" charset="0"/>
                      </a:rPr>
                      <m:t>𝑛</m:t>
                    </m:r>
                    <m:r>
                      <a:rPr lang="en-US" sz="2000" i="1" dirty="0" smtClean="0">
                        <a:latin typeface="Cambria Math" panose="02040503050406030204" pitchFamily="18" charset="0"/>
                      </a:rPr>
                      <m:t>)=</m:t>
                    </m:r>
                    <m:r>
                      <a:rPr lang="en-US" sz="2000" i="1" dirty="0" smtClean="0">
                        <a:latin typeface="Cambria Math" panose="02040503050406030204" pitchFamily="18" charset="0"/>
                      </a:rPr>
                      <m:t>𝑛</m:t>
                    </m:r>
                    <m:r>
                      <a:rPr lang="en-US" sz="2000" i="1" baseline="30000" dirty="0">
                        <a:latin typeface="Cambria Math" panose="02040503050406030204" pitchFamily="18" charset="0"/>
                      </a:rPr>
                      <m:t>5 </m:t>
                    </m:r>
                  </m:oMath>
                </a14:m>
                <a:r>
                  <a:rPr lang="ru-RU" sz="2000" dirty="0"/>
                  <a:t>. </a:t>
                </a:r>
              </a:p>
              <a:p>
                <a:pPr algn="just"/>
                <a:r>
                  <a:rPr lang="ru-RU" sz="2000" dirty="0"/>
                  <a:t>Или будет ли алгоритм с оценкой </a:t>
                </a:r>
                <a14:m>
                  <m:oMath xmlns:m="http://schemas.openxmlformats.org/officeDocument/2006/math">
                    <m:r>
                      <a:rPr lang="en-US" sz="2000" i="1" dirty="0">
                        <a:latin typeface="Cambria Math" panose="02040503050406030204" pitchFamily="18" charset="0"/>
                      </a:rPr>
                      <m:t>𝑓</m:t>
                    </m:r>
                    <m:r>
                      <a:rPr lang="en-US" sz="2000" i="1" dirty="0">
                        <a:latin typeface="Cambria Math" panose="02040503050406030204" pitchFamily="18" charset="0"/>
                      </a:rPr>
                      <m:t>(</m:t>
                    </m:r>
                    <m:r>
                      <a:rPr lang="en-US" sz="2000" i="1" dirty="0">
                        <a:latin typeface="Cambria Math" panose="02040503050406030204" pitchFamily="18" charset="0"/>
                      </a:rPr>
                      <m:t>𝑛</m:t>
                    </m:r>
                    <m:r>
                      <a:rPr lang="en-US" sz="2000" i="1" dirty="0">
                        <a:latin typeface="Cambria Math" panose="02040503050406030204" pitchFamily="18" charset="0"/>
                      </a:rPr>
                      <m:t>)=</m:t>
                    </m:r>
                    <m:sSup>
                      <m:sSupPr>
                        <m:ctrlPr>
                          <a:rPr lang="en-US" sz="2000" i="1" dirty="0" smtClean="0">
                            <a:latin typeface="Cambria Math" panose="02040503050406030204" pitchFamily="18" charset="0"/>
                          </a:rPr>
                        </m:ctrlPr>
                      </m:sSupPr>
                      <m:e>
                        <m:r>
                          <a:rPr lang="en-US" sz="2000" b="0" i="1" dirty="0" smtClean="0">
                            <a:latin typeface="Cambria Math" panose="02040503050406030204" pitchFamily="18" charset="0"/>
                          </a:rPr>
                          <m:t>𝑛</m:t>
                        </m:r>
                      </m:e>
                      <m:sup>
                        <m:r>
                          <a:rPr lang="en-US" sz="2000" b="0" i="1" dirty="0" smtClean="0">
                            <a:latin typeface="Cambria Math" panose="02040503050406030204" pitchFamily="18" charset="0"/>
                          </a:rPr>
                          <m:t>80</m:t>
                        </m:r>
                      </m:sup>
                    </m:sSup>
                    <m:r>
                      <a:rPr lang="en-US" sz="2000" i="1" baseline="30000" dirty="0">
                        <a:latin typeface="Cambria Math" panose="02040503050406030204" pitchFamily="18" charset="0"/>
                      </a:rPr>
                      <m:t> </m:t>
                    </m:r>
                  </m:oMath>
                </a14:m>
                <a:r>
                  <a:rPr lang="en-US" sz="2000" dirty="0"/>
                  <a:t> </a:t>
                </a:r>
                <a:r>
                  <a:rPr lang="ru-RU" sz="2000" dirty="0"/>
                  <a:t>иметь практическое применение, если время, необходимое для решения индивидуальной задачи размера </a:t>
                </a:r>
                <a14:m>
                  <m:oMath xmlns:m="http://schemas.openxmlformats.org/officeDocument/2006/math">
                    <m:r>
                      <a:rPr lang="en-US" sz="2000" i="1" dirty="0" smtClean="0">
                        <a:latin typeface="Cambria Math" panose="02040503050406030204" pitchFamily="18" charset="0"/>
                      </a:rPr>
                      <m:t>𝑛</m:t>
                    </m:r>
                    <m:r>
                      <a:rPr lang="en-US" sz="2000" i="1" dirty="0" smtClean="0">
                        <a:latin typeface="Cambria Math" panose="02040503050406030204" pitchFamily="18" charset="0"/>
                      </a:rPr>
                      <m:t>=3</m:t>
                    </m:r>
                  </m:oMath>
                </a14:m>
                <a:r>
                  <a:rPr lang="ru-RU" sz="2000" dirty="0"/>
                  <a:t> уже</a:t>
                </a:r>
                <a:r>
                  <a:rPr lang="en-US" sz="2000" dirty="0"/>
                  <a:t> </a:t>
                </a:r>
                <a:r>
                  <a:rPr lang="ru-RU" sz="2000" dirty="0"/>
                  <a:t>выражается астрономическим числом, и может оказаться, что некоторый экспоненциальный алгоритм работает лучше при всех разумных входных?</a:t>
                </a:r>
                <a:endParaRPr lang="en-US" sz="2000" dirty="0"/>
              </a:p>
              <a:p>
                <a:pPr algn="just"/>
                <a:endParaRPr lang="en-US" sz="2000" dirty="0"/>
              </a:p>
              <a:p>
                <a:pPr algn="just"/>
                <a:r>
                  <a:rPr lang="ru-RU" sz="2000" dirty="0"/>
                  <a:t>Кроме того, </a:t>
                </a:r>
                <a:r>
                  <a:rPr lang="ru-RU" sz="2000" b="1" dirty="0"/>
                  <a:t>известны некоторые экспоненциальные алгоритмы</a:t>
                </a:r>
                <a:r>
                  <a:rPr lang="en-US" sz="2000" b="1" dirty="0"/>
                  <a:t> </a:t>
                </a:r>
                <a:r>
                  <a:rPr lang="en-US" sz="2000" dirty="0"/>
                  <a:t>(</a:t>
                </a:r>
                <a:r>
                  <a:rPr lang="ru-RU" sz="2000" dirty="0"/>
                  <a:t>например, симплекс-метод</a:t>
                </a:r>
                <a:r>
                  <a:rPr lang="en-US" sz="2000" dirty="0"/>
                  <a:t>)</a:t>
                </a:r>
                <a:r>
                  <a:rPr lang="ru-RU" sz="2000" b="1" dirty="0"/>
                  <a:t>, весьма хорошо зарекомендовавшие себя на практике</a:t>
                </a:r>
                <a:r>
                  <a:rPr lang="ru-RU" sz="2000" dirty="0"/>
                  <a:t>. Дело в том, что трудоемкость определена как мера поведения алгоритма в наихудшем случае. Утверждение о том, что алгоритм имеет трудоемкость </a:t>
                </a:r>
                <a14:m>
                  <m:oMath xmlns:m="http://schemas.openxmlformats.org/officeDocument/2006/math">
                    <m:r>
                      <a:rPr lang="ru-RU" sz="2000" i="1" dirty="0" smtClean="0">
                        <a:latin typeface="Cambria Math" panose="02040503050406030204" pitchFamily="18" charset="0"/>
                      </a:rPr>
                      <m:t>2</m:t>
                    </m:r>
                    <m:r>
                      <a:rPr lang="en-US" sz="2000" i="1" baseline="30000" dirty="0">
                        <a:latin typeface="Cambria Math" panose="02040503050406030204" pitchFamily="18" charset="0"/>
                      </a:rPr>
                      <m:t>𝑛</m:t>
                    </m:r>
                  </m:oMath>
                </a14:m>
                <a:r>
                  <a:rPr lang="ru-RU" sz="2000" dirty="0"/>
                  <a:t> , означает, что решение по крайней мере одной задачи размерности </a:t>
                </a:r>
                <a14:m>
                  <m:oMath xmlns:m="http://schemas.openxmlformats.org/officeDocument/2006/math">
                    <m:r>
                      <a:rPr lang="ru-RU" sz="2000" i="1" dirty="0" smtClean="0">
                        <a:latin typeface="Cambria Math" panose="02040503050406030204" pitchFamily="18" charset="0"/>
                      </a:rPr>
                      <m:t>𝑛</m:t>
                    </m:r>
                  </m:oMath>
                </a14:m>
                <a:r>
                  <a:rPr lang="ru-RU" sz="2000" dirty="0"/>
                  <a:t> требуется времени порядка </a:t>
                </a:r>
                <a14:m>
                  <m:oMath xmlns:m="http://schemas.openxmlformats.org/officeDocument/2006/math">
                    <m:r>
                      <a:rPr lang="ru-RU" sz="2000" i="1" dirty="0" smtClean="0">
                        <a:latin typeface="Cambria Math" panose="02040503050406030204" pitchFamily="18" charset="0"/>
                      </a:rPr>
                      <m:t>2</m:t>
                    </m:r>
                    <m:r>
                      <a:rPr lang="en-US" sz="2000" i="1" baseline="30000" dirty="0">
                        <a:latin typeface="Cambria Math" panose="02040503050406030204" pitchFamily="18" charset="0"/>
                      </a:rPr>
                      <m:t>𝑛</m:t>
                    </m:r>
                  </m:oMath>
                </a14:m>
                <a:r>
                  <a:rPr lang="ru-RU" sz="2000" dirty="0"/>
                  <a:t>, но на самом деле может оказаться, что для большинства других задач затраты времени значительно меньше. </a:t>
                </a:r>
              </a:p>
              <a:p>
                <a:pPr algn="just"/>
                <a:endParaRPr lang="ru-RU" sz="2000" dirty="0"/>
              </a:p>
              <a:p>
                <a:pPr algn="just"/>
                <a:r>
                  <a:rPr lang="ru-RU" sz="2000" dirty="0"/>
                  <a:t>Следует отметить, что большинство экспоненциальных алгоритмов – это просто варианты полного перебора.</a:t>
                </a:r>
              </a:p>
            </p:txBody>
          </p:sp>
        </mc:Choice>
        <mc:Fallback xmlns="">
          <p:sp>
            <p:nvSpPr>
              <p:cNvPr id="4" name="Прямоугольник 3"/>
              <p:cNvSpPr>
                <a:spLocks noRot="1" noChangeAspect="1" noMove="1" noResize="1" noEditPoints="1" noAdjustHandles="1" noChangeArrowheads="1" noChangeShapeType="1" noTextEdit="1"/>
              </p:cNvSpPr>
              <p:nvPr/>
            </p:nvSpPr>
            <p:spPr>
              <a:xfrm>
                <a:off x="5633049" y="9838"/>
                <a:ext cx="6215283" cy="6863417"/>
              </a:xfrm>
              <a:prstGeom prst="rect">
                <a:avLst/>
              </a:prstGeom>
              <a:blipFill>
                <a:blip r:embed="rId2"/>
                <a:stretch>
                  <a:fillRect l="-980" t="-533" r="-980" b="-622"/>
                </a:stretch>
              </a:blipFill>
            </p:spPr>
            <p:txBody>
              <a:bodyPr/>
              <a:lstStyle/>
              <a:p>
                <a:r>
                  <a:rPr lang="ru-BY">
                    <a:noFill/>
                  </a:rPr>
                  <a:t> </a:t>
                </a:r>
              </a:p>
            </p:txBody>
          </p:sp>
        </mc:Fallback>
      </mc:AlternateContent>
      <p:sp>
        <p:nvSpPr>
          <p:cNvPr id="5" name="TextBox 4"/>
          <p:cNvSpPr txBox="1"/>
          <p:nvPr/>
        </p:nvSpPr>
        <p:spPr>
          <a:xfrm>
            <a:off x="11157995" y="6627034"/>
            <a:ext cx="1034005" cy="246221"/>
          </a:xfrm>
          <a:prstGeom prst="rect">
            <a:avLst/>
          </a:prstGeom>
          <a:noFill/>
        </p:spPr>
        <p:txBody>
          <a:bodyPr wrap="square" lIns="0" tIns="0" rIns="0" bIns="0" rtlCol="0">
            <a:spAutoFit/>
          </a:bodyPr>
          <a:lstStyle/>
          <a:p>
            <a:pPr algn="ctr"/>
            <a:r>
              <a:rPr lang="ru-RU" sz="1600" dirty="0">
                <a:solidFill>
                  <a:srgbClr val="144E9D"/>
                </a:solidFill>
              </a:rPr>
              <a:t>ФПМИ БГУ</a:t>
            </a:r>
          </a:p>
        </p:txBody>
      </p:sp>
      <p:pic>
        <p:nvPicPr>
          <p:cNvPr id="6" name="Рисунок 5" descr="png..png"/>
          <p:cNvPicPr>
            <a:picLocks noChangeAspect="1"/>
          </p:cNvPicPr>
          <p:nvPr/>
        </p:nvPicPr>
        <p:blipFill>
          <a:blip r:embed="rId3" cstate="print"/>
          <a:srcRect r="82957"/>
          <a:stretch>
            <a:fillRect/>
          </a:stretch>
        </p:blipFill>
        <p:spPr>
          <a:xfrm>
            <a:off x="10933610" y="6425188"/>
            <a:ext cx="259107" cy="386512"/>
          </a:xfrm>
          <a:prstGeom prst="rect">
            <a:avLst/>
          </a:prstGeom>
        </p:spPr>
      </p:pic>
      <p:graphicFrame>
        <p:nvGraphicFramePr>
          <p:cNvPr id="7" name="Таблица 6">
            <a:extLst>
              <a:ext uri="{FF2B5EF4-FFF2-40B4-BE49-F238E27FC236}">
                <a16:creationId xmlns:a16="http://schemas.microsoft.com/office/drawing/2014/main" id="{12958826-7164-D2F1-619C-15CDEAAD7417}"/>
              </a:ext>
            </a:extLst>
          </p:cNvPr>
          <p:cNvGraphicFramePr>
            <a:graphicFrameLocks noGrp="1"/>
          </p:cNvGraphicFramePr>
          <p:nvPr>
            <p:extLst>
              <p:ext uri="{D42A27DB-BD31-4B8C-83A1-F6EECF244321}">
                <p14:modId xmlns:p14="http://schemas.microsoft.com/office/powerpoint/2010/main" val="3001975216"/>
              </p:ext>
            </p:extLst>
          </p:nvPr>
        </p:nvGraphicFramePr>
        <p:xfrm>
          <a:off x="495701" y="1739076"/>
          <a:ext cx="4185501" cy="3796360"/>
        </p:xfrm>
        <a:graphic>
          <a:graphicData uri="http://schemas.openxmlformats.org/drawingml/2006/table">
            <a:tbl>
              <a:tblPr firstRow="1" bandRow="1">
                <a:tableStyleId>{5C22544A-7EE6-4342-B048-85BDC9FD1C3A}</a:tableStyleId>
              </a:tblPr>
              <a:tblGrid>
                <a:gridCol w="635944">
                  <a:extLst>
                    <a:ext uri="{9D8B030D-6E8A-4147-A177-3AD203B41FA5}">
                      <a16:colId xmlns:a16="http://schemas.microsoft.com/office/drawing/2014/main" val="20000"/>
                    </a:ext>
                  </a:extLst>
                </a:gridCol>
                <a:gridCol w="1174002">
                  <a:extLst>
                    <a:ext uri="{9D8B030D-6E8A-4147-A177-3AD203B41FA5}">
                      <a16:colId xmlns:a16="http://schemas.microsoft.com/office/drawing/2014/main" val="20001"/>
                    </a:ext>
                  </a:extLst>
                </a:gridCol>
                <a:gridCol w="1140643">
                  <a:extLst>
                    <a:ext uri="{9D8B030D-6E8A-4147-A177-3AD203B41FA5}">
                      <a16:colId xmlns:a16="http://schemas.microsoft.com/office/drawing/2014/main" val="20002"/>
                    </a:ext>
                  </a:extLst>
                </a:gridCol>
                <a:gridCol w="1234912">
                  <a:extLst>
                    <a:ext uri="{9D8B030D-6E8A-4147-A177-3AD203B41FA5}">
                      <a16:colId xmlns:a16="http://schemas.microsoft.com/office/drawing/2014/main" val="20003"/>
                    </a:ext>
                  </a:extLst>
                </a:gridCol>
              </a:tblGrid>
              <a:tr h="447144">
                <a:tc>
                  <a:txBody>
                    <a:bodyPr/>
                    <a:lstStyle/>
                    <a:p>
                      <a:endParaRPr lang="ru-RU" dirty="0"/>
                    </a:p>
                  </a:txBody>
                  <a:tcPr>
                    <a:lnR w="12700" cap="flat" cmpd="sng" algn="ctr">
                      <a:noFill/>
                      <a:prstDash val="solid"/>
                      <a:round/>
                      <a:headEnd type="none" w="med" len="med"/>
                      <a:tailEnd type="none" w="med" len="med"/>
                    </a:lnR>
                    <a:lnB w="12700" cap="flat" cmpd="sng" algn="ctr">
                      <a:noFill/>
                      <a:prstDash val="solid"/>
                      <a:round/>
                      <a:headEnd type="none" w="med" len="med"/>
                      <a:tailEnd type="none" w="med" len="med"/>
                    </a:lnB>
                    <a:noFill/>
                  </a:tcPr>
                </a:tc>
                <a:tc>
                  <a:txBody>
                    <a:bodyPr/>
                    <a:lstStyle/>
                    <a:p>
                      <a:pPr algn="ctr"/>
                      <a:r>
                        <a:rPr lang="en-US" dirty="0">
                          <a:solidFill>
                            <a:sysClr val="windowText" lastClr="000000"/>
                          </a:solidFill>
                        </a:rPr>
                        <a:t>n</a:t>
                      </a:r>
                      <a:r>
                        <a:rPr lang="ru-RU" dirty="0">
                          <a:solidFill>
                            <a:sysClr val="windowText" lastClr="000000"/>
                          </a:solidFill>
                        </a:rPr>
                        <a:t>=10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ysClr val="windowText" lastClr="000000"/>
                          </a:solidFill>
                        </a:rPr>
                        <a:t>n</a:t>
                      </a:r>
                      <a:r>
                        <a:rPr lang="ru-RU" dirty="0">
                          <a:solidFill>
                            <a:sysClr val="windowText" lastClr="000000"/>
                          </a:solidFill>
                        </a:rPr>
                        <a:t>=</a:t>
                      </a:r>
                      <a:r>
                        <a:rPr lang="en-US" dirty="0">
                          <a:solidFill>
                            <a:sysClr val="windowText" lastClr="000000"/>
                          </a:solidFill>
                        </a:rPr>
                        <a:t>2</a:t>
                      </a:r>
                      <a:r>
                        <a:rPr lang="ru-RU" dirty="0">
                          <a:solidFill>
                            <a:sysClr val="windowText" lastClr="000000"/>
                          </a:solidFill>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ysClr val="windowText" lastClr="000000"/>
                          </a:solidFill>
                        </a:rPr>
                        <a:t>n</a:t>
                      </a:r>
                      <a:r>
                        <a:rPr lang="ru-RU" dirty="0">
                          <a:solidFill>
                            <a:sysClr val="windowText" lastClr="000000"/>
                          </a:solidFill>
                        </a:rPr>
                        <a:t>=</a:t>
                      </a:r>
                      <a:r>
                        <a:rPr lang="en-US" dirty="0">
                          <a:solidFill>
                            <a:sysClr val="windowText" lastClr="000000"/>
                          </a:solidFill>
                        </a:rPr>
                        <a:t>3</a:t>
                      </a:r>
                      <a:r>
                        <a:rPr lang="ru-RU" dirty="0">
                          <a:solidFill>
                            <a:sysClr val="windowText" lastClr="000000"/>
                          </a:solidFill>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603666">
                <a:tc>
                  <a:txBody>
                    <a:bodyPr/>
                    <a:lstStyle/>
                    <a:p>
                      <a:pPr algn="l"/>
                      <a:r>
                        <a:rPr lang="en-US" dirty="0"/>
                        <a:t>n</a:t>
                      </a:r>
                      <a:endParaRPr lang="ru-RU"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dirty="0"/>
                        <a:t>0,0000</a:t>
                      </a:r>
                      <a:r>
                        <a:rPr lang="ru-RU" dirty="0"/>
                        <a:t>1с</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dirty="0"/>
                        <a:t>0,00002</a:t>
                      </a:r>
                      <a:r>
                        <a:rPr lang="ru-RU" dirty="0"/>
                        <a:t>с</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dirty="0"/>
                        <a:t>0,0000</a:t>
                      </a:r>
                      <a:r>
                        <a:rPr lang="ru-RU" dirty="0"/>
                        <a:t>3с</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447144">
                <a:tc>
                  <a:txBody>
                    <a:bodyPr/>
                    <a:lstStyle/>
                    <a:p>
                      <a:r>
                        <a:rPr lang="en-US" dirty="0"/>
                        <a:t>n</a:t>
                      </a:r>
                      <a:r>
                        <a:rPr lang="en-US" baseline="30000" dirty="0"/>
                        <a:t>2</a:t>
                      </a:r>
                      <a:endParaRPr lang="ru-RU" baseline="300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dirty="0"/>
                        <a:t>0,000</a:t>
                      </a:r>
                      <a:r>
                        <a:rPr lang="ru-RU" dirty="0"/>
                        <a:t>1с</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dirty="0"/>
                        <a:t>0,0004</a:t>
                      </a:r>
                      <a:r>
                        <a:rPr lang="ru-RU" dirty="0"/>
                        <a:t>с</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dirty="0"/>
                        <a:t>0,000</a:t>
                      </a:r>
                      <a:r>
                        <a:rPr lang="ru-RU" dirty="0"/>
                        <a:t>9с</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447144">
                <a:tc>
                  <a:txBody>
                    <a:bodyPr/>
                    <a:lstStyle/>
                    <a:p>
                      <a:r>
                        <a:rPr lang="en-US" dirty="0"/>
                        <a:t>n</a:t>
                      </a:r>
                      <a:r>
                        <a:rPr lang="ru-RU" baseline="30000" dirty="0"/>
                        <a:t>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dirty="0"/>
                        <a:t>0,00</a:t>
                      </a:r>
                      <a:r>
                        <a:rPr lang="ru-RU" dirty="0"/>
                        <a:t>1с</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dirty="0"/>
                        <a:t>0,008</a:t>
                      </a:r>
                      <a:r>
                        <a:rPr lang="ru-RU" dirty="0"/>
                        <a:t>с</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dirty="0"/>
                        <a:t>0,0</a:t>
                      </a:r>
                      <a:r>
                        <a:rPr lang="ru-RU" dirty="0"/>
                        <a:t>27с</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447144">
                <a:tc>
                  <a:txBody>
                    <a:bodyPr/>
                    <a:lstStyle/>
                    <a:p>
                      <a:r>
                        <a:rPr lang="en-US" b="1" dirty="0">
                          <a:solidFill>
                            <a:srgbClr val="FF0000"/>
                          </a:solidFill>
                        </a:rPr>
                        <a:t>n</a:t>
                      </a:r>
                      <a:r>
                        <a:rPr lang="ru-RU" b="1" baseline="30000" dirty="0">
                          <a:solidFill>
                            <a:srgbClr val="FF0000"/>
                          </a:solidFill>
                        </a:rPr>
                        <a:t>5</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dirty="0"/>
                        <a:t>0,</a:t>
                      </a:r>
                      <a:r>
                        <a:rPr lang="ru-RU" dirty="0"/>
                        <a:t>1с</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dirty="0">
                          <a:solidFill>
                            <a:srgbClr val="FF0000"/>
                          </a:solidFill>
                        </a:rPr>
                        <a:t>3,2</a:t>
                      </a:r>
                      <a:r>
                        <a:rPr lang="ru-RU" dirty="0">
                          <a:solidFill>
                            <a:srgbClr val="FF0000"/>
                          </a:solidFill>
                        </a:rPr>
                        <a:t>с</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ru-RU" dirty="0"/>
                        <a:t>24</a:t>
                      </a:r>
                      <a:r>
                        <a:rPr lang="en-US" dirty="0"/>
                        <a:t>,</a:t>
                      </a:r>
                      <a:r>
                        <a:rPr lang="ru-RU" dirty="0"/>
                        <a:t>3с</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601349">
                <a:tc>
                  <a:txBody>
                    <a:bodyPr/>
                    <a:lstStyle/>
                    <a:p>
                      <a:r>
                        <a:rPr lang="en-US" b="1" dirty="0">
                          <a:solidFill>
                            <a:srgbClr val="FF0000"/>
                          </a:solidFill>
                        </a:rPr>
                        <a:t>2</a:t>
                      </a:r>
                      <a:r>
                        <a:rPr lang="en-US" b="1" baseline="30000" dirty="0">
                          <a:solidFill>
                            <a:srgbClr val="FF0000"/>
                          </a:solidFill>
                        </a:rPr>
                        <a:t>n</a:t>
                      </a:r>
                      <a:endParaRPr lang="ru-RU" b="1" dirty="0">
                        <a:solidFill>
                          <a:srgbClr val="FF0000"/>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dirty="0"/>
                        <a:t>0,00</a:t>
                      </a:r>
                      <a:r>
                        <a:rPr lang="ru-RU" dirty="0"/>
                        <a:t>1с</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ru-RU" dirty="0">
                          <a:solidFill>
                            <a:srgbClr val="FF0000"/>
                          </a:solidFill>
                        </a:rPr>
                        <a:t>1с</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ru-RU" dirty="0"/>
                        <a:t>17,5</a:t>
                      </a:r>
                      <a:r>
                        <a:rPr lang="ru-RU" baseline="0" dirty="0"/>
                        <a:t> мин</a:t>
                      </a:r>
                      <a:endParaRPr lang="ru-RU"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80276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ru-RU" dirty="0"/>
                        <a:t>3</a:t>
                      </a:r>
                      <a:r>
                        <a:rPr lang="en-US" baseline="30000" dirty="0"/>
                        <a:t>n</a:t>
                      </a:r>
                      <a:endParaRPr lang="ru-RU"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dirty="0"/>
                        <a:t>0,059c</a:t>
                      </a:r>
                      <a:endParaRPr lang="ru-RU"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dirty="0"/>
                        <a:t>58 </a:t>
                      </a:r>
                      <a:r>
                        <a:rPr lang="ru-RU" dirty="0"/>
                        <a:t>мин</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ru-RU" dirty="0"/>
                        <a:t>6,5 лет</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bl>
          </a:graphicData>
        </a:graphic>
      </p:graphicFrame>
      <p:sp>
        <p:nvSpPr>
          <p:cNvPr id="9" name="TextBox 8">
            <a:extLst>
              <a:ext uri="{FF2B5EF4-FFF2-40B4-BE49-F238E27FC236}">
                <a16:creationId xmlns:a16="http://schemas.microsoft.com/office/drawing/2014/main" id="{16741C93-E943-852A-191B-FF3FFB9C6132}"/>
              </a:ext>
            </a:extLst>
          </p:cNvPr>
          <p:cNvSpPr txBox="1"/>
          <p:nvPr/>
        </p:nvSpPr>
        <p:spPr>
          <a:xfrm>
            <a:off x="0" y="80666"/>
            <a:ext cx="5408664" cy="1600438"/>
          </a:xfrm>
          <a:prstGeom prst="rect">
            <a:avLst/>
          </a:prstGeom>
          <a:noFill/>
        </p:spPr>
        <p:txBody>
          <a:bodyPr wrap="square">
            <a:spAutoFit/>
          </a:bodyPr>
          <a:lstStyle/>
          <a:p>
            <a:pPr algn="just"/>
            <a:r>
              <a:rPr lang="ru-RU" sz="2000" dirty="0"/>
              <a:t>С другой стороны, некоторые экспоненциальные алгоритмы достаточно эффективны на практике, когда размеры решаемых задач невелики. </a:t>
            </a:r>
            <a:endParaRPr lang="en-US" sz="2000" dirty="0"/>
          </a:p>
          <a:p>
            <a:pPr algn="just"/>
            <a:endParaRPr lang="en-US" sz="1800" dirty="0"/>
          </a:p>
        </p:txBody>
      </p:sp>
    </p:spTree>
    <p:extLst>
      <p:ext uri="{BB962C8B-B14F-4D97-AF65-F5344CB8AC3E}">
        <p14:creationId xmlns:p14="http://schemas.microsoft.com/office/powerpoint/2010/main" val="1778144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0270F317-A1F3-2FCC-25B7-446DA75BE294}"/>
                  </a:ext>
                </a:extLst>
              </p:cNvPr>
              <p:cNvSpPr txBox="1"/>
              <p:nvPr/>
            </p:nvSpPr>
            <p:spPr>
              <a:xfrm>
                <a:off x="1574276" y="923826"/>
                <a:ext cx="9002598" cy="5262979"/>
              </a:xfrm>
              <a:prstGeom prst="rect">
                <a:avLst/>
              </a:prstGeom>
              <a:noFill/>
            </p:spPr>
            <p:txBody>
              <a:bodyPr wrap="square" rtlCol="0">
                <a:spAutoFit/>
              </a:bodyPr>
              <a:lstStyle/>
              <a:p>
                <a:pPr algn="just"/>
                <a:r>
                  <a:rPr lang="ru-RU" sz="2400" dirty="0"/>
                  <a:t>На практике …</a:t>
                </a:r>
              </a:p>
              <a:p>
                <a:pPr algn="just"/>
                <a:endParaRPr lang="ru-RU" sz="2400" dirty="0"/>
              </a:p>
              <a:p>
                <a:pPr algn="just"/>
                <a:r>
                  <a:rPr lang="ru-RU" sz="2400" dirty="0"/>
                  <a:t>При решении большинства задач как только обнаруживается некоторый полиномиальный алгоритм, так сразу же различные исследователи улучшают идею алгоритма и степень полинома быстро  претерпевает ряд уменьшений. Обычно окончательно получается степень роста </a:t>
                </a:r>
                <a14:m>
                  <m:oMath xmlns:m="http://schemas.openxmlformats.org/officeDocument/2006/math">
                    <m:r>
                      <m:rPr>
                        <m:sty m:val="p"/>
                      </m:rPr>
                      <a:rPr lang="el-GR" sz="2400" i="1" smtClean="0">
                        <a:latin typeface="Cambria Math" panose="02040503050406030204" pitchFamily="18" charset="0"/>
                        <a:ea typeface="Cambria Math" panose="02040503050406030204" pitchFamily="18" charset="0"/>
                      </a:rPr>
                      <m:t>Ο</m:t>
                    </m:r>
                    <m:d>
                      <m:dPr>
                        <m:ctrlPr>
                          <a:rPr lang="el-GR" sz="2400" i="1" smtClean="0">
                            <a:latin typeface="Cambria Math" panose="02040503050406030204" pitchFamily="18" charset="0"/>
                            <a:ea typeface="Cambria Math" panose="02040503050406030204" pitchFamily="18" charset="0"/>
                          </a:rPr>
                        </m:ctrlPr>
                      </m:dPr>
                      <m:e>
                        <m:sSup>
                          <m:sSupPr>
                            <m:ctrlPr>
                              <a:rPr lang="el-GR" sz="2400" i="1" smtClean="0">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𝑛</m:t>
                            </m:r>
                          </m:e>
                          <m:sup>
                            <m:r>
                              <a:rPr lang="ru-RU" sz="2400" b="0" i="1" smtClean="0">
                                <a:latin typeface="Cambria Math" panose="02040503050406030204" pitchFamily="18" charset="0"/>
                                <a:ea typeface="Cambria Math" panose="02040503050406030204" pitchFamily="18" charset="0"/>
                              </a:rPr>
                              <m:t>3</m:t>
                            </m:r>
                          </m:sup>
                        </m:sSup>
                      </m:e>
                    </m:d>
                  </m:oMath>
                </a14:m>
                <a:r>
                  <a:rPr lang="en-US" sz="2400" dirty="0"/>
                  <a:t> </a:t>
                </a:r>
                <a:r>
                  <a:rPr lang="ru-RU" sz="2400" dirty="0"/>
                  <a:t>или лучше. </a:t>
                </a:r>
              </a:p>
              <a:p>
                <a:pPr algn="just"/>
                <a:endParaRPr lang="ru-RU" sz="2400" dirty="0"/>
              </a:p>
              <a:p>
                <a:pPr algn="just"/>
                <a:r>
                  <a:rPr lang="ru-RU" sz="2400" dirty="0"/>
                  <a:t>Экспоненциальные алгоритмы, напротив, требуют на практике столько же времени, сколько и в теории, и от них, как правило, тут же отказываются, как только для той же задачи обнаруживается полиномиальный алгоритм. </a:t>
                </a:r>
              </a:p>
              <a:p>
                <a:pPr algn="just"/>
                <a:endParaRPr lang="ru-RU" sz="2400" dirty="0"/>
              </a:p>
              <a:p>
                <a:pPr algn="just"/>
                <a:endParaRPr lang="ru-BY" sz="2400" dirty="0"/>
              </a:p>
            </p:txBody>
          </p:sp>
        </mc:Choice>
        <mc:Fallback xmlns="">
          <p:sp>
            <p:nvSpPr>
              <p:cNvPr id="3" name="TextBox 2">
                <a:extLst>
                  <a:ext uri="{FF2B5EF4-FFF2-40B4-BE49-F238E27FC236}">
                    <a16:creationId xmlns:a16="http://schemas.microsoft.com/office/drawing/2014/main" id="{0270F317-A1F3-2FCC-25B7-446DA75BE294}"/>
                  </a:ext>
                </a:extLst>
              </p:cNvPr>
              <p:cNvSpPr txBox="1">
                <a:spLocks noRot="1" noChangeAspect="1" noMove="1" noResize="1" noEditPoints="1" noAdjustHandles="1" noChangeArrowheads="1" noChangeShapeType="1" noTextEdit="1"/>
              </p:cNvSpPr>
              <p:nvPr/>
            </p:nvSpPr>
            <p:spPr>
              <a:xfrm>
                <a:off x="1574276" y="923826"/>
                <a:ext cx="9002598" cy="5262979"/>
              </a:xfrm>
              <a:prstGeom prst="rect">
                <a:avLst/>
              </a:prstGeom>
              <a:blipFill>
                <a:blip r:embed="rId2"/>
                <a:stretch>
                  <a:fillRect l="-1016" t="-927" r="-1083"/>
                </a:stretch>
              </a:blipFill>
            </p:spPr>
            <p:txBody>
              <a:bodyPr/>
              <a:lstStyle/>
              <a:p>
                <a:r>
                  <a:rPr lang="ru-BY">
                    <a:noFill/>
                  </a:rPr>
                  <a:t> </a:t>
                </a:r>
              </a:p>
            </p:txBody>
          </p:sp>
        </mc:Fallback>
      </mc:AlternateContent>
    </p:spTree>
    <p:extLst>
      <p:ext uri="{BB962C8B-B14F-4D97-AF65-F5344CB8AC3E}">
        <p14:creationId xmlns:p14="http://schemas.microsoft.com/office/powerpoint/2010/main" val="15045850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5F69C5A-16AA-ABBC-1142-D9015670A72D}"/>
              </a:ext>
            </a:extLst>
          </p:cNvPr>
          <p:cNvSpPr txBox="1"/>
          <p:nvPr/>
        </p:nvSpPr>
        <p:spPr>
          <a:xfrm>
            <a:off x="4937113" y="2844225"/>
            <a:ext cx="1989647" cy="584775"/>
          </a:xfrm>
          <a:prstGeom prst="rect">
            <a:avLst/>
          </a:prstGeom>
          <a:noFill/>
        </p:spPr>
        <p:txBody>
          <a:bodyPr wrap="none" rtlCol="0">
            <a:spAutoFit/>
          </a:bodyPr>
          <a:lstStyle/>
          <a:p>
            <a:r>
              <a:rPr lang="ru-RU" sz="3200" dirty="0"/>
              <a:t>ПРИМЕРЫ</a:t>
            </a:r>
            <a:endParaRPr lang="ru-BY" sz="3200" dirty="0"/>
          </a:p>
        </p:txBody>
      </p:sp>
    </p:spTree>
    <p:extLst>
      <p:ext uri="{BB962C8B-B14F-4D97-AF65-F5344CB8AC3E}">
        <p14:creationId xmlns:p14="http://schemas.microsoft.com/office/powerpoint/2010/main" val="49090803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11157995" y="6627034"/>
            <a:ext cx="1034005" cy="246221"/>
          </a:xfrm>
          <a:prstGeom prst="rect">
            <a:avLst/>
          </a:prstGeom>
          <a:noFill/>
        </p:spPr>
        <p:txBody>
          <a:bodyPr wrap="square" lIns="0" tIns="0" rIns="0" bIns="0" rtlCol="0">
            <a:spAutoFit/>
          </a:bodyPr>
          <a:lstStyle/>
          <a:p>
            <a:pPr algn="ctr"/>
            <a:r>
              <a:rPr lang="ru-RU" sz="1600" dirty="0">
                <a:solidFill>
                  <a:srgbClr val="144E9D"/>
                </a:solidFill>
              </a:rPr>
              <a:t>ФПМИ БГУ</a:t>
            </a:r>
          </a:p>
        </p:txBody>
      </p:sp>
      <mc:AlternateContent xmlns:mc="http://schemas.openxmlformats.org/markup-compatibility/2006" xmlns:a14="http://schemas.microsoft.com/office/drawing/2010/main">
        <mc:Choice Requires="a14">
          <p:sp>
            <p:nvSpPr>
              <p:cNvPr id="27" name="TextBox 26"/>
              <p:cNvSpPr txBox="1"/>
              <p:nvPr/>
            </p:nvSpPr>
            <p:spPr>
              <a:xfrm>
                <a:off x="229127" y="1813173"/>
                <a:ext cx="11733746" cy="3231654"/>
              </a:xfrm>
              <a:prstGeom prst="rect">
                <a:avLst/>
              </a:prstGeom>
              <a:noFill/>
            </p:spPr>
            <p:txBody>
              <a:bodyPr wrap="square" rtlCol="0">
                <a:spAutoFit/>
              </a:bodyPr>
              <a:lstStyle/>
              <a:p>
                <a:r>
                  <a:rPr lang="ru-RU" sz="3200" b="1" dirty="0"/>
                  <a:t>Задача 1.</a:t>
                </a:r>
              </a:p>
              <a:p>
                <a:endParaRPr lang="ru-RU" sz="3200" b="1" dirty="0"/>
              </a:p>
              <a:p>
                <a:r>
                  <a:rPr lang="ru-RU" sz="2800" dirty="0"/>
                  <a:t>На вход поступает</a:t>
                </a:r>
                <a:r>
                  <a:rPr lang="en-US" sz="2800" dirty="0"/>
                  <a:t> </a:t>
                </a:r>
                <a:r>
                  <a:rPr lang="ru-RU" sz="2800" dirty="0"/>
                  <a:t>натуральное число </a:t>
                </a:r>
                <a14:m>
                  <m:oMath xmlns:m="http://schemas.openxmlformats.org/officeDocument/2006/math">
                    <m:r>
                      <a:rPr lang="en-US" sz="2800" b="1" i="1" smtClean="0">
                        <a:latin typeface="Cambria Math" panose="02040503050406030204" pitchFamily="18" charset="0"/>
                      </a:rPr>
                      <m:t>𝒏</m:t>
                    </m:r>
                  </m:oMath>
                </a14:m>
                <a:r>
                  <a:rPr lang="en-US" sz="2800" dirty="0"/>
                  <a:t> </a:t>
                </a:r>
                <a:r>
                  <a:rPr lang="ru-RU" sz="2800" dirty="0"/>
                  <a:t>и массив чисел </a:t>
                </a:r>
                <a14:m>
                  <m:oMath xmlns:m="http://schemas.openxmlformats.org/officeDocument/2006/math">
                    <m:sSub>
                      <m:sSubPr>
                        <m:ctrlPr>
                          <a:rPr lang="ru-BY" sz="2800" b="1" i="1">
                            <a:solidFill>
                              <a:srgbClr val="000000"/>
                            </a:solidFill>
                            <a:latin typeface="Cambria Math" panose="02040503050406030204" pitchFamily="18" charset="0"/>
                          </a:rPr>
                        </m:ctrlPr>
                      </m:sSubPr>
                      <m:e>
                        <m:r>
                          <a:rPr lang="ru-BY" sz="2800" b="1" i="1">
                            <a:solidFill>
                              <a:srgbClr val="000000"/>
                            </a:solidFill>
                            <a:latin typeface="Cambria Math" panose="02040503050406030204" pitchFamily="18" charset="0"/>
                          </a:rPr>
                          <m:t>𝒂</m:t>
                        </m:r>
                      </m:e>
                      <m:sub>
                        <m:r>
                          <a:rPr lang="ru-BY" sz="2800" b="1" i="1">
                            <a:solidFill>
                              <a:srgbClr val="000000"/>
                            </a:solidFill>
                            <a:latin typeface="Cambria Math" panose="02040503050406030204" pitchFamily="18" charset="0"/>
                          </a:rPr>
                          <m:t>𝟏</m:t>
                        </m:r>
                      </m:sub>
                    </m:sSub>
                    <m:r>
                      <a:rPr lang="ru-BY" sz="2800" b="1" i="1">
                        <a:solidFill>
                          <a:srgbClr val="000000"/>
                        </a:solidFill>
                        <a:latin typeface="Cambria Math" panose="02040503050406030204" pitchFamily="18" charset="0"/>
                      </a:rPr>
                      <m:t>,</m:t>
                    </m:r>
                    <m:sSub>
                      <m:sSubPr>
                        <m:ctrlPr>
                          <a:rPr lang="ru-BY" sz="2800" b="1" i="1">
                            <a:solidFill>
                              <a:srgbClr val="000000"/>
                            </a:solidFill>
                            <a:latin typeface="Cambria Math" panose="02040503050406030204" pitchFamily="18" charset="0"/>
                          </a:rPr>
                        </m:ctrlPr>
                      </m:sSubPr>
                      <m:e>
                        <m:r>
                          <a:rPr lang="ru-BY" sz="2800" b="1" i="1">
                            <a:solidFill>
                              <a:srgbClr val="000000"/>
                            </a:solidFill>
                            <a:latin typeface="Cambria Math" panose="02040503050406030204" pitchFamily="18" charset="0"/>
                          </a:rPr>
                          <m:t>𝒂</m:t>
                        </m:r>
                      </m:e>
                      <m:sub>
                        <m:r>
                          <a:rPr lang="ru-BY" sz="2800" b="1" i="1">
                            <a:solidFill>
                              <a:srgbClr val="000000"/>
                            </a:solidFill>
                            <a:latin typeface="Cambria Math" panose="02040503050406030204" pitchFamily="18" charset="0"/>
                          </a:rPr>
                          <m:t>𝟐</m:t>
                        </m:r>
                      </m:sub>
                    </m:sSub>
                    <m:r>
                      <a:rPr lang="ru-BY" sz="2800" b="1" i="1">
                        <a:solidFill>
                          <a:srgbClr val="000000"/>
                        </a:solidFill>
                        <a:latin typeface="Cambria Math" panose="02040503050406030204" pitchFamily="18" charset="0"/>
                      </a:rPr>
                      <m:t>,…,</m:t>
                    </m:r>
                    <m:sSub>
                      <m:sSubPr>
                        <m:ctrlPr>
                          <a:rPr lang="ru-BY" sz="2800" b="1" i="1">
                            <a:solidFill>
                              <a:srgbClr val="000000"/>
                            </a:solidFill>
                            <a:latin typeface="Cambria Math" panose="02040503050406030204" pitchFamily="18" charset="0"/>
                          </a:rPr>
                        </m:ctrlPr>
                      </m:sSubPr>
                      <m:e>
                        <m:r>
                          <a:rPr lang="ru-BY" sz="2800" b="1" i="1">
                            <a:solidFill>
                              <a:srgbClr val="000000"/>
                            </a:solidFill>
                            <a:latin typeface="Cambria Math" panose="02040503050406030204" pitchFamily="18" charset="0"/>
                          </a:rPr>
                          <m:t>𝒂</m:t>
                        </m:r>
                      </m:e>
                      <m:sub>
                        <m:r>
                          <a:rPr lang="ru-BY" sz="2800" b="1" i="1">
                            <a:solidFill>
                              <a:srgbClr val="000000"/>
                            </a:solidFill>
                            <a:latin typeface="Cambria Math" panose="02040503050406030204" pitchFamily="18" charset="0"/>
                          </a:rPr>
                          <m:t>𝒏</m:t>
                        </m:r>
                      </m:sub>
                    </m:sSub>
                    <m:r>
                      <a:rPr lang="ru-BY" sz="2800" i="1">
                        <a:solidFill>
                          <a:srgbClr val="000000"/>
                        </a:solidFill>
                        <a:latin typeface="Cambria Math" panose="02040503050406030204" pitchFamily="18" charset="0"/>
                      </a:rPr>
                      <m:t>.</m:t>
                    </m:r>
                    <m:r>
                      <a:rPr lang="ru-RU" sz="2800" b="0" i="0" smtClean="0">
                        <a:solidFill>
                          <a:srgbClr val="000000"/>
                        </a:solidFill>
                        <a:latin typeface="Cambria Math" panose="02040503050406030204" pitchFamily="18" charset="0"/>
                      </a:rPr>
                      <m:t> </m:t>
                    </m:r>
                  </m:oMath>
                </a14:m>
                <a:endParaRPr lang="ru-RU" sz="2800" b="0" dirty="0">
                  <a:solidFill>
                    <a:srgbClr val="000000"/>
                  </a:solidFill>
                </a:endParaRPr>
              </a:p>
              <a:p>
                <a:endParaRPr lang="ru-RU" sz="2800" b="0" dirty="0">
                  <a:solidFill>
                    <a:srgbClr val="000000"/>
                  </a:solidFill>
                </a:endParaRPr>
              </a:p>
              <a:p>
                <a:r>
                  <a:rPr lang="ru-RU" sz="2800" dirty="0"/>
                  <a:t>Необходимо вычислить сумму элементов массива:</a:t>
                </a:r>
                <a14:m>
                  <m:oMath xmlns:m="http://schemas.openxmlformats.org/officeDocument/2006/math">
                    <m:sSub>
                      <m:sSubPr>
                        <m:ctrlPr>
                          <a:rPr lang="ru-BY" sz="2800" b="1" i="1" smtClean="0">
                            <a:solidFill>
                              <a:srgbClr val="000000"/>
                            </a:solidFill>
                            <a:latin typeface="Cambria Math" panose="02040503050406030204" pitchFamily="18" charset="0"/>
                          </a:rPr>
                        </m:ctrlPr>
                      </m:sSubPr>
                      <m:e>
                        <m:r>
                          <a:rPr lang="en-US" sz="2800" b="1" i="1" smtClean="0">
                            <a:solidFill>
                              <a:srgbClr val="000000"/>
                            </a:solidFill>
                            <a:latin typeface="Cambria Math" panose="02040503050406030204" pitchFamily="18" charset="0"/>
                          </a:rPr>
                          <m:t> </m:t>
                        </m:r>
                        <m:r>
                          <a:rPr lang="en-US" sz="2800" b="1" i="1" smtClean="0">
                            <a:solidFill>
                              <a:srgbClr val="000000"/>
                            </a:solidFill>
                            <a:latin typeface="Cambria Math" panose="02040503050406030204" pitchFamily="18" charset="0"/>
                          </a:rPr>
                          <m:t>𝑺</m:t>
                        </m:r>
                        <m:r>
                          <a:rPr lang="en-US" sz="2800" b="1" i="1" smtClean="0">
                            <a:solidFill>
                              <a:srgbClr val="000000"/>
                            </a:solidFill>
                            <a:latin typeface="Cambria Math" panose="02040503050406030204" pitchFamily="18" charset="0"/>
                          </a:rPr>
                          <m:t>=</m:t>
                        </m:r>
                        <m:r>
                          <a:rPr lang="ru-BY" sz="2800" b="1" i="1">
                            <a:solidFill>
                              <a:srgbClr val="000000"/>
                            </a:solidFill>
                            <a:latin typeface="Cambria Math" panose="02040503050406030204" pitchFamily="18" charset="0"/>
                          </a:rPr>
                          <m:t>𝒂</m:t>
                        </m:r>
                      </m:e>
                      <m:sub>
                        <m:r>
                          <a:rPr lang="ru-BY" sz="2800" b="1" i="1">
                            <a:solidFill>
                              <a:srgbClr val="000000"/>
                            </a:solidFill>
                            <a:latin typeface="Cambria Math" panose="02040503050406030204" pitchFamily="18" charset="0"/>
                          </a:rPr>
                          <m:t>𝟏</m:t>
                        </m:r>
                      </m:sub>
                    </m:sSub>
                    <m:r>
                      <a:rPr lang="ru-BY" sz="2800" b="1" i="1">
                        <a:solidFill>
                          <a:srgbClr val="000000"/>
                        </a:solidFill>
                        <a:latin typeface="Cambria Math" panose="02040503050406030204" pitchFamily="18" charset="0"/>
                      </a:rPr>
                      <m:t>+</m:t>
                    </m:r>
                    <m:sSub>
                      <m:sSubPr>
                        <m:ctrlPr>
                          <a:rPr lang="ru-BY" sz="2800" b="1" i="1">
                            <a:solidFill>
                              <a:srgbClr val="000000"/>
                            </a:solidFill>
                            <a:latin typeface="Cambria Math" panose="02040503050406030204" pitchFamily="18" charset="0"/>
                          </a:rPr>
                        </m:ctrlPr>
                      </m:sSubPr>
                      <m:e>
                        <m:r>
                          <a:rPr lang="ru-BY" sz="2800" b="1" i="1">
                            <a:solidFill>
                              <a:srgbClr val="000000"/>
                            </a:solidFill>
                            <a:latin typeface="Cambria Math" panose="02040503050406030204" pitchFamily="18" charset="0"/>
                          </a:rPr>
                          <m:t>𝒂</m:t>
                        </m:r>
                      </m:e>
                      <m:sub>
                        <m:r>
                          <a:rPr lang="ru-BY" sz="2800" b="1" i="1">
                            <a:solidFill>
                              <a:srgbClr val="000000"/>
                            </a:solidFill>
                            <a:latin typeface="Cambria Math" panose="02040503050406030204" pitchFamily="18" charset="0"/>
                          </a:rPr>
                          <m:t>𝟐</m:t>
                        </m:r>
                      </m:sub>
                    </m:sSub>
                    <m:r>
                      <a:rPr lang="ru-BY" sz="2800" b="1" i="1">
                        <a:solidFill>
                          <a:srgbClr val="000000"/>
                        </a:solidFill>
                        <a:latin typeface="Cambria Math" panose="02040503050406030204" pitchFamily="18" charset="0"/>
                      </a:rPr>
                      <m:t>+⋯+</m:t>
                    </m:r>
                    <m:sSub>
                      <m:sSubPr>
                        <m:ctrlPr>
                          <a:rPr lang="ru-BY" sz="2800" b="1" i="1">
                            <a:solidFill>
                              <a:srgbClr val="000000"/>
                            </a:solidFill>
                            <a:latin typeface="Cambria Math" panose="02040503050406030204" pitchFamily="18" charset="0"/>
                          </a:rPr>
                        </m:ctrlPr>
                      </m:sSubPr>
                      <m:e>
                        <m:r>
                          <a:rPr lang="ru-BY" sz="2800" b="1" i="1">
                            <a:solidFill>
                              <a:srgbClr val="000000"/>
                            </a:solidFill>
                            <a:latin typeface="Cambria Math" panose="02040503050406030204" pitchFamily="18" charset="0"/>
                          </a:rPr>
                          <m:t>𝒂</m:t>
                        </m:r>
                      </m:e>
                      <m:sub>
                        <m:r>
                          <a:rPr lang="ru-BY" sz="2800" b="1" i="1">
                            <a:solidFill>
                              <a:srgbClr val="000000"/>
                            </a:solidFill>
                            <a:latin typeface="Cambria Math" panose="02040503050406030204" pitchFamily="18" charset="0"/>
                          </a:rPr>
                          <m:t>𝒏</m:t>
                        </m:r>
                      </m:sub>
                    </m:sSub>
                  </m:oMath>
                </a14:m>
                <a:r>
                  <a:rPr lang="ru-RU" sz="2800" dirty="0"/>
                  <a:t> .</a:t>
                </a:r>
              </a:p>
              <a:p>
                <a:endParaRPr lang="ru-RU" sz="2800" dirty="0"/>
              </a:p>
              <a:p>
                <a:r>
                  <a:rPr lang="ru-RU" sz="2800" dirty="0"/>
                  <a:t>Оцените вычислительную сложность алгоритма.</a:t>
                </a:r>
              </a:p>
            </p:txBody>
          </p:sp>
        </mc:Choice>
        <mc:Fallback xmlns="">
          <p:sp>
            <p:nvSpPr>
              <p:cNvPr id="27" name="TextBox 26"/>
              <p:cNvSpPr txBox="1">
                <a:spLocks noRot="1" noChangeAspect="1" noMove="1" noResize="1" noEditPoints="1" noAdjustHandles="1" noChangeArrowheads="1" noChangeShapeType="1" noTextEdit="1"/>
              </p:cNvSpPr>
              <p:nvPr/>
            </p:nvSpPr>
            <p:spPr>
              <a:xfrm>
                <a:off x="229127" y="1813173"/>
                <a:ext cx="11733746" cy="3231654"/>
              </a:xfrm>
              <a:prstGeom prst="rect">
                <a:avLst/>
              </a:prstGeom>
              <a:blipFill>
                <a:blip r:embed="rId2"/>
                <a:stretch>
                  <a:fillRect l="-1351" t="-2448" b="-4331"/>
                </a:stretch>
              </a:blipFill>
            </p:spPr>
            <p:txBody>
              <a:bodyPr/>
              <a:lstStyle/>
              <a:p>
                <a:r>
                  <a:rPr lang="ru-BY">
                    <a:noFill/>
                  </a:rPr>
                  <a:t> </a:t>
                </a:r>
              </a:p>
            </p:txBody>
          </p:sp>
        </mc:Fallback>
      </mc:AlternateContent>
    </p:spTree>
    <p:extLst>
      <p:ext uri="{BB962C8B-B14F-4D97-AF65-F5344CB8AC3E}">
        <p14:creationId xmlns:p14="http://schemas.microsoft.com/office/powerpoint/2010/main" val="366646032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7094BB-32DD-5348-06F9-B475FE128F4F}"/>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9" name="Объект 8">
                <a:extLst>
                  <a:ext uri="{FF2B5EF4-FFF2-40B4-BE49-F238E27FC236}">
                    <a16:creationId xmlns:a16="http://schemas.microsoft.com/office/drawing/2014/main" id="{D8094D98-0EA2-91EF-C6CB-F52D4494FBAC}"/>
                  </a:ext>
                </a:extLst>
              </p:cNvPr>
              <p:cNvSpPr txBox="1"/>
              <p:nvPr/>
            </p:nvSpPr>
            <p:spPr bwMode="auto">
              <a:xfrm>
                <a:off x="0" y="30777"/>
                <a:ext cx="5628476" cy="4947309"/>
              </a:xfrm>
              <a:prstGeom prst="rect">
                <a:avLst/>
              </a:prstGeom>
              <a:noFill/>
              <a:ln w="3175">
                <a:noFill/>
              </a:ln>
            </p:spPr>
            <p:txBody>
              <a:bodyPr>
                <a:noAutofit/>
              </a:bodyPr>
              <a:lstStyle/>
              <a:p>
                <a:r>
                  <a:rPr lang="ru-RU" sz="2400" b="1" dirty="0">
                    <a:solidFill>
                      <a:srgbClr val="000000"/>
                    </a:solidFill>
                    <a:latin typeface="Times New Roman" panose="02020603050405020304" pitchFamily="18" charset="0"/>
                    <a:cs typeface="Times New Roman" panose="02020603050405020304" pitchFamily="18" charset="0"/>
                  </a:rPr>
                  <a:t>Входные данные</a:t>
                </a:r>
                <a:r>
                  <a:rPr lang="ru-RU" sz="2400" dirty="0">
                    <a:solidFill>
                      <a:srgbClr val="000000"/>
                    </a:solidFill>
                    <a:latin typeface="Times New Roman" panose="02020603050405020304" pitchFamily="18" charset="0"/>
                    <a:cs typeface="Times New Roman" panose="02020603050405020304" pitchFamily="18" charset="0"/>
                  </a:rPr>
                  <a:t>: </a:t>
                </a:r>
                <a14:m>
                  <m:oMath xmlns:m="http://schemas.openxmlformats.org/officeDocument/2006/math">
                    <m:r>
                      <m:rPr>
                        <m:nor/>
                      </m:rPr>
                      <a:rPr lang="ru-RU" sz="2400">
                        <a:solidFill>
                          <a:srgbClr val="000000"/>
                        </a:solidFill>
                        <a:latin typeface="Cambria Math" panose="02040503050406030204" pitchFamily="18" charset="0"/>
                      </a:rPr>
                      <m:t> </m:t>
                    </m:r>
                    <m:r>
                      <a:rPr lang="en-US" sz="2400" b="0" i="1" smtClean="0">
                        <a:solidFill>
                          <a:srgbClr val="000000"/>
                        </a:solidFill>
                        <a:latin typeface="Cambria Math" panose="02040503050406030204" pitchFamily="18" charset="0"/>
                      </a:rPr>
                      <m:t>𝑛</m:t>
                    </m:r>
                    <m:r>
                      <a:rPr lang="ru-RU" sz="2400" b="0" i="1" smtClean="0">
                        <a:solidFill>
                          <a:srgbClr val="000000"/>
                        </a:solidFill>
                        <a:latin typeface="Cambria Math" panose="02040503050406030204" pitchFamily="18" charset="0"/>
                      </a:rPr>
                      <m:t>,</m:t>
                    </m:r>
                    <m:r>
                      <a:rPr lang="en-US" sz="2400" b="0" i="1" smtClean="0">
                        <a:solidFill>
                          <a:srgbClr val="000000"/>
                        </a:solidFill>
                        <a:latin typeface="Cambria Math" panose="02040503050406030204" pitchFamily="18" charset="0"/>
                      </a:rPr>
                      <m:t> </m:t>
                    </m:r>
                    <m:sSub>
                      <m:sSubPr>
                        <m:ctrlPr>
                          <a:rPr lang="ru-BY" sz="2400" i="1">
                            <a:solidFill>
                              <a:srgbClr val="000000"/>
                            </a:solidFill>
                            <a:latin typeface="Cambria Math" panose="02040503050406030204" pitchFamily="18" charset="0"/>
                          </a:rPr>
                        </m:ctrlPr>
                      </m:sSubPr>
                      <m:e>
                        <m:r>
                          <a:rPr lang="ru-BY" sz="2400" i="1">
                            <a:solidFill>
                              <a:srgbClr val="000000"/>
                            </a:solidFill>
                            <a:latin typeface="Cambria Math" panose="02040503050406030204" pitchFamily="18" charset="0"/>
                          </a:rPr>
                          <m:t>𝑎</m:t>
                        </m:r>
                      </m:e>
                      <m:sub>
                        <m:r>
                          <a:rPr lang="ru-BY" sz="2400" i="1">
                            <a:solidFill>
                              <a:srgbClr val="000000"/>
                            </a:solidFill>
                            <a:latin typeface="Cambria Math" panose="02040503050406030204" pitchFamily="18" charset="0"/>
                          </a:rPr>
                          <m:t>1</m:t>
                        </m:r>
                      </m:sub>
                    </m:sSub>
                    <m:r>
                      <a:rPr lang="ru-BY" sz="2400" i="1">
                        <a:solidFill>
                          <a:srgbClr val="000000"/>
                        </a:solidFill>
                        <a:latin typeface="Cambria Math" panose="02040503050406030204" pitchFamily="18" charset="0"/>
                      </a:rPr>
                      <m:t>,</m:t>
                    </m:r>
                    <m:sSub>
                      <m:sSubPr>
                        <m:ctrlPr>
                          <a:rPr lang="ru-BY" sz="2400" i="1">
                            <a:solidFill>
                              <a:srgbClr val="000000"/>
                            </a:solidFill>
                            <a:latin typeface="Cambria Math" panose="02040503050406030204" pitchFamily="18" charset="0"/>
                          </a:rPr>
                        </m:ctrlPr>
                      </m:sSubPr>
                      <m:e>
                        <m:r>
                          <a:rPr lang="ru-BY" sz="2400" i="1">
                            <a:solidFill>
                              <a:srgbClr val="000000"/>
                            </a:solidFill>
                            <a:latin typeface="Cambria Math" panose="02040503050406030204" pitchFamily="18" charset="0"/>
                          </a:rPr>
                          <m:t>𝑎</m:t>
                        </m:r>
                      </m:e>
                      <m:sub>
                        <m:r>
                          <a:rPr lang="ru-BY" sz="2400" i="1">
                            <a:solidFill>
                              <a:srgbClr val="000000"/>
                            </a:solidFill>
                            <a:latin typeface="Cambria Math" panose="02040503050406030204" pitchFamily="18" charset="0"/>
                          </a:rPr>
                          <m:t>2</m:t>
                        </m:r>
                      </m:sub>
                    </m:sSub>
                    <m:r>
                      <a:rPr lang="ru-BY" sz="2400" i="1">
                        <a:solidFill>
                          <a:srgbClr val="000000"/>
                        </a:solidFill>
                        <a:latin typeface="Cambria Math" panose="02040503050406030204" pitchFamily="18" charset="0"/>
                      </a:rPr>
                      <m:t>,…,</m:t>
                    </m:r>
                    <m:sSub>
                      <m:sSubPr>
                        <m:ctrlPr>
                          <a:rPr lang="ru-BY" sz="2400" i="1">
                            <a:solidFill>
                              <a:srgbClr val="000000"/>
                            </a:solidFill>
                            <a:latin typeface="Cambria Math" panose="02040503050406030204" pitchFamily="18" charset="0"/>
                          </a:rPr>
                        </m:ctrlPr>
                      </m:sSubPr>
                      <m:e>
                        <m:r>
                          <a:rPr lang="ru-BY" sz="2400" i="1">
                            <a:solidFill>
                              <a:srgbClr val="000000"/>
                            </a:solidFill>
                            <a:latin typeface="Cambria Math" panose="02040503050406030204" pitchFamily="18" charset="0"/>
                          </a:rPr>
                          <m:t>𝑎</m:t>
                        </m:r>
                      </m:e>
                      <m:sub>
                        <m:r>
                          <a:rPr lang="ru-BY" sz="2400" i="1">
                            <a:solidFill>
                              <a:srgbClr val="000000"/>
                            </a:solidFill>
                            <a:latin typeface="Cambria Math" panose="02040503050406030204" pitchFamily="18" charset="0"/>
                          </a:rPr>
                          <m:t>𝑛</m:t>
                        </m:r>
                      </m:sub>
                    </m:sSub>
                    <m:r>
                      <a:rPr lang="ru-BY" sz="2400" i="1">
                        <a:solidFill>
                          <a:srgbClr val="000000"/>
                        </a:solidFill>
                        <a:latin typeface="Cambria Math" panose="02040503050406030204" pitchFamily="18" charset="0"/>
                      </a:rPr>
                      <m:t>.</m:t>
                    </m:r>
                  </m:oMath>
                </a14:m>
                <a:endParaRPr lang="ru-RU" sz="2400" i="1" dirty="0">
                  <a:solidFill>
                    <a:srgbClr val="000000"/>
                  </a:solidFill>
                  <a:latin typeface="Cambria Math" panose="02040503050406030204" pitchFamily="18" charset="0"/>
                </a:endParaRPr>
              </a:p>
              <a:p>
                <a:r>
                  <a:rPr lang="ru-RU" sz="2400" b="1" dirty="0">
                    <a:solidFill>
                      <a:srgbClr val="000000"/>
                    </a:solidFill>
                    <a:latin typeface="Times New Roman" panose="02020603050405020304" pitchFamily="18" charset="0"/>
                    <a:cs typeface="Times New Roman" panose="02020603050405020304" pitchFamily="18" charset="0"/>
                  </a:rPr>
                  <a:t>Размерность задачи:</a:t>
                </a:r>
                <a:endParaRPr lang="ru-RU" sz="2400" i="1" dirty="0">
                  <a:solidFill>
                    <a:srgbClr val="000000"/>
                  </a:solidFill>
                  <a:latin typeface="Cambria Math" panose="02040503050406030204" pitchFamily="18" charset="0"/>
                </a:endParaRPr>
              </a:p>
              <a:p>
                <a:pPr lvl="1"/>
                <a14:m>
                  <m:oMathPara xmlns:m="http://schemas.openxmlformats.org/officeDocument/2006/math">
                    <m:oMathParaPr>
                      <m:jc m:val="left"/>
                    </m:oMathParaPr>
                    <m:oMath xmlns:m="http://schemas.openxmlformats.org/officeDocument/2006/math">
                      <m:r>
                        <a:rPr lang="ru-BY" sz="2400" b="0" i="1">
                          <a:solidFill>
                            <a:srgbClr val="000000"/>
                          </a:solidFill>
                          <a:latin typeface="Cambria Math" panose="02040503050406030204" pitchFamily="18" charset="0"/>
                        </a:rPr>
                        <m:t>𝑙</m:t>
                      </m:r>
                      <m:r>
                        <a:rPr lang="en-US" sz="2400" b="0" i="1" smtClean="0">
                          <a:solidFill>
                            <a:srgbClr val="000000"/>
                          </a:solidFill>
                          <a:latin typeface="Cambria Math" panose="02040503050406030204" pitchFamily="18" charset="0"/>
                        </a:rPr>
                        <m:t>=</m:t>
                      </m:r>
                      <m:d>
                        <m:dPr>
                          <m:begChr m:val="⌊"/>
                          <m:endChr m:val="⌋"/>
                          <m:ctrlPr>
                            <a:rPr lang="en-US" sz="2400" i="1">
                              <a:solidFill>
                                <a:srgbClr val="000000"/>
                              </a:solidFill>
                              <a:latin typeface="Cambria Math" panose="02040503050406030204" pitchFamily="18" charset="0"/>
                            </a:rPr>
                          </m:ctrlPr>
                        </m:dPr>
                        <m:e>
                          <m:func>
                            <m:funcPr>
                              <m:ctrlPr>
                                <a:rPr lang="en-US" sz="2400" i="1">
                                  <a:solidFill>
                                    <a:srgbClr val="000000"/>
                                  </a:solidFill>
                                  <a:latin typeface="Cambria Math" panose="02040503050406030204" pitchFamily="18" charset="0"/>
                                </a:rPr>
                              </m:ctrlPr>
                            </m:funcPr>
                            <m:fName>
                              <m:sSub>
                                <m:sSubPr>
                                  <m:ctrlPr>
                                    <a:rPr lang="en-US" sz="2400" i="1">
                                      <a:solidFill>
                                        <a:srgbClr val="000000"/>
                                      </a:solidFill>
                                      <a:latin typeface="Cambria Math" panose="02040503050406030204" pitchFamily="18" charset="0"/>
                                    </a:rPr>
                                  </m:ctrlPr>
                                </m:sSubPr>
                                <m:e>
                                  <m:r>
                                    <a:rPr lang="en-US" sz="2400" b="0" i="1">
                                      <a:solidFill>
                                        <a:srgbClr val="000000"/>
                                      </a:solidFill>
                                      <a:latin typeface="Cambria Math" panose="02040503050406030204" pitchFamily="18" charset="0"/>
                                    </a:rPr>
                                    <m:t>𝑙𝑜𝑔</m:t>
                                  </m:r>
                                </m:e>
                                <m:sub>
                                  <m:r>
                                    <a:rPr lang="en-US" sz="2400" b="0" i="1">
                                      <a:solidFill>
                                        <a:srgbClr val="000000"/>
                                      </a:solidFill>
                                      <a:latin typeface="Cambria Math" panose="02040503050406030204" pitchFamily="18" charset="0"/>
                                    </a:rPr>
                                    <m:t>2</m:t>
                                  </m:r>
                                </m:sub>
                              </m:sSub>
                            </m:fName>
                            <m:e>
                              <m:r>
                                <a:rPr lang="en-US" sz="2400" b="0" i="1">
                                  <a:solidFill>
                                    <a:srgbClr val="000000"/>
                                  </a:solidFill>
                                  <a:latin typeface="Cambria Math" panose="02040503050406030204" pitchFamily="18" charset="0"/>
                                </a:rPr>
                                <m:t>𝑛</m:t>
                              </m:r>
                            </m:e>
                          </m:func>
                          <m:r>
                            <a:rPr lang="en-US" sz="2400" b="0" i="1">
                              <a:solidFill>
                                <a:srgbClr val="000000"/>
                              </a:solidFill>
                              <a:latin typeface="Cambria Math" panose="02040503050406030204" pitchFamily="18" charset="0"/>
                            </a:rPr>
                            <m:t>+1</m:t>
                          </m:r>
                        </m:e>
                      </m:d>
                      <m:r>
                        <a:rPr lang="en-US" sz="2400" b="0" i="1">
                          <a:solidFill>
                            <a:srgbClr val="000000"/>
                          </a:solidFill>
                          <a:latin typeface="Cambria Math" panose="02040503050406030204" pitchFamily="18" charset="0"/>
                        </a:rPr>
                        <m:t>+</m:t>
                      </m:r>
                      <m:sSub>
                        <m:sSubPr>
                          <m:ctrlPr>
                            <a:rPr lang="ru-RU" sz="2400" i="1">
                              <a:solidFill>
                                <a:srgbClr val="000000"/>
                              </a:solidFill>
                              <a:latin typeface="Cambria Math" panose="02040503050406030204" pitchFamily="18" charset="0"/>
                            </a:rPr>
                          </m:ctrlPr>
                        </m:sSubPr>
                        <m:e>
                          <m:r>
                            <a:rPr lang="en-US" sz="2400" b="0" i="1">
                              <a:solidFill>
                                <a:srgbClr val="000000"/>
                              </a:solidFill>
                              <a:latin typeface="Cambria Math" panose="02040503050406030204" pitchFamily="18" charset="0"/>
                            </a:rPr>
                            <m:t>𝐶</m:t>
                          </m:r>
                        </m:e>
                        <m:sub>
                          <m:r>
                            <a:rPr lang="en-US" sz="2400" b="0" i="1">
                              <a:solidFill>
                                <a:srgbClr val="000000"/>
                              </a:solidFill>
                              <a:latin typeface="Cambria Math" panose="02040503050406030204" pitchFamily="18" charset="0"/>
                            </a:rPr>
                            <m:t>1</m:t>
                          </m:r>
                        </m:sub>
                      </m:sSub>
                      <m:r>
                        <a:rPr lang="en-US" sz="2400" b="0" i="1" smtClean="0">
                          <a:solidFill>
                            <a:srgbClr val="000000"/>
                          </a:solidFill>
                          <a:latin typeface="Cambria Math" panose="02040503050406030204" pitchFamily="18" charset="0"/>
                          <a:ea typeface="Cambria Math" panose="02040503050406030204" pitchFamily="18" charset="0"/>
                        </a:rPr>
                        <m:t>⋅</m:t>
                      </m:r>
                      <m:r>
                        <a:rPr lang="en-US" sz="2400" b="0" i="1">
                          <a:solidFill>
                            <a:srgbClr val="000000"/>
                          </a:solidFill>
                          <a:latin typeface="Cambria Math" panose="02040503050406030204" pitchFamily="18" charset="0"/>
                        </a:rPr>
                        <m:t>𝑛</m:t>
                      </m:r>
                      <m:r>
                        <a:rPr lang="ru-RU" sz="2400" b="0" i="0" smtClean="0">
                          <a:solidFill>
                            <a:srgbClr val="000000"/>
                          </a:solidFill>
                          <a:latin typeface="Cambria Math" panose="02040503050406030204" pitchFamily="18" charset="0"/>
                          <a:ea typeface="Cambria Math" panose="02040503050406030204" pitchFamily="18" charset="0"/>
                        </a:rPr>
                        <m:t>, </m:t>
                      </m:r>
                    </m:oMath>
                  </m:oMathPara>
                </a14:m>
                <a:endParaRPr lang="ru-RU" sz="2400" dirty="0">
                  <a:solidFill>
                    <a:srgbClr val="000000"/>
                  </a:solidFill>
                  <a:latin typeface="Cambria Math" panose="02040503050406030204" pitchFamily="18" charset="0"/>
                  <a:ea typeface="Cambria Math" panose="02040503050406030204" pitchFamily="18" charset="0"/>
                </a:endParaRPr>
              </a:p>
              <a:p>
                <a:r>
                  <a:rPr lang="ru-RU" sz="2400" dirty="0">
                    <a:solidFill>
                      <a:srgbClr val="000000"/>
                    </a:solidFill>
                    <a:latin typeface="Cambria Math" panose="02040503050406030204" pitchFamily="18" charset="0"/>
                    <a:ea typeface="Cambria Math" panose="02040503050406030204" pitchFamily="18" charset="0"/>
                  </a:rPr>
                  <a:t>где</a:t>
                </a:r>
                <a14:m>
                  <m:oMath xmlns:m="http://schemas.openxmlformats.org/officeDocument/2006/math">
                    <m:r>
                      <a:rPr lang="ru-RU" sz="2400" b="0" i="0" smtClean="0">
                        <a:solidFill>
                          <a:srgbClr val="000000"/>
                        </a:solidFill>
                        <a:latin typeface="Cambria Math" panose="02040503050406030204" pitchFamily="18" charset="0"/>
                        <a:ea typeface="Cambria Math" panose="02040503050406030204" pitchFamily="18" charset="0"/>
                      </a:rPr>
                      <m:t> </m:t>
                    </m:r>
                    <m:sSub>
                      <m:sSubPr>
                        <m:ctrlPr>
                          <a:rPr lang="ru-RU" sz="2400" i="1">
                            <a:solidFill>
                              <a:srgbClr val="000000"/>
                            </a:solidFill>
                            <a:latin typeface="Cambria Math" panose="02040503050406030204" pitchFamily="18" charset="0"/>
                          </a:rPr>
                        </m:ctrlPr>
                      </m:sSubPr>
                      <m:e>
                        <m:r>
                          <a:rPr lang="en-US" sz="2400" i="1">
                            <a:solidFill>
                              <a:srgbClr val="000000"/>
                            </a:solidFill>
                            <a:latin typeface="Cambria Math" panose="02040503050406030204" pitchFamily="18" charset="0"/>
                          </a:rPr>
                          <m:t>𝐶</m:t>
                        </m:r>
                      </m:e>
                      <m:sub>
                        <m:r>
                          <a:rPr lang="en-US" sz="2400" i="1">
                            <a:solidFill>
                              <a:srgbClr val="000000"/>
                            </a:solidFill>
                            <a:latin typeface="Cambria Math" panose="02040503050406030204" pitchFamily="18" charset="0"/>
                          </a:rPr>
                          <m:t>1</m:t>
                        </m:r>
                      </m:sub>
                    </m:sSub>
                    <m:r>
                      <a:rPr lang="en-US" sz="2400" b="0" i="1" smtClean="0">
                        <a:solidFill>
                          <a:srgbClr val="000000"/>
                        </a:solidFill>
                        <a:latin typeface="Cambria Math" panose="02040503050406030204" pitchFamily="18" charset="0"/>
                      </a:rPr>
                      <m:t>−</m:t>
                    </m:r>
                  </m:oMath>
                </a14:m>
                <a:r>
                  <a:rPr lang="ru-RU" sz="2000" dirty="0"/>
                  <a:t>константа (</a:t>
                </a:r>
                <a:r>
                  <a:rPr lang="ru-RU" sz="1400" dirty="0"/>
                  <a:t>например, 32 бита или 64 бита</a:t>
                </a:r>
                <a:r>
                  <a:rPr lang="ru-RU" sz="2000" dirty="0"/>
                  <a:t>).</a:t>
                </a:r>
              </a:p>
              <a:p>
                <a:endParaRPr lang="ru-RU" sz="2400" dirty="0"/>
              </a:p>
              <a:p>
                <a:r>
                  <a:rPr lang="ru-RU" sz="2400" dirty="0"/>
                  <a:t>При </a:t>
                </a:r>
                <a14:m>
                  <m:oMath xmlns:m="http://schemas.openxmlformats.org/officeDocument/2006/math">
                    <m:r>
                      <a:rPr lang="en-US" sz="2400" b="0" i="1" smtClean="0">
                        <a:latin typeface="Cambria Math" panose="02040503050406030204" pitchFamily="18" charset="0"/>
                      </a:rPr>
                      <m:t>𝑛</m:t>
                    </m:r>
                    <m:r>
                      <a:rPr lang="en-US" sz="2400" b="0" i="1" smtClean="0">
                        <a:latin typeface="Cambria Math" panose="02040503050406030204" pitchFamily="18" charset="0"/>
                        <a:ea typeface="Cambria Math" panose="02040503050406030204" pitchFamily="18" charset="0"/>
                      </a:rPr>
                      <m:t>→+∞</m:t>
                    </m:r>
                  </m:oMath>
                </a14:m>
                <a:r>
                  <a:rPr lang="en-US" sz="2400" dirty="0"/>
                  <a:t> </a:t>
                </a:r>
                <a:r>
                  <a:rPr lang="ru-RU" sz="2400" dirty="0"/>
                  <a:t>верно, что </a:t>
                </a:r>
                <a14:m>
                  <m:oMath xmlns:m="http://schemas.openxmlformats.org/officeDocument/2006/math">
                    <m:d>
                      <m:dPr>
                        <m:begChr m:val="⌊"/>
                        <m:endChr m:val="⌋"/>
                        <m:ctrlPr>
                          <a:rPr lang="en-US" sz="2400" i="1">
                            <a:solidFill>
                              <a:srgbClr val="000000"/>
                            </a:solidFill>
                            <a:latin typeface="Cambria Math" panose="02040503050406030204" pitchFamily="18" charset="0"/>
                          </a:rPr>
                        </m:ctrlPr>
                      </m:dPr>
                      <m:e>
                        <m:func>
                          <m:funcPr>
                            <m:ctrlPr>
                              <a:rPr lang="en-US" sz="2400" i="1">
                                <a:solidFill>
                                  <a:srgbClr val="000000"/>
                                </a:solidFill>
                                <a:latin typeface="Cambria Math" panose="02040503050406030204" pitchFamily="18" charset="0"/>
                              </a:rPr>
                            </m:ctrlPr>
                          </m:funcPr>
                          <m:fName>
                            <m:sSub>
                              <m:sSubPr>
                                <m:ctrlPr>
                                  <a:rPr lang="en-US" sz="2400" i="1">
                                    <a:solidFill>
                                      <a:srgbClr val="000000"/>
                                    </a:solidFill>
                                    <a:latin typeface="Cambria Math" panose="02040503050406030204" pitchFamily="18" charset="0"/>
                                  </a:rPr>
                                </m:ctrlPr>
                              </m:sSubPr>
                              <m:e>
                                <m:r>
                                  <m:rPr>
                                    <m:sty m:val="p"/>
                                  </m:rPr>
                                  <a:rPr lang="en-US" sz="2400">
                                    <a:solidFill>
                                      <a:srgbClr val="000000"/>
                                    </a:solidFill>
                                    <a:latin typeface="Cambria Math" panose="02040503050406030204" pitchFamily="18" charset="0"/>
                                  </a:rPr>
                                  <m:t>log</m:t>
                                </m:r>
                              </m:e>
                              <m:sub>
                                <m:r>
                                  <a:rPr lang="en-US" sz="2400" i="1">
                                    <a:solidFill>
                                      <a:srgbClr val="000000"/>
                                    </a:solidFill>
                                    <a:latin typeface="Cambria Math" panose="02040503050406030204" pitchFamily="18" charset="0"/>
                                  </a:rPr>
                                  <m:t>2</m:t>
                                </m:r>
                              </m:sub>
                            </m:sSub>
                          </m:fName>
                          <m:e>
                            <m:r>
                              <a:rPr lang="en-US" sz="2400" i="1">
                                <a:solidFill>
                                  <a:srgbClr val="000000"/>
                                </a:solidFill>
                                <a:latin typeface="Cambria Math" panose="02040503050406030204" pitchFamily="18" charset="0"/>
                              </a:rPr>
                              <m:t>𝑛</m:t>
                            </m:r>
                          </m:e>
                        </m:func>
                        <m:r>
                          <a:rPr lang="en-US" sz="2400" i="1">
                            <a:solidFill>
                              <a:srgbClr val="000000"/>
                            </a:solidFill>
                            <a:latin typeface="Cambria Math" panose="02040503050406030204" pitchFamily="18" charset="0"/>
                          </a:rPr>
                          <m:t>+1</m:t>
                        </m:r>
                      </m:e>
                    </m:d>
                    <m:r>
                      <a:rPr lang="en-US" sz="2400" b="0" i="0" smtClean="0">
                        <a:solidFill>
                          <a:srgbClr val="000000"/>
                        </a:solidFill>
                        <a:latin typeface="Cambria Math" panose="02040503050406030204" pitchFamily="18" charset="0"/>
                      </a:rPr>
                      <m:t>&lt;</m:t>
                    </m:r>
                  </m:oMath>
                </a14:m>
                <a:r>
                  <a:rPr lang="en-US" sz="2400" dirty="0"/>
                  <a:t> </a:t>
                </a:r>
                <a14:m>
                  <m:oMath xmlns:m="http://schemas.openxmlformats.org/officeDocument/2006/math">
                    <m:r>
                      <a:rPr lang="en-US" sz="2400" i="1">
                        <a:latin typeface="Cambria Math" panose="02040503050406030204" pitchFamily="18" charset="0"/>
                      </a:rPr>
                      <m:t>𝑛</m:t>
                    </m:r>
                    <m:r>
                      <a:rPr lang="ru-RU" sz="2400" b="0" i="1" smtClean="0">
                        <a:latin typeface="Cambria Math" panose="02040503050406030204" pitchFamily="18" charset="0"/>
                      </a:rPr>
                      <m:t>,</m:t>
                    </m:r>
                  </m:oMath>
                </a14:m>
                <a:endParaRPr lang="ru-RU" sz="2400" dirty="0"/>
              </a:p>
              <a:p>
                <a:pPr>
                  <a:spcBef>
                    <a:spcPts val="800"/>
                  </a:spcBef>
                </a:pPr>
                <a:r>
                  <a:rPr lang="ru-RU" sz="2400" dirty="0"/>
                  <a:t>поэтому, при </a:t>
                </a:r>
                <a14:m>
                  <m:oMath xmlns:m="http://schemas.openxmlformats.org/officeDocument/2006/math">
                    <m:r>
                      <a:rPr lang="en-US" sz="2400" i="1">
                        <a:latin typeface="Cambria Math" panose="02040503050406030204" pitchFamily="18" charset="0"/>
                      </a:rPr>
                      <m:t>𝑛</m:t>
                    </m:r>
                    <m:r>
                      <a:rPr lang="en-US" sz="2400" i="1">
                        <a:latin typeface="Cambria Math" panose="02040503050406030204" pitchFamily="18" charset="0"/>
                        <a:ea typeface="Cambria Math" panose="02040503050406030204" pitchFamily="18" charset="0"/>
                      </a:rPr>
                      <m:t>→+∞</m:t>
                    </m:r>
                  </m:oMath>
                </a14:m>
                <a:r>
                  <a:rPr lang="ru-RU" sz="2400" dirty="0"/>
                  <a:t> верно:</a:t>
                </a:r>
              </a:p>
              <a:p>
                <a:pPr/>
                <a14:m>
                  <m:oMathPara xmlns:m="http://schemas.openxmlformats.org/officeDocument/2006/math">
                    <m:oMathParaPr>
                      <m:jc m:val="centerGroup"/>
                    </m:oMathParaPr>
                    <m:oMath xmlns:m="http://schemas.openxmlformats.org/officeDocument/2006/math">
                      <m:r>
                        <a:rPr lang="ru-BY" sz="2400" b="0" i="1">
                          <a:solidFill>
                            <a:srgbClr val="000000"/>
                          </a:solidFill>
                          <a:latin typeface="Cambria Math" panose="02040503050406030204" pitchFamily="18" charset="0"/>
                        </a:rPr>
                        <m:t>𝑙</m:t>
                      </m:r>
                      <m:r>
                        <a:rPr lang="en-US" sz="2400" b="0" i="1">
                          <a:solidFill>
                            <a:srgbClr val="000000"/>
                          </a:solidFill>
                          <a:latin typeface="Cambria Math" panose="02040503050406030204" pitchFamily="18" charset="0"/>
                        </a:rPr>
                        <m:t>=</m:t>
                      </m:r>
                      <m:d>
                        <m:dPr>
                          <m:begChr m:val="⌊"/>
                          <m:endChr m:val="⌋"/>
                          <m:ctrlPr>
                            <a:rPr lang="en-US" sz="2400" i="1">
                              <a:solidFill>
                                <a:srgbClr val="000000"/>
                              </a:solidFill>
                              <a:latin typeface="Cambria Math" panose="02040503050406030204" pitchFamily="18" charset="0"/>
                            </a:rPr>
                          </m:ctrlPr>
                        </m:dPr>
                        <m:e>
                          <m:func>
                            <m:funcPr>
                              <m:ctrlPr>
                                <a:rPr lang="en-US" sz="2400" i="1">
                                  <a:solidFill>
                                    <a:srgbClr val="000000"/>
                                  </a:solidFill>
                                  <a:latin typeface="Cambria Math" panose="02040503050406030204" pitchFamily="18" charset="0"/>
                                </a:rPr>
                              </m:ctrlPr>
                            </m:funcPr>
                            <m:fName>
                              <m:sSub>
                                <m:sSubPr>
                                  <m:ctrlPr>
                                    <a:rPr lang="en-US" sz="2400" i="1">
                                      <a:solidFill>
                                        <a:srgbClr val="000000"/>
                                      </a:solidFill>
                                      <a:latin typeface="Cambria Math" panose="02040503050406030204" pitchFamily="18" charset="0"/>
                                    </a:rPr>
                                  </m:ctrlPr>
                                </m:sSubPr>
                                <m:e>
                                  <m:r>
                                    <a:rPr lang="en-US" sz="2400" b="0" i="1">
                                      <a:solidFill>
                                        <a:srgbClr val="000000"/>
                                      </a:solidFill>
                                      <a:latin typeface="Cambria Math" panose="02040503050406030204" pitchFamily="18" charset="0"/>
                                    </a:rPr>
                                    <m:t>𝑙𝑜𝑔</m:t>
                                  </m:r>
                                </m:e>
                                <m:sub>
                                  <m:r>
                                    <a:rPr lang="en-US" sz="2400" b="0" i="1">
                                      <a:solidFill>
                                        <a:srgbClr val="000000"/>
                                      </a:solidFill>
                                      <a:latin typeface="Cambria Math" panose="02040503050406030204" pitchFamily="18" charset="0"/>
                                    </a:rPr>
                                    <m:t>2</m:t>
                                  </m:r>
                                </m:sub>
                              </m:sSub>
                            </m:fName>
                            <m:e>
                              <m:r>
                                <a:rPr lang="en-US" sz="2400" b="0" i="1">
                                  <a:solidFill>
                                    <a:srgbClr val="000000"/>
                                  </a:solidFill>
                                  <a:latin typeface="Cambria Math" panose="02040503050406030204" pitchFamily="18" charset="0"/>
                                </a:rPr>
                                <m:t>𝑛</m:t>
                              </m:r>
                            </m:e>
                          </m:func>
                          <m:r>
                            <a:rPr lang="en-US" sz="2400" b="0" i="1">
                              <a:solidFill>
                                <a:srgbClr val="000000"/>
                              </a:solidFill>
                              <a:latin typeface="Cambria Math" panose="02040503050406030204" pitchFamily="18" charset="0"/>
                            </a:rPr>
                            <m:t>+1</m:t>
                          </m:r>
                        </m:e>
                      </m:d>
                      <m:r>
                        <a:rPr lang="en-US" sz="2400" b="1" i="1">
                          <a:solidFill>
                            <a:srgbClr val="000000"/>
                          </a:solidFill>
                          <a:latin typeface="Cambria Math" panose="02040503050406030204" pitchFamily="18" charset="0"/>
                        </a:rPr>
                        <m:t>+</m:t>
                      </m:r>
                      <m:sSub>
                        <m:sSubPr>
                          <m:ctrlPr>
                            <a:rPr lang="ru-RU" sz="2400" i="1">
                              <a:solidFill>
                                <a:srgbClr val="000000"/>
                              </a:solidFill>
                              <a:latin typeface="Cambria Math" panose="02040503050406030204" pitchFamily="18" charset="0"/>
                            </a:rPr>
                          </m:ctrlPr>
                        </m:sSubPr>
                        <m:e>
                          <m:r>
                            <a:rPr lang="en-US" sz="2400" i="1">
                              <a:solidFill>
                                <a:srgbClr val="000000"/>
                              </a:solidFill>
                              <a:latin typeface="Cambria Math" panose="02040503050406030204" pitchFamily="18" charset="0"/>
                            </a:rPr>
                            <m:t>𝐶</m:t>
                          </m:r>
                        </m:e>
                        <m:sub>
                          <m:r>
                            <a:rPr lang="en-US" sz="2400" i="1">
                              <a:solidFill>
                                <a:srgbClr val="000000"/>
                              </a:solidFill>
                              <a:latin typeface="Cambria Math" panose="02040503050406030204" pitchFamily="18" charset="0"/>
                            </a:rPr>
                            <m:t>1</m:t>
                          </m:r>
                        </m:sub>
                      </m:sSub>
                      <m:r>
                        <a:rPr lang="en-US" sz="2400" i="1">
                          <a:solidFill>
                            <a:srgbClr val="000000"/>
                          </a:solidFill>
                          <a:latin typeface="Cambria Math" panose="02040503050406030204" pitchFamily="18" charset="0"/>
                          <a:ea typeface="Cambria Math" panose="02040503050406030204" pitchFamily="18" charset="0"/>
                        </a:rPr>
                        <m:t>⋅</m:t>
                      </m:r>
                      <m:r>
                        <a:rPr lang="en-US" sz="2400" b="0" i="1">
                          <a:solidFill>
                            <a:srgbClr val="000000"/>
                          </a:solidFill>
                          <a:latin typeface="Cambria Math" panose="02040503050406030204" pitchFamily="18" charset="0"/>
                        </a:rPr>
                        <m:t>𝑛</m:t>
                      </m:r>
                      <m:r>
                        <a:rPr lang="en-US" sz="2400" b="0" i="1" smtClean="0">
                          <a:solidFill>
                            <a:srgbClr val="000000"/>
                          </a:solidFill>
                          <a:latin typeface="Cambria Math" panose="02040503050406030204" pitchFamily="18" charset="0"/>
                          <a:ea typeface="Cambria Math" panose="02040503050406030204" pitchFamily="18" charset="0"/>
                        </a:rPr>
                        <m:t>&lt;</m:t>
                      </m:r>
                    </m:oMath>
                  </m:oMathPara>
                </a14:m>
                <a:endParaRPr lang="ru-RU" sz="2400" b="0" i="1" dirty="0">
                  <a:solidFill>
                    <a:srgbClr val="000000"/>
                  </a:solidFill>
                  <a:latin typeface="Cambria Math" panose="02040503050406030204" pitchFamily="18" charset="0"/>
                  <a:ea typeface="Cambria Math" panose="02040503050406030204" pitchFamily="18" charset="0"/>
                </a:endParaRPr>
              </a:p>
              <a:p>
                <a:pPr lvl="2"/>
                <a14:m>
                  <m:oMath xmlns:m="http://schemas.openxmlformats.org/officeDocument/2006/math">
                    <m:r>
                      <a:rPr lang="en-US" sz="2400" b="0" i="1" smtClean="0">
                        <a:solidFill>
                          <a:srgbClr val="000000"/>
                        </a:solidFill>
                        <a:latin typeface="Cambria Math" panose="02040503050406030204" pitchFamily="18" charset="0"/>
                        <a:ea typeface="Cambria Math" panose="02040503050406030204" pitchFamily="18" charset="0"/>
                      </a:rPr>
                      <m:t>    &lt;</m:t>
                    </m:r>
                    <m:r>
                      <a:rPr lang="en-US" sz="2400" b="0" i="1" smtClean="0">
                        <a:solidFill>
                          <a:srgbClr val="000000"/>
                        </a:solidFill>
                        <a:latin typeface="Cambria Math" panose="02040503050406030204" pitchFamily="18" charset="0"/>
                        <a:ea typeface="Cambria Math" panose="02040503050406030204" pitchFamily="18" charset="0"/>
                      </a:rPr>
                      <m:t>𝑛</m:t>
                    </m:r>
                    <m:r>
                      <a:rPr lang="en-US" sz="2400" b="0" i="1" smtClean="0">
                        <a:solidFill>
                          <a:srgbClr val="000000"/>
                        </a:solidFill>
                        <a:latin typeface="Cambria Math" panose="02040503050406030204" pitchFamily="18" charset="0"/>
                        <a:ea typeface="Cambria Math" panose="02040503050406030204" pitchFamily="18" charset="0"/>
                      </a:rPr>
                      <m:t>+</m:t>
                    </m:r>
                    <m:sSub>
                      <m:sSubPr>
                        <m:ctrlPr>
                          <a:rPr lang="ru-RU" sz="2400" i="1">
                            <a:solidFill>
                              <a:srgbClr val="000000"/>
                            </a:solidFill>
                            <a:latin typeface="Cambria Math" panose="02040503050406030204" pitchFamily="18" charset="0"/>
                          </a:rPr>
                        </m:ctrlPr>
                      </m:sSubPr>
                      <m:e>
                        <m:r>
                          <a:rPr lang="en-US" sz="2400" i="1">
                            <a:solidFill>
                              <a:srgbClr val="000000"/>
                            </a:solidFill>
                            <a:latin typeface="Cambria Math" panose="02040503050406030204" pitchFamily="18" charset="0"/>
                          </a:rPr>
                          <m:t>𝐶</m:t>
                        </m:r>
                      </m:e>
                      <m:sub>
                        <m:r>
                          <a:rPr lang="en-US" sz="2400" i="1">
                            <a:solidFill>
                              <a:srgbClr val="000000"/>
                            </a:solidFill>
                            <a:latin typeface="Cambria Math" panose="02040503050406030204" pitchFamily="18" charset="0"/>
                          </a:rPr>
                          <m:t>1</m:t>
                        </m:r>
                      </m:sub>
                    </m:sSub>
                    <m:r>
                      <a:rPr lang="en-US" sz="2400" b="0" i="1" smtClean="0">
                        <a:solidFill>
                          <a:srgbClr val="000000"/>
                        </a:solidFill>
                        <a:latin typeface="Cambria Math" panose="02040503050406030204" pitchFamily="18" charset="0"/>
                        <a:ea typeface="Cambria Math" panose="02040503050406030204" pitchFamily="18" charset="0"/>
                      </a:rPr>
                      <m:t>⋅</m:t>
                    </m:r>
                    <m:r>
                      <a:rPr lang="en-US" sz="2400" b="0" i="1" smtClean="0">
                        <a:solidFill>
                          <a:srgbClr val="000000"/>
                        </a:solidFill>
                        <a:latin typeface="Cambria Math" panose="02040503050406030204" pitchFamily="18" charset="0"/>
                        <a:ea typeface="Cambria Math" panose="02040503050406030204" pitchFamily="18" charset="0"/>
                      </a:rPr>
                      <m:t>𝑛</m:t>
                    </m:r>
                    <m:r>
                      <a:rPr lang="en-US" sz="2400" b="0" i="1" smtClean="0">
                        <a:solidFill>
                          <a:srgbClr val="000000"/>
                        </a:solidFill>
                        <a:latin typeface="Cambria Math" panose="02040503050406030204" pitchFamily="18" charset="0"/>
                        <a:ea typeface="Cambria Math" panose="02040503050406030204" pitchFamily="18" charset="0"/>
                      </a:rPr>
                      <m:t>=(</m:t>
                    </m:r>
                    <m:sSub>
                      <m:sSubPr>
                        <m:ctrlPr>
                          <a:rPr lang="ru-RU" sz="2400" i="1">
                            <a:solidFill>
                              <a:srgbClr val="000000"/>
                            </a:solidFill>
                            <a:latin typeface="Cambria Math" panose="02040503050406030204" pitchFamily="18" charset="0"/>
                          </a:rPr>
                        </m:ctrlPr>
                      </m:sSubPr>
                      <m:e>
                        <m:r>
                          <a:rPr lang="en-US" sz="2400" i="1">
                            <a:solidFill>
                              <a:srgbClr val="000000"/>
                            </a:solidFill>
                            <a:latin typeface="Cambria Math" panose="02040503050406030204" pitchFamily="18" charset="0"/>
                          </a:rPr>
                          <m:t>𝐶</m:t>
                        </m:r>
                      </m:e>
                      <m:sub>
                        <m:r>
                          <a:rPr lang="en-US" sz="2400" i="1">
                            <a:solidFill>
                              <a:srgbClr val="000000"/>
                            </a:solidFill>
                            <a:latin typeface="Cambria Math" panose="02040503050406030204" pitchFamily="18" charset="0"/>
                          </a:rPr>
                          <m:t>1</m:t>
                        </m:r>
                      </m:sub>
                    </m:sSub>
                    <m:r>
                      <a:rPr lang="ru-RU" sz="2400" b="0" i="1" smtClean="0">
                        <a:solidFill>
                          <a:srgbClr val="000000"/>
                        </a:solidFill>
                        <a:latin typeface="Cambria Math" panose="02040503050406030204" pitchFamily="18" charset="0"/>
                      </a:rPr>
                      <m:t>+1</m:t>
                    </m:r>
                    <m:r>
                      <a:rPr lang="en-US" sz="2400" b="0" i="1" smtClean="0">
                        <a:solidFill>
                          <a:srgbClr val="000000"/>
                        </a:solidFill>
                        <a:latin typeface="Cambria Math" panose="02040503050406030204" pitchFamily="18" charset="0"/>
                        <a:ea typeface="Cambria Math" panose="02040503050406030204" pitchFamily="18" charset="0"/>
                      </a:rPr>
                      <m:t>)⋅</m:t>
                    </m:r>
                    <m:r>
                      <a:rPr lang="en-US" sz="2400" b="0" i="1" smtClean="0">
                        <a:solidFill>
                          <a:srgbClr val="000000"/>
                        </a:solidFill>
                        <a:latin typeface="Cambria Math" panose="02040503050406030204" pitchFamily="18" charset="0"/>
                        <a:ea typeface="Cambria Math" panose="02040503050406030204" pitchFamily="18" charset="0"/>
                      </a:rPr>
                      <m:t>𝑛</m:t>
                    </m:r>
                  </m:oMath>
                </a14:m>
                <a:r>
                  <a:rPr lang="ru-RU" sz="2400" dirty="0"/>
                  <a:t>.</a:t>
                </a:r>
              </a:p>
              <a:p>
                <a:r>
                  <a:rPr lang="ru-RU" sz="2400" dirty="0"/>
                  <a:t>Справедливы неравенства:</a:t>
                </a:r>
                <a:endParaRPr lang="en-US" sz="2400" dirty="0"/>
              </a:p>
              <a:p>
                <a:pPr/>
                <a14:m>
                  <m:oMathPara xmlns:m="http://schemas.openxmlformats.org/officeDocument/2006/math">
                    <m:oMathParaPr>
                      <m:jc m:val="center"/>
                    </m:oMathParaPr>
                    <m:oMath xmlns:m="http://schemas.openxmlformats.org/officeDocument/2006/math">
                      <m:r>
                        <a:rPr lang="ru-RU" sz="2400" b="0" i="1" smtClean="0">
                          <a:solidFill>
                            <a:srgbClr val="000000"/>
                          </a:solidFill>
                          <a:latin typeface="Cambria Math" panose="02040503050406030204" pitchFamily="18" charset="0"/>
                          <a:ea typeface="Cambria Math" panose="02040503050406030204" pitchFamily="18" charset="0"/>
                        </a:rPr>
                        <m:t>1+</m:t>
                      </m:r>
                      <m:sSub>
                        <m:sSubPr>
                          <m:ctrlPr>
                            <a:rPr lang="ru-RU" sz="2400" i="1">
                              <a:solidFill>
                                <a:srgbClr val="000000"/>
                              </a:solidFill>
                              <a:latin typeface="Cambria Math" panose="02040503050406030204" pitchFamily="18" charset="0"/>
                            </a:rPr>
                          </m:ctrlPr>
                        </m:sSubPr>
                        <m:e>
                          <m:r>
                            <a:rPr lang="en-US" sz="2400" i="1">
                              <a:solidFill>
                                <a:srgbClr val="000000"/>
                              </a:solidFill>
                              <a:latin typeface="Cambria Math" panose="02040503050406030204" pitchFamily="18" charset="0"/>
                            </a:rPr>
                            <m:t>𝐶</m:t>
                          </m:r>
                        </m:e>
                        <m:sub>
                          <m:r>
                            <a:rPr lang="en-US" sz="2400" i="1">
                              <a:solidFill>
                                <a:srgbClr val="000000"/>
                              </a:solidFill>
                              <a:latin typeface="Cambria Math" panose="02040503050406030204" pitchFamily="18" charset="0"/>
                            </a:rPr>
                            <m:t>1</m:t>
                          </m:r>
                        </m:sub>
                      </m:sSub>
                      <m:r>
                        <a:rPr lang="en-US" sz="2400" i="1">
                          <a:solidFill>
                            <a:srgbClr val="000000"/>
                          </a:solidFill>
                          <a:latin typeface="Cambria Math" panose="02040503050406030204" pitchFamily="18" charset="0"/>
                          <a:ea typeface="Cambria Math" panose="02040503050406030204" pitchFamily="18" charset="0"/>
                        </a:rPr>
                        <m:t>⋅</m:t>
                      </m:r>
                      <m:r>
                        <a:rPr lang="en-US" sz="2400" i="1">
                          <a:solidFill>
                            <a:srgbClr val="000000"/>
                          </a:solidFill>
                          <a:latin typeface="Cambria Math" panose="02040503050406030204" pitchFamily="18" charset="0"/>
                          <a:ea typeface="Cambria Math" panose="02040503050406030204" pitchFamily="18" charset="0"/>
                        </a:rPr>
                        <m:t>𝑛</m:t>
                      </m:r>
                      <m:r>
                        <a:rPr lang="en-US" sz="2400" b="0" i="1" smtClean="0">
                          <a:solidFill>
                            <a:srgbClr val="000000"/>
                          </a:solidFill>
                          <a:latin typeface="Cambria Math" panose="02040503050406030204" pitchFamily="18" charset="0"/>
                          <a:ea typeface="Cambria Math" panose="02040503050406030204" pitchFamily="18" charset="0"/>
                        </a:rPr>
                        <m:t>&lt;</m:t>
                      </m:r>
                      <m:r>
                        <a:rPr lang="en-US" sz="2400" i="1">
                          <a:solidFill>
                            <a:srgbClr val="000000"/>
                          </a:solidFill>
                          <a:latin typeface="Cambria Math" panose="02040503050406030204" pitchFamily="18" charset="0"/>
                          <a:ea typeface="Cambria Math" panose="02040503050406030204" pitchFamily="18" charset="0"/>
                        </a:rPr>
                        <m:t>𝑙</m:t>
                      </m:r>
                      <m:r>
                        <a:rPr lang="en-US" sz="2400" b="0" i="1" smtClean="0">
                          <a:solidFill>
                            <a:srgbClr val="000000"/>
                          </a:solidFill>
                          <a:latin typeface="Cambria Math" panose="02040503050406030204" pitchFamily="18" charset="0"/>
                          <a:ea typeface="Cambria Math" panose="02040503050406030204" pitchFamily="18" charset="0"/>
                        </a:rPr>
                        <m:t>&lt;</m:t>
                      </m:r>
                      <m:d>
                        <m:dPr>
                          <m:ctrlPr>
                            <a:rPr lang="en-US" sz="2400" i="1">
                              <a:solidFill>
                                <a:srgbClr val="000000"/>
                              </a:solidFill>
                              <a:latin typeface="Cambria Math" panose="02040503050406030204" pitchFamily="18" charset="0"/>
                              <a:ea typeface="Cambria Math" panose="02040503050406030204" pitchFamily="18" charset="0"/>
                            </a:rPr>
                          </m:ctrlPr>
                        </m:dPr>
                        <m:e>
                          <m:sSub>
                            <m:sSubPr>
                              <m:ctrlPr>
                                <a:rPr lang="ru-RU" sz="2400" i="1">
                                  <a:solidFill>
                                    <a:srgbClr val="000000"/>
                                  </a:solidFill>
                                  <a:latin typeface="Cambria Math" panose="02040503050406030204" pitchFamily="18" charset="0"/>
                                </a:rPr>
                              </m:ctrlPr>
                            </m:sSubPr>
                            <m:e>
                              <m:r>
                                <a:rPr lang="en-US" sz="2400" i="1">
                                  <a:solidFill>
                                    <a:srgbClr val="000000"/>
                                  </a:solidFill>
                                  <a:latin typeface="Cambria Math" panose="02040503050406030204" pitchFamily="18" charset="0"/>
                                </a:rPr>
                                <m:t>𝐶</m:t>
                              </m:r>
                            </m:e>
                            <m:sub>
                              <m:r>
                                <a:rPr lang="en-US" sz="2400" i="1">
                                  <a:solidFill>
                                    <a:srgbClr val="000000"/>
                                  </a:solidFill>
                                  <a:latin typeface="Cambria Math" panose="02040503050406030204" pitchFamily="18" charset="0"/>
                                </a:rPr>
                                <m:t>1</m:t>
                              </m:r>
                            </m:sub>
                          </m:sSub>
                          <m:r>
                            <a:rPr lang="en-US" sz="2400" i="1">
                              <a:solidFill>
                                <a:srgbClr val="000000"/>
                              </a:solidFill>
                              <a:latin typeface="Cambria Math" panose="02040503050406030204" pitchFamily="18" charset="0"/>
                              <a:ea typeface="Cambria Math" panose="02040503050406030204" pitchFamily="18" charset="0"/>
                            </a:rPr>
                            <m:t>+1</m:t>
                          </m:r>
                        </m:e>
                      </m:d>
                      <m:r>
                        <a:rPr lang="en-US" sz="2400" i="1">
                          <a:solidFill>
                            <a:srgbClr val="000000"/>
                          </a:solidFill>
                          <a:latin typeface="Cambria Math" panose="02040503050406030204" pitchFamily="18" charset="0"/>
                          <a:ea typeface="Cambria Math" panose="02040503050406030204" pitchFamily="18" charset="0"/>
                        </a:rPr>
                        <m:t>⋅</m:t>
                      </m:r>
                      <m:r>
                        <a:rPr lang="en-US" sz="2400" i="1">
                          <a:solidFill>
                            <a:srgbClr val="000000"/>
                          </a:solidFill>
                          <a:latin typeface="Cambria Math" panose="02040503050406030204" pitchFamily="18" charset="0"/>
                          <a:ea typeface="Cambria Math" panose="02040503050406030204" pitchFamily="18" charset="0"/>
                        </a:rPr>
                        <m:t>𝑛</m:t>
                      </m:r>
                    </m:oMath>
                  </m:oMathPara>
                </a14:m>
                <a:endParaRPr lang="ru-RU" sz="2400" i="1" dirty="0">
                  <a:solidFill>
                    <a:srgbClr val="000000"/>
                  </a:solidFill>
                  <a:latin typeface="Cambria Math" panose="02040503050406030204" pitchFamily="18" charset="0"/>
                  <a:ea typeface="Cambria Math" panose="02040503050406030204" pitchFamily="18" charset="0"/>
                </a:endParaRPr>
              </a:p>
              <a:p>
                <a:pPr/>
                <a14:m>
                  <m:oMathPara xmlns:m="http://schemas.openxmlformats.org/officeDocument/2006/math">
                    <m:oMathParaPr>
                      <m:jc m:val="center"/>
                    </m:oMathParaPr>
                    <m:oMath xmlns:m="http://schemas.openxmlformats.org/officeDocument/2006/math">
                      <m:r>
                        <a:rPr lang="ru-RU" sz="2400" b="0" i="1" smtClean="0">
                          <a:solidFill>
                            <a:srgbClr val="000000"/>
                          </a:solidFill>
                          <a:latin typeface="Cambria Math" panose="02040503050406030204" pitchFamily="18" charset="0"/>
                        </a:rPr>
                        <m:t>       </m:t>
                      </m:r>
                      <m:sSub>
                        <m:sSubPr>
                          <m:ctrlPr>
                            <a:rPr lang="ru-RU" sz="2400" i="1">
                              <a:solidFill>
                                <a:srgbClr val="000000"/>
                              </a:solidFill>
                              <a:latin typeface="Cambria Math" panose="02040503050406030204" pitchFamily="18" charset="0"/>
                            </a:rPr>
                          </m:ctrlPr>
                        </m:sSubPr>
                        <m:e>
                          <m:r>
                            <a:rPr lang="en-US" sz="2400" i="1">
                              <a:solidFill>
                                <a:srgbClr val="000000"/>
                              </a:solidFill>
                              <a:latin typeface="Cambria Math" panose="02040503050406030204" pitchFamily="18" charset="0"/>
                            </a:rPr>
                            <m:t>𝐶</m:t>
                          </m:r>
                        </m:e>
                        <m:sub>
                          <m:r>
                            <a:rPr lang="en-US" sz="2400" i="1">
                              <a:solidFill>
                                <a:srgbClr val="000000"/>
                              </a:solidFill>
                              <a:latin typeface="Cambria Math" panose="02040503050406030204" pitchFamily="18" charset="0"/>
                            </a:rPr>
                            <m:t>1</m:t>
                          </m:r>
                        </m:sub>
                      </m:sSub>
                      <m:r>
                        <a:rPr lang="en-US" sz="2400" i="1">
                          <a:solidFill>
                            <a:srgbClr val="000000"/>
                          </a:solidFill>
                          <a:latin typeface="Cambria Math" panose="02040503050406030204" pitchFamily="18" charset="0"/>
                          <a:ea typeface="Cambria Math" panose="02040503050406030204" pitchFamily="18" charset="0"/>
                        </a:rPr>
                        <m:t>⋅</m:t>
                      </m:r>
                      <m:r>
                        <a:rPr lang="en-US" sz="2400" i="1">
                          <a:solidFill>
                            <a:srgbClr val="000000"/>
                          </a:solidFill>
                          <a:latin typeface="Cambria Math" panose="02040503050406030204" pitchFamily="18" charset="0"/>
                          <a:ea typeface="Cambria Math" panose="02040503050406030204" pitchFamily="18" charset="0"/>
                        </a:rPr>
                        <m:t>𝑛</m:t>
                      </m:r>
                      <m:r>
                        <a:rPr lang="en-US" sz="2400" i="1">
                          <a:solidFill>
                            <a:srgbClr val="000000"/>
                          </a:solidFill>
                          <a:latin typeface="Cambria Math" panose="02040503050406030204" pitchFamily="18" charset="0"/>
                          <a:ea typeface="Cambria Math" panose="02040503050406030204" pitchFamily="18" charset="0"/>
                        </a:rPr>
                        <m:t>&lt;</m:t>
                      </m:r>
                      <m:r>
                        <a:rPr lang="en-US" sz="2400" i="1">
                          <a:solidFill>
                            <a:srgbClr val="000000"/>
                          </a:solidFill>
                          <a:latin typeface="Cambria Math" panose="02040503050406030204" pitchFamily="18" charset="0"/>
                          <a:ea typeface="Cambria Math" panose="02040503050406030204" pitchFamily="18" charset="0"/>
                        </a:rPr>
                        <m:t>𝑙</m:t>
                      </m:r>
                      <m:r>
                        <a:rPr lang="en-US" sz="2400" i="1">
                          <a:solidFill>
                            <a:srgbClr val="000000"/>
                          </a:solidFill>
                          <a:latin typeface="Cambria Math" panose="02040503050406030204" pitchFamily="18" charset="0"/>
                          <a:ea typeface="Cambria Math" panose="02040503050406030204" pitchFamily="18" charset="0"/>
                        </a:rPr>
                        <m:t>&lt;</m:t>
                      </m:r>
                      <m:d>
                        <m:dPr>
                          <m:ctrlPr>
                            <a:rPr lang="en-US" sz="2400" i="1">
                              <a:solidFill>
                                <a:srgbClr val="000000"/>
                              </a:solidFill>
                              <a:latin typeface="Cambria Math" panose="02040503050406030204" pitchFamily="18" charset="0"/>
                              <a:ea typeface="Cambria Math" panose="02040503050406030204" pitchFamily="18" charset="0"/>
                            </a:rPr>
                          </m:ctrlPr>
                        </m:dPr>
                        <m:e>
                          <m:sSub>
                            <m:sSubPr>
                              <m:ctrlPr>
                                <a:rPr lang="ru-RU" sz="2400" i="1">
                                  <a:solidFill>
                                    <a:srgbClr val="000000"/>
                                  </a:solidFill>
                                  <a:latin typeface="Cambria Math" panose="02040503050406030204" pitchFamily="18" charset="0"/>
                                </a:rPr>
                              </m:ctrlPr>
                            </m:sSubPr>
                            <m:e>
                              <m:r>
                                <a:rPr lang="en-US" sz="2400" i="1">
                                  <a:solidFill>
                                    <a:srgbClr val="000000"/>
                                  </a:solidFill>
                                  <a:latin typeface="Cambria Math" panose="02040503050406030204" pitchFamily="18" charset="0"/>
                                </a:rPr>
                                <m:t>𝐶</m:t>
                              </m:r>
                            </m:e>
                            <m:sub>
                              <m:r>
                                <a:rPr lang="en-US" sz="2400" i="1">
                                  <a:solidFill>
                                    <a:srgbClr val="000000"/>
                                  </a:solidFill>
                                  <a:latin typeface="Cambria Math" panose="02040503050406030204" pitchFamily="18" charset="0"/>
                                </a:rPr>
                                <m:t>1</m:t>
                              </m:r>
                            </m:sub>
                          </m:sSub>
                          <m:r>
                            <a:rPr lang="en-US" sz="2400" i="1">
                              <a:solidFill>
                                <a:srgbClr val="000000"/>
                              </a:solidFill>
                              <a:latin typeface="Cambria Math" panose="02040503050406030204" pitchFamily="18" charset="0"/>
                              <a:ea typeface="Cambria Math" panose="02040503050406030204" pitchFamily="18" charset="0"/>
                            </a:rPr>
                            <m:t>+1</m:t>
                          </m:r>
                        </m:e>
                      </m:d>
                      <m:r>
                        <a:rPr lang="en-US" sz="2400" i="1">
                          <a:solidFill>
                            <a:srgbClr val="000000"/>
                          </a:solidFill>
                          <a:latin typeface="Cambria Math" panose="02040503050406030204" pitchFamily="18" charset="0"/>
                          <a:ea typeface="Cambria Math" panose="02040503050406030204" pitchFamily="18" charset="0"/>
                        </a:rPr>
                        <m:t>⋅</m:t>
                      </m:r>
                      <m:r>
                        <a:rPr lang="en-US" sz="2400" i="1">
                          <a:solidFill>
                            <a:srgbClr val="000000"/>
                          </a:solidFill>
                          <a:latin typeface="Cambria Math" panose="02040503050406030204" pitchFamily="18" charset="0"/>
                          <a:ea typeface="Cambria Math" panose="02040503050406030204" pitchFamily="18" charset="0"/>
                        </a:rPr>
                        <m:t>𝑛</m:t>
                      </m:r>
                    </m:oMath>
                  </m:oMathPara>
                </a14:m>
                <a:endParaRPr lang="ru-RU" sz="2400" i="1" dirty="0">
                  <a:solidFill>
                    <a:srgbClr val="000000"/>
                  </a:solidFill>
                  <a:latin typeface="Cambria Math" panose="02040503050406030204" pitchFamily="18" charset="0"/>
                  <a:ea typeface="Cambria Math" panose="02040503050406030204" pitchFamily="18" charset="0"/>
                </a:endParaRPr>
              </a:p>
              <a:p>
                <a:r>
                  <a:rPr lang="ru-RU" sz="2400" dirty="0">
                    <a:solidFill>
                      <a:srgbClr val="000000"/>
                    </a:solidFill>
                    <a:latin typeface="Cambria Math" panose="02040503050406030204" pitchFamily="18" charset="0"/>
                    <a:ea typeface="Cambria Math" panose="02040503050406030204" pitchFamily="18" charset="0"/>
                  </a:rPr>
                  <a:t>откуда</a:t>
                </a:r>
              </a:p>
            </p:txBody>
          </p:sp>
        </mc:Choice>
        <mc:Fallback xmlns="">
          <p:sp>
            <p:nvSpPr>
              <p:cNvPr id="9" name="Объект 8">
                <a:extLst>
                  <a:ext uri="{FF2B5EF4-FFF2-40B4-BE49-F238E27FC236}">
                    <a16:creationId xmlns:a16="http://schemas.microsoft.com/office/drawing/2014/main" id="{D8094D98-0EA2-91EF-C6CB-F52D4494FBAC}"/>
                  </a:ext>
                </a:extLst>
              </p:cNvPr>
              <p:cNvSpPr txBox="1">
                <a:spLocks noRot="1" noChangeAspect="1" noMove="1" noResize="1" noEditPoints="1" noAdjustHandles="1" noChangeArrowheads="1" noChangeShapeType="1" noTextEdit="1"/>
              </p:cNvSpPr>
              <p:nvPr/>
            </p:nvSpPr>
            <p:spPr bwMode="auto">
              <a:xfrm>
                <a:off x="0" y="30777"/>
                <a:ext cx="5628476" cy="4947309"/>
              </a:xfrm>
              <a:prstGeom prst="rect">
                <a:avLst/>
              </a:prstGeom>
              <a:blipFill>
                <a:blip r:embed="rId2"/>
                <a:stretch>
                  <a:fillRect l="-1625" t="-985" b="-2709"/>
                </a:stretch>
              </a:blipFill>
              <a:ln w="3175">
                <a:noFill/>
              </a:ln>
            </p:spPr>
            <p:txBody>
              <a:bodyPr/>
              <a:lstStyle/>
              <a:p>
                <a:r>
                  <a:rPr lang="ru-BY">
                    <a:noFill/>
                  </a:rPr>
                  <a:t> </a:t>
                </a:r>
              </a:p>
            </p:txBody>
          </p:sp>
        </mc:Fallback>
      </mc:AlternateContent>
      <mc:AlternateContent xmlns:mc="http://schemas.openxmlformats.org/markup-compatibility/2006" xmlns:a14="http://schemas.microsoft.com/office/drawing/2010/main">
        <mc:Choice Requires="a14">
          <p:sp>
            <p:nvSpPr>
              <p:cNvPr id="13" name="Объект 12">
                <a:extLst>
                  <a:ext uri="{FF2B5EF4-FFF2-40B4-BE49-F238E27FC236}">
                    <a16:creationId xmlns:a16="http://schemas.microsoft.com/office/drawing/2014/main" id="{E44E33D4-DF6F-61A2-6570-91CA6B8E28AE}"/>
                  </a:ext>
                </a:extLst>
              </p:cNvPr>
              <p:cNvSpPr txBox="1"/>
              <p:nvPr/>
            </p:nvSpPr>
            <p:spPr bwMode="auto">
              <a:xfrm>
                <a:off x="5996567" y="5149167"/>
                <a:ext cx="6202930" cy="1105450"/>
              </a:xfrm>
              <a:prstGeom prst="rect">
                <a:avLst/>
              </a:prstGeom>
              <a:ln>
                <a:noFill/>
              </a:ln>
            </p:spPr>
            <p:style>
              <a:lnRef idx="2">
                <a:schemeClr val="dk1"/>
              </a:lnRef>
              <a:fillRef idx="1">
                <a:schemeClr val="lt1"/>
              </a:fillRef>
              <a:effectRef idx="0">
                <a:schemeClr val="dk1"/>
              </a:effectRef>
              <a:fontRef idx="minor">
                <a:schemeClr val="dk1"/>
              </a:fontRef>
            </p:style>
            <p:txBody>
              <a:bodyPr>
                <a:noAutofit/>
              </a:bodyPr>
              <a:lstStyle/>
              <a:p>
                <a14:m>
                  <m:oMath xmlns:m="http://schemas.openxmlformats.org/officeDocument/2006/math">
                    <m:r>
                      <a:rPr lang="ru-BY" sz="2400" b="1" i="1" smtClean="0">
                        <a:solidFill>
                          <a:srgbClr val="000000"/>
                        </a:solidFill>
                        <a:latin typeface="Cambria Math" panose="02040503050406030204" pitchFamily="18" charset="0"/>
                      </a:rPr>
                      <m:t>𝑻</m:t>
                    </m:r>
                    <m:d>
                      <m:dPr>
                        <m:ctrlPr>
                          <a:rPr lang="ru-BY" sz="2400" b="1" i="1">
                            <a:solidFill>
                              <a:srgbClr val="000000"/>
                            </a:solidFill>
                            <a:latin typeface="Cambria Math" panose="02040503050406030204" pitchFamily="18" charset="0"/>
                          </a:rPr>
                        </m:ctrlPr>
                      </m:dPr>
                      <m:e>
                        <m:r>
                          <a:rPr lang="ru-BY" sz="2400" b="1" i="1">
                            <a:solidFill>
                              <a:srgbClr val="000000"/>
                            </a:solidFill>
                            <a:latin typeface="Cambria Math" panose="02040503050406030204" pitchFamily="18" charset="0"/>
                          </a:rPr>
                          <m:t>𝒍</m:t>
                        </m:r>
                      </m:e>
                    </m:d>
                    <m:r>
                      <a:rPr lang="en-US" sz="2400" b="1" i="1" smtClean="0">
                        <a:solidFill>
                          <a:srgbClr val="000000"/>
                        </a:solidFill>
                        <a:latin typeface="Cambria Math" panose="02040503050406030204" pitchFamily="18" charset="0"/>
                      </a:rPr>
                      <m:t>≤</m:t>
                    </m:r>
                    <m:sSub>
                      <m:sSubPr>
                        <m:ctrlPr>
                          <a:rPr lang="ru-RU" sz="2400" b="1" i="1" smtClean="0">
                            <a:solidFill>
                              <a:srgbClr val="000000"/>
                            </a:solidFill>
                            <a:latin typeface="Cambria Math" panose="02040503050406030204" pitchFamily="18" charset="0"/>
                          </a:rPr>
                        </m:ctrlPr>
                      </m:sSubPr>
                      <m:e>
                        <m:sSub>
                          <m:sSubPr>
                            <m:ctrlPr>
                              <a:rPr lang="ru-RU" sz="2400" b="1" i="1">
                                <a:solidFill>
                                  <a:srgbClr val="000000"/>
                                </a:solidFill>
                                <a:latin typeface="Cambria Math" panose="02040503050406030204" pitchFamily="18" charset="0"/>
                              </a:rPr>
                            </m:ctrlPr>
                          </m:sSubPr>
                          <m:e>
                            <m:r>
                              <a:rPr lang="en-US" sz="2400" b="1" i="1">
                                <a:solidFill>
                                  <a:srgbClr val="000000"/>
                                </a:solidFill>
                                <a:latin typeface="Cambria Math" panose="02040503050406030204" pitchFamily="18" charset="0"/>
                              </a:rPr>
                              <m:t>𝑪</m:t>
                            </m:r>
                          </m:e>
                          <m:sub>
                            <m:r>
                              <a:rPr lang="en-US" sz="2400" b="1" i="1">
                                <a:solidFill>
                                  <a:srgbClr val="000000"/>
                                </a:solidFill>
                                <a:latin typeface="Cambria Math" panose="02040503050406030204" pitchFamily="18" charset="0"/>
                              </a:rPr>
                              <m:t>𝟏</m:t>
                            </m:r>
                          </m:sub>
                        </m:sSub>
                        <m:r>
                          <a:rPr lang="ru-BY" sz="2400" b="1" i="1">
                            <a:solidFill>
                              <a:srgbClr val="000000"/>
                            </a:solidFill>
                            <a:latin typeface="Cambria Math" panose="02040503050406030204" pitchFamily="18" charset="0"/>
                          </a:rPr>
                          <m:t>⋅</m:t>
                        </m:r>
                        <m:r>
                          <a:rPr lang="en-US" sz="2400" b="1" i="1" smtClean="0">
                            <a:solidFill>
                              <a:srgbClr val="000000"/>
                            </a:solidFill>
                            <a:latin typeface="Cambria Math" panose="02040503050406030204" pitchFamily="18" charset="0"/>
                          </a:rPr>
                          <m:t>(</m:t>
                        </m:r>
                        <m:r>
                          <a:rPr lang="en-US" sz="2400" b="1" i="1" smtClean="0">
                            <a:solidFill>
                              <a:srgbClr val="000000"/>
                            </a:solidFill>
                            <a:latin typeface="Cambria Math" panose="02040503050406030204" pitchFamily="18" charset="0"/>
                          </a:rPr>
                          <m:t>𝑪</m:t>
                        </m:r>
                      </m:e>
                      <m:sub>
                        <m:r>
                          <a:rPr lang="en-US" sz="2400" b="1" i="1" smtClean="0">
                            <a:solidFill>
                              <a:srgbClr val="000000"/>
                            </a:solidFill>
                            <a:latin typeface="Cambria Math" panose="02040503050406030204" pitchFamily="18" charset="0"/>
                          </a:rPr>
                          <m:t>𝟐</m:t>
                        </m:r>
                      </m:sub>
                    </m:sSub>
                    <m:r>
                      <a:rPr lang="ru-BY" sz="2400" b="1" i="1">
                        <a:solidFill>
                          <a:srgbClr val="000000"/>
                        </a:solidFill>
                        <a:latin typeface="Cambria Math" panose="02040503050406030204" pitchFamily="18" charset="0"/>
                      </a:rPr>
                      <m:t>⋅</m:t>
                    </m:r>
                    <m:r>
                      <a:rPr lang="ru-BY" sz="2400" b="1" i="1">
                        <a:solidFill>
                          <a:srgbClr val="000000"/>
                        </a:solidFill>
                        <a:latin typeface="Cambria Math" panose="02040503050406030204" pitchFamily="18" charset="0"/>
                      </a:rPr>
                      <m:t>𝒏</m:t>
                    </m:r>
                    <m:r>
                      <a:rPr lang="en-US" sz="2400" b="1" i="1" smtClean="0">
                        <a:solidFill>
                          <a:srgbClr val="000000"/>
                        </a:solidFill>
                        <a:latin typeface="Cambria Math" panose="02040503050406030204" pitchFamily="18" charset="0"/>
                      </a:rPr>
                      <m:t>)&lt;</m:t>
                    </m:r>
                    <m:sSub>
                      <m:sSubPr>
                        <m:ctrlPr>
                          <a:rPr lang="ru-RU" sz="2400" b="1" i="1">
                            <a:solidFill>
                              <a:srgbClr val="000000"/>
                            </a:solidFill>
                            <a:latin typeface="Cambria Math" panose="02040503050406030204" pitchFamily="18" charset="0"/>
                          </a:rPr>
                        </m:ctrlPr>
                      </m:sSubPr>
                      <m:e>
                        <m:r>
                          <a:rPr lang="en-US" sz="2400" b="1" i="1">
                            <a:solidFill>
                              <a:srgbClr val="000000"/>
                            </a:solidFill>
                            <a:latin typeface="Cambria Math" panose="02040503050406030204" pitchFamily="18" charset="0"/>
                          </a:rPr>
                          <m:t>𝑪</m:t>
                        </m:r>
                      </m:e>
                      <m:sub>
                        <m:r>
                          <a:rPr lang="en-US" sz="2400" b="1" i="1">
                            <a:solidFill>
                              <a:srgbClr val="000000"/>
                            </a:solidFill>
                            <a:latin typeface="Cambria Math" panose="02040503050406030204" pitchFamily="18" charset="0"/>
                          </a:rPr>
                          <m:t>𝟏</m:t>
                        </m:r>
                      </m:sub>
                    </m:sSub>
                    <m:r>
                      <a:rPr lang="ru-BY" sz="2400" b="1" i="1">
                        <a:solidFill>
                          <a:srgbClr val="000000"/>
                        </a:solidFill>
                        <a:latin typeface="Cambria Math" panose="02040503050406030204" pitchFamily="18" charset="0"/>
                      </a:rPr>
                      <m:t>⋅</m:t>
                    </m:r>
                    <m:sSub>
                      <m:sSubPr>
                        <m:ctrlPr>
                          <a:rPr lang="ru-RU" sz="2400" b="1" i="1">
                            <a:solidFill>
                              <a:srgbClr val="000000"/>
                            </a:solidFill>
                            <a:latin typeface="Cambria Math" panose="02040503050406030204" pitchFamily="18" charset="0"/>
                          </a:rPr>
                        </m:ctrlPr>
                      </m:sSubPr>
                      <m:e>
                        <m:r>
                          <a:rPr lang="en-US" sz="2400" b="1" i="1">
                            <a:solidFill>
                              <a:srgbClr val="000000"/>
                            </a:solidFill>
                            <a:latin typeface="Cambria Math" panose="02040503050406030204" pitchFamily="18" charset="0"/>
                          </a:rPr>
                          <m:t>𝑪</m:t>
                        </m:r>
                      </m:e>
                      <m:sub>
                        <m:r>
                          <a:rPr lang="en-US" sz="2400" b="1" i="1" smtClean="0">
                            <a:solidFill>
                              <a:srgbClr val="000000"/>
                            </a:solidFill>
                            <a:latin typeface="Cambria Math" panose="02040503050406030204" pitchFamily="18" charset="0"/>
                          </a:rPr>
                          <m:t>𝟐</m:t>
                        </m:r>
                      </m:sub>
                    </m:sSub>
                    <m:r>
                      <a:rPr lang="ru-BY" sz="2400" b="1" i="1">
                        <a:solidFill>
                          <a:srgbClr val="000000"/>
                        </a:solidFill>
                        <a:latin typeface="Cambria Math" panose="02040503050406030204" pitchFamily="18" charset="0"/>
                      </a:rPr>
                      <m:t>⋅</m:t>
                    </m:r>
                    <m:f>
                      <m:fPr>
                        <m:ctrlPr>
                          <a:rPr lang="en-US" sz="2400" b="1" i="1">
                            <a:solidFill>
                              <a:srgbClr val="000000"/>
                            </a:solidFill>
                            <a:latin typeface="Cambria Math" panose="02040503050406030204" pitchFamily="18" charset="0"/>
                            <a:ea typeface="Cambria Math" panose="02040503050406030204" pitchFamily="18" charset="0"/>
                          </a:rPr>
                        </m:ctrlPr>
                      </m:fPr>
                      <m:num>
                        <m:r>
                          <a:rPr lang="ru-RU" sz="2400" b="1" i="1">
                            <a:solidFill>
                              <a:srgbClr val="000000"/>
                            </a:solidFill>
                            <a:latin typeface="Cambria Math" panose="02040503050406030204" pitchFamily="18" charset="0"/>
                            <a:ea typeface="Cambria Math" panose="02040503050406030204" pitchFamily="18" charset="0"/>
                          </a:rPr>
                          <m:t>𝟏</m:t>
                        </m:r>
                      </m:num>
                      <m:den>
                        <m:sSub>
                          <m:sSubPr>
                            <m:ctrlPr>
                              <a:rPr lang="ru-RU" sz="2400" b="1" i="1">
                                <a:solidFill>
                                  <a:srgbClr val="000000"/>
                                </a:solidFill>
                                <a:latin typeface="Cambria Math" panose="02040503050406030204" pitchFamily="18" charset="0"/>
                              </a:rPr>
                            </m:ctrlPr>
                          </m:sSubPr>
                          <m:e>
                            <m:r>
                              <a:rPr lang="en-US" sz="2400" b="1" i="1">
                                <a:solidFill>
                                  <a:srgbClr val="000000"/>
                                </a:solidFill>
                                <a:latin typeface="Cambria Math" panose="02040503050406030204" pitchFamily="18" charset="0"/>
                              </a:rPr>
                              <m:t>𝑪</m:t>
                            </m:r>
                          </m:e>
                          <m:sub>
                            <m:r>
                              <a:rPr lang="en-US" sz="2400" b="1" i="1">
                                <a:solidFill>
                                  <a:srgbClr val="000000"/>
                                </a:solidFill>
                                <a:latin typeface="Cambria Math" panose="02040503050406030204" pitchFamily="18" charset="0"/>
                              </a:rPr>
                              <m:t>𝟏</m:t>
                            </m:r>
                          </m:sub>
                        </m:sSub>
                      </m:den>
                    </m:f>
                    <m:r>
                      <a:rPr lang="en-US" sz="2400" b="1" i="1">
                        <a:solidFill>
                          <a:srgbClr val="000000"/>
                        </a:solidFill>
                        <a:latin typeface="Cambria Math" panose="02040503050406030204" pitchFamily="18" charset="0"/>
                        <a:ea typeface="Cambria Math" panose="02040503050406030204" pitchFamily="18" charset="0"/>
                      </a:rPr>
                      <m:t>⋅</m:t>
                    </m:r>
                    <m:r>
                      <a:rPr lang="en-US" sz="2400" b="1" i="1">
                        <a:solidFill>
                          <a:srgbClr val="000000"/>
                        </a:solidFill>
                        <a:latin typeface="Cambria Math" panose="02040503050406030204" pitchFamily="18" charset="0"/>
                        <a:ea typeface="Cambria Math" panose="02040503050406030204" pitchFamily="18" charset="0"/>
                      </a:rPr>
                      <m:t>𝒍</m:t>
                    </m:r>
                    <m:r>
                      <a:rPr lang="en-US" sz="2400" b="1" i="1">
                        <a:solidFill>
                          <a:srgbClr val="000000"/>
                        </a:solidFill>
                        <a:latin typeface="Cambria Math" panose="02040503050406030204" pitchFamily="18" charset="0"/>
                        <a:ea typeface="Cambria Math" panose="02040503050406030204" pitchFamily="18" charset="0"/>
                      </a:rPr>
                      <m:t>&lt;</m:t>
                    </m:r>
                  </m:oMath>
                </a14:m>
                <a:r>
                  <a:rPr lang="ru-RU" sz="2400" b="1" dirty="0">
                    <a:solidFill>
                      <a:srgbClr val="000000"/>
                    </a:solidFill>
                  </a:rPr>
                  <a:t> </a:t>
                </a:r>
                <a14:m>
                  <m:oMath xmlns:m="http://schemas.openxmlformats.org/officeDocument/2006/math">
                    <m:sSub>
                      <m:sSubPr>
                        <m:ctrlPr>
                          <a:rPr lang="ru-RU" sz="2400" b="1" i="1">
                            <a:solidFill>
                              <a:srgbClr val="000000"/>
                            </a:solidFill>
                            <a:latin typeface="Cambria Math" panose="02040503050406030204" pitchFamily="18" charset="0"/>
                          </a:rPr>
                        </m:ctrlPr>
                      </m:sSubPr>
                      <m:e>
                        <m:r>
                          <a:rPr lang="en-US" sz="2400" b="1" i="1">
                            <a:solidFill>
                              <a:srgbClr val="000000"/>
                            </a:solidFill>
                            <a:latin typeface="Cambria Math" panose="02040503050406030204" pitchFamily="18" charset="0"/>
                          </a:rPr>
                          <m:t>𝑪</m:t>
                        </m:r>
                      </m:e>
                      <m:sub>
                        <m:r>
                          <a:rPr lang="en-US" sz="2400" b="1" i="1">
                            <a:solidFill>
                              <a:srgbClr val="000000"/>
                            </a:solidFill>
                            <a:latin typeface="Cambria Math" panose="02040503050406030204" pitchFamily="18" charset="0"/>
                          </a:rPr>
                          <m:t>𝟐</m:t>
                        </m:r>
                      </m:sub>
                    </m:sSub>
                    <m:r>
                      <a:rPr lang="ru-BY" sz="2400" b="1" i="1">
                        <a:solidFill>
                          <a:srgbClr val="000000"/>
                        </a:solidFill>
                        <a:latin typeface="Cambria Math" panose="02040503050406030204" pitchFamily="18" charset="0"/>
                      </a:rPr>
                      <m:t>⋅</m:t>
                    </m:r>
                    <m:r>
                      <a:rPr lang="en-US" sz="2400" b="1" i="1">
                        <a:solidFill>
                          <a:srgbClr val="000000"/>
                        </a:solidFill>
                        <a:latin typeface="Cambria Math" panose="02040503050406030204" pitchFamily="18" charset="0"/>
                        <a:ea typeface="Cambria Math" panose="02040503050406030204" pitchFamily="18" charset="0"/>
                      </a:rPr>
                      <m:t>𝒍</m:t>
                    </m:r>
                  </m:oMath>
                </a14:m>
                <a:endParaRPr lang="en-US" sz="2400" b="1" dirty="0"/>
              </a:p>
              <a:p>
                <a:pPr algn="ctr"/>
                <a14:m>
                  <m:oMathPara xmlns:m="http://schemas.openxmlformats.org/officeDocument/2006/math">
                    <m:oMathParaPr>
                      <m:jc m:val="left"/>
                    </m:oMathParaPr>
                    <m:oMath xmlns:m="http://schemas.openxmlformats.org/officeDocument/2006/math">
                      <m:r>
                        <a:rPr lang="ru-BY" sz="2400" b="1" i="1">
                          <a:solidFill>
                            <a:srgbClr val="000000"/>
                          </a:solidFill>
                          <a:latin typeface="Cambria Math" panose="02040503050406030204" pitchFamily="18" charset="0"/>
                        </a:rPr>
                        <m:t>𝑻</m:t>
                      </m:r>
                      <m:d>
                        <m:dPr>
                          <m:ctrlPr>
                            <a:rPr lang="ru-BY" sz="2400" b="1" i="1">
                              <a:solidFill>
                                <a:srgbClr val="000000"/>
                              </a:solidFill>
                              <a:latin typeface="Cambria Math" panose="02040503050406030204" pitchFamily="18" charset="0"/>
                            </a:rPr>
                          </m:ctrlPr>
                        </m:dPr>
                        <m:e>
                          <m:r>
                            <a:rPr lang="ru-BY" sz="2400" b="1" i="1">
                              <a:solidFill>
                                <a:srgbClr val="000000"/>
                              </a:solidFill>
                              <a:latin typeface="Cambria Math" panose="02040503050406030204" pitchFamily="18" charset="0"/>
                            </a:rPr>
                            <m:t>𝒍</m:t>
                          </m:r>
                        </m:e>
                      </m:d>
                      <m:r>
                        <a:rPr lang="ru-BY" sz="2400" b="1" i="1">
                          <a:solidFill>
                            <a:srgbClr val="000000"/>
                          </a:solidFill>
                          <a:latin typeface="Cambria Math" panose="02040503050406030204" pitchFamily="18" charset="0"/>
                        </a:rPr>
                        <m:t>=</m:t>
                      </m:r>
                      <m:r>
                        <a:rPr lang="ru-BY" sz="2400" b="1" i="0">
                          <a:solidFill>
                            <a:srgbClr val="000000"/>
                          </a:solidFill>
                          <a:latin typeface="Cambria Math" panose="02040503050406030204" pitchFamily="18" charset="0"/>
                        </a:rPr>
                        <m:t>𝚶</m:t>
                      </m:r>
                      <m:d>
                        <m:dPr>
                          <m:ctrlPr>
                            <a:rPr lang="ru-BY" sz="2400" b="1" i="1">
                              <a:solidFill>
                                <a:srgbClr val="000000"/>
                              </a:solidFill>
                              <a:latin typeface="Cambria Math" panose="02040503050406030204" pitchFamily="18" charset="0"/>
                            </a:rPr>
                          </m:ctrlPr>
                        </m:dPr>
                        <m:e>
                          <m:r>
                            <a:rPr lang="ru-BY" sz="2400" b="1" i="1">
                              <a:solidFill>
                                <a:srgbClr val="000000"/>
                              </a:solidFill>
                              <a:latin typeface="Cambria Math" panose="02040503050406030204" pitchFamily="18" charset="0"/>
                            </a:rPr>
                            <m:t>𝒍</m:t>
                          </m:r>
                        </m:e>
                      </m:d>
                      <m:r>
                        <a:rPr lang="ru-BY" sz="2400" b="1" i="0">
                          <a:solidFill>
                            <a:srgbClr val="000000"/>
                          </a:solidFill>
                          <a:latin typeface="Cambria Math" panose="02040503050406030204" pitchFamily="18" charset="0"/>
                        </a:rPr>
                        <m:t> </m:t>
                      </m:r>
                    </m:oMath>
                  </m:oMathPara>
                </a14:m>
                <a:endParaRPr lang="ru-BY" sz="2400" b="1" dirty="0"/>
              </a:p>
            </p:txBody>
          </p:sp>
        </mc:Choice>
        <mc:Fallback xmlns="">
          <p:sp>
            <p:nvSpPr>
              <p:cNvPr id="13" name="Объект 12">
                <a:extLst>
                  <a:ext uri="{FF2B5EF4-FFF2-40B4-BE49-F238E27FC236}">
                    <a16:creationId xmlns:a16="http://schemas.microsoft.com/office/drawing/2014/main" id="{E44E33D4-DF6F-61A2-6570-91CA6B8E28AE}"/>
                  </a:ext>
                </a:extLst>
              </p:cNvPr>
              <p:cNvSpPr txBox="1">
                <a:spLocks noRot="1" noChangeAspect="1" noMove="1" noResize="1" noEditPoints="1" noAdjustHandles="1" noChangeArrowheads="1" noChangeShapeType="1" noTextEdit="1"/>
              </p:cNvSpPr>
              <p:nvPr/>
            </p:nvSpPr>
            <p:spPr bwMode="auto">
              <a:xfrm>
                <a:off x="5996567" y="5149167"/>
                <a:ext cx="6202930" cy="1105450"/>
              </a:xfrm>
              <a:prstGeom prst="rect">
                <a:avLst/>
              </a:prstGeom>
              <a:blipFill>
                <a:blip r:embed="rId3"/>
                <a:stretch>
                  <a:fillRect l="-295"/>
                </a:stretch>
              </a:blipFill>
              <a:ln>
                <a:noFill/>
              </a:ln>
            </p:spPr>
            <p:txBody>
              <a:bodyPr/>
              <a:lstStyle/>
              <a:p>
                <a:r>
                  <a:rPr lang="ru-BY">
                    <a:noFill/>
                  </a:rPr>
                  <a:t> </a:t>
                </a:r>
              </a:p>
            </p:txBody>
          </p:sp>
        </mc:Fallback>
      </mc:AlternateContent>
      <mc:AlternateContent xmlns:mc="http://schemas.openxmlformats.org/markup-compatibility/2006" xmlns:a14="http://schemas.microsoft.com/office/drawing/2010/main">
        <mc:Choice Requires="a14">
          <p:sp>
            <p:nvSpPr>
              <p:cNvPr id="14" name="Прямоугольник 13">
                <a:extLst>
                  <a:ext uri="{FF2B5EF4-FFF2-40B4-BE49-F238E27FC236}">
                    <a16:creationId xmlns:a16="http://schemas.microsoft.com/office/drawing/2014/main" id="{2CC2BA03-29D0-1AB0-35A4-F5373BE2DFAD}"/>
                  </a:ext>
                </a:extLst>
              </p:cNvPr>
              <p:cNvSpPr/>
              <p:nvPr/>
            </p:nvSpPr>
            <p:spPr>
              <a:xfrm>
                <a:off x="5645521" y="6315175"/>
                <a:ext cx="5320687"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nor/>
                        </m:rPr>
                        <a:rPr lang="ru-RU" sz="2400" b="1"/>
                        <m:t>О</m:t>
                      </m:r>
                      <m:r>
                        <m:rPr>
                          <m:nor/>
                        </m:rPr>
                        <a:rPr lang="ru-RU" sz="2400" b="1" i="1"/>
                        <m:t>твет</m:t>
                      </m:r>
                      <m:r>
                        <m:rPr>
                          <m:nor/>
                        </m:rPr>
                        <a:rPr lang="ru-RU" sz="2400" i="1"/>
                        <m:t>: алгоритм </m:t>
                      </m:r>
                      <m:r>
                        <m:rPr>
                          <m:nor/>
                        </m:rPr>
                        <a:rPr lang="ru-RU" sz="2400" b="0" i="1" smtClean="0"/>
                        <m:t>− полиномиальный</m:t>
                      </m:r>
                    </m:oMath>
                  </m:oMathPara>
                </a14:m>
                <a:endParaRPr lang="ru-RU" sz="2400" dirty="0"/>
              </a:p>
            </p:txBody>
          </p:sp>
        </mc:Choice>
        <mc:Fallback xmlns="">
          <p:sp>
            <p:nvSpPr>
              <p:cNvPr id="14" name="Прямоугольник 13">
                <a:extLst>
                  <a:ext uri="{FF2B5EF4-FFF2-40B4-BE49-F238E27FC236}">
                    <a16:creationId xmlns:a16="http://schemas.microsoft.com/office/drawing/2014/main" id="{2CC2BA03-29D0-1AB0-35A4-F5373BE2DFAD}"/>
                  </a:ext>
                </a:extLst>
              </p:cNvPr>
              <p:cNvSpPr>
                <a:spLocks noRot="1" noChangeAspect="1" noMove="1" noResize="1" noEditPoints="1" noAdjustHandles="1" noChangeArrowheads="1" noChangeShapeType="1" noTextEdit="1"/>
              </p:cNvSpPr>
              <p:nvPr/>
            </p:nvSpPr>
            <p:spPr>
              <a:xfrm>
                <a:off x="5645521" y="6315175"/>
                <a:ext cx="5320687" cy="461665"/>
              </a:xfrm>
              <a:prstGeom prst="rect">
                <a:avLst/>
              </a:prstGeom>
              <a:blipFill>
                <a:blip r:embed="rId4"/>
                <a:stretch>
                  <a:fillRect b="-5263"/>
                </a:stretch>
              </a:blipFill>
            </p:spPr>
            <p:txBody>
              <a:bodyPr/>
              <a:lstStyle/>
              <a:p>
                <a:r>
                  <a:rPr lang="ru-BY">
                    <a:noFill/>
                  </a:rPr>
                  <a:t> </a:t>
                </a:r>
              </a:p>
            </p:txBody>
          </p:sp>
        </mc:Fallback>
      </mc:AlternateContent>
      <p:sp>
        <p:nvSpPr>
          <p:cNvPr id="15" name="TextBox 14">
            <a:extLst>
              <a:ext uri="{FF2B5EF4-FFF2-40B4-BE49-F238E27FC236}">
                <a16:creationId xmlns:a16="http://schemas.microsoft.com/office/drawing/2014/main" id="{EB646462-1DF9-C554-0629-FC905AFAE7BC}"/>
              </a:ext>
            </a:extLst>
          </p:cNvPr>
          <p:cNvSpPr txBox="1"/>
          <p:nvPr/>
        </p:nvSpPr>
        <p:spPr>
          <a:xfrm>
            <a:off x="11157995" y="6627034"/>
            <a:ext cx="1034005" cy="246221"/>
          </a:xfrm>
          <a:prstGeom prst="rect">
            <a:avLst/>
          </a:prstGeom>
          <a:noFill/>
        </p:spPr>
        <p:txBody>
          <a:bodyPr wrap="square" lIns="0" tIns="0" rIns="0" bIns="0" rtlCol="0">
            <a:spAutoFit/>
          </a:bodyPr>
          <a:lstStyle/>
          <a:p>
            <a:pPr algn="ctr"/>
            <a:r>
              <a:rPr lang="ru-RU" sz="1600" dirty="0">
                <a:solidFill>
                  <a:srgbClr val="144E9D"/>
                </a:solidFill>
              </a:rPr>
              <a:t>ФПМИ БГУ</a:t>
            </a:r>
          </a:p>
        </p:txBody>
      </p:sp>
      <p:pic>
        <p:nvPicPr>
          <p:cNvPr id="16" name="Рисунок 15" descr="png..png">
            <a:extLst>
              <a:ext uri="{FF2B5EF4-FFF2-40B4-BE49-F238E27FC236}">
                <a16:creationId xmlns:a16="http://schemas.microsoft.com/office/drawing/2014/main" id="{B05862FD-3080-C178-B2BC-A634D5D813DB}"/>
              </a:ext>
            </a:extLst>
          </p:cNvPr>
          <p:cNvPicPr>
            <a:picLocks noChangeAspect="1"/>
          </p:cNvPicPr>
          <p:nvPr/>
        </p:nvPicPr>
        <p:blipFill>
          <a:blip r:embed="rId5" cstate="print"/>
          <a:srcRect r="82957"/>
          <a:stretch>
            <a:fillRect/>
          </a:stretch>
        </p:blipFill>
        <p:spPr>
          <a:xfrm>
            <a:off x="10933610" y="6425188"/>
            <a:ext cx="259107" cy="386512"/>
          </a:xfrm>
          <a:prstGeom prst="rect">
            <a:avLst/>
          </a:prstGeom>
        </p:spPr>
      </p:pic>
      <p:cxnSp>
        <p:nvCxnSpPr>
          <p:cNvPr id="18" name="Прямая соединительная линия 17">
            <a:extLst>
              <a:ext uri="{FF2B5EF4-FFF2-40B4-BE49-F238E27FC236}">
                <a16:creationId xmlns:a16="http://schemas.microsoft.com/office/drawing/2014/main" id="{8A2D3DF6-1CFE-48A2-ECE4-0BA675124063}"/>
              </a:ext>
            </a:extLst>
          </p:cNvPr>
          <p:cNvCxnSpPr>
            <a:cxnSpLocks/>
          </p:cNvCxnSpPr>
          <p:nvPr/>
        </p:nvCxnSpPr>
        <p:spPr>
          <a:xfrm>
            <a:off x="5432808" y="30777"/>
            <a:ext cx="33856" cy="678092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9268A63E-4019-EEEC-AF55-EFD713F88C68}"/>
              </a:ext>
            </a:extLst>
          </p:cNvPr>
          <p:cNvSpPr txBox="1"/>
          <p:nvPr/>
        </p:nvSpPr>
        <p:spPr>
          <a:xfrm>
            <a:off x="5582350" y="1591386"/>
            <a:ext cx="6499472" cy="1569660"/>
          </a:xfrm>
          <a:prstGeom prst="rect">
            <a:avLst/>
          </a:prstGeom>
          <a:noFill/>
        </p:spPr>
        <p:txBody>
          <a:bodyPr wrap="square" rtlCol="0">
            <a:spAutoFit/>
          </a:bodyPr>
          <a:lstStyle/>
          <a:p>
            <a:pPr marL="342900" indent="-342900" algn="just">
              <a:spcAft>
                <a:spcPts val="800"/>
              </a:spcAft>
              <a:buFont typeface="Wingdings" panose="05000000000000000000" pitchFamily="2" charset="2"/>
              <a:buChar char="ü"/>
            </a:pPr>
            <a:r>
              <a:rPr lang="ru-RU" sz="2400" dirty="0"/>
              <a:t>за  время 1, если в РАМ </a:t>
            </a:r>
            <a:r>
              <a:rPr lang="ru-RU" sz="2400" u="sng" dirty="0"/>
              <a:t>равномерная мера </a:t>
            </a:r>
            <a:r>
              <a:rPr lang="ru-RU" sz="2400" dirty="0"/>
              <a:t>измерения</a:t>
            </a:r>
            <a:r>
              <a:rPr lang="en-US" sz="2400" dirty="0"/>
              <a:t> </a:t>
            </a:r>
            <a:r>
              <a:rPr lang="ru-RU" sz="2400" dirty="0"/>
              <a:t>времени выполнения одной операции, и в этом случае вычислительная сложность алгоритма:</a:t>
            </a:r>
          </a:p>
        </p:txBody>
      </p:sp>
      <mc:AlternateContent xmlns:mc="http://schemas.openxmlformats.org/markup-compatibility/2006" xmlns:a14="http://schemas.microsoft.com/office/drawing/2010/main">
        <mc:Choice Requires="a14">
          <p:sp>
            <p:nvSpPr>
              <p:cNvPr id="38" name="Объект 12">
                <a:extLst>
                  <a:ext uri="{FF2B5EF4-FFF2-40B4-BE49-F238E27FC236}">
                    <a16:creationId xmlns:a16="http://schemas.microsoft.com/office/drawing/2014/main" id="{32B590A1-6631-7BBC-BF7D-A3E1E066C3A6}"/>
                  </a:ext>
                </a:extLst>
              </p:cNvPr>
              <p:cNvSpPr txBox="1"/>
              <p:nvPr/>
            </p:nvSpPr>
            <p:spPr bwMode="auto">
              <a:xfrm>
                <a:off x="5952371" y="3074738"/>
                <a:ext cx="4495531" cy="945433"/>
              </a:xfrm>
              <a:prstGeom prst="rect">
                <a:avLst/>
              </a:prstGeom>
              <a:ln>
                <a:noFill/>
              </a:ln>
            </p:spPr>
            <p:style>
              <a:lnRef idx="2">
                <a:schemeClr val="dk1"/>
              </a:lnRef>
              <a:fillRef idx="1">
                <a:schemeClr val="lt1"/>
              </a:fillRef>
              <a:effectRef idx="0">
                <a:schemeClr val="dk1"/>
              </a:effectRef>
              <a:fontRef idx="minor">
                <a:schemeClr val="dk1"/>
              </a:fontRef>
            </p:style>
            <p:txBody>
              <a:bodyPr>
                <a:noAutofit/>
              </a:bodyPr>
              <a:lstStyle/>
              <a:p>
                <a14:m>
                  <m:oMath xmlns:m="http://schemas.openxmlformats.org/officeDocument/2006/math">
                    <m:r>
                      <a:rPr lang="ru-BY" sz="2400" b="1" i="1" smtClean="0">
                        <a:solidFill>
                          <a:srgbClr val="000000"/>
                        </a:solidFill>
                        <a:latin typeface="Cambria Math" panose="02040503050406030204" pitchFamily="18" charset="0"/>
                      </a:rPr>
                      <m:t>𝑻</m:t>
                    </m:r>
                    <m:d>
                      <m:dPr>
                        <m:ctrlPr>
                          <a:rPr lang="ru-BY" sz="2400" b="1" i="1">
                            <a:solidFill>
                              <a:srgbClr val="000000"/>
                            </a:solidFill>
                            <a:latin typeface="Cambria Math" panose="02040503050406030204" pitchFamily="18" charset="0"/>
                          </a:rPr>
                        </m:ctrlPr>
                      </m:dPr>
                      <m:e>
                        <m:r>
                          <a:rPr lang="ru-BY" sz="2400" b="1" i="1">
                            <a:solidFill>
                              <a:srgbClr val="000000"/>
                            </a:solidFill>
                            <a:latin typeface="Cambria Math" panose="02040503050406030204" pitchFamily="18" charset="0"/>
                          </a:rPr>
                          <m:t>𝒍</m:t>
                        </m:r>
                      </m:e>
                    </m:d>
                    <m:r>
                      <a:rPr lang="en-US" sz="2400" b="1" i="1" smtClean="0">
                        <a:solidFill>
                          <a:srgbClr val="000000"/>
                        </a:solidFill>
                        <a:latin typeface="Cambria Math" panose="02040503050406030204" pitchFamily="18" charset="0"/>
                      </a:rPr>
                      <m:t>≤</m:t>
                    </m:r>
                    <m:sSub>
                      <m:sSubPr>
                        <m:ctrlPr>
                          <a:rPr lang="ru-RU" sz="2400" b="1" i="1" smtClean="0">
                            <a:solidFill>
                              <a:srgbClr val="000000"/>
                            </a:solidFill>
                            <a:latin typeface="Cambria Math" panose="02040503050406030204" pitchFamily="18" charset="0"/>
                          </a:rPr>
                        </m:ctrlPr>
                      </m:sSubPr>
                      <m:e>
                        <m:r>
                          <a:rPr lang="ru-RU" sz="2400" b="1" i="1" smtClean="0">
                            <a:solidFill>
                              <a:srgbClr val="000000"/>
                            </a:solidFill>
                            <a:latin typeface="Cambria Math" panose="02040503050406030204" pitchFamily="18" charset="0"/>
                          </a:rPr>
                          <m:t>𝟏</m:t>
                        </m:r>
                        <m:r>
                          <a:rPr lang="ru-BY" sz="2400" b="1" i="1">
                            <a:solidFill>
                              <a:srgbClr val="000000"/>
                            </a:solidFill>
                            <a:latin typeface="Cambria Math" panose="02040503050406030204" pitchFamily="18" charset="0"/>
                          </a:rPr>
                          <m:t>⋅</m:t>
                        </m:r>
                        <m:r>
                          <a:rPr lang="ru-RU" sz="2400" b="1" i="1" smtClean="0">
                            <a:solidFill>
                              <a:srgbClr val="000000"/>
                            </a:solidFill>
                            <a:latin typeface="Cambria Math" panose="02040503050406030204" pitchFamily="18" charset="0"/>
                          </a:rPr>
                          <m:t>(</m:t>
                        </m:r>
                        <m:r>
                          <a:rPr lang="en-US" sz="2400" b="1" i="1" smtClean="0">
                            <a:solidFill>
                              <a:srgbClr val="000000"/>
                            </a:solidFill>
                            <a:latin typeface="Cambria Math" panose="02040503050406030204" pitchFamily="18" charset="0"/>
                          </a:rPr>
                          <m:t>𝑪</m:t>
                        </m:r>
                      </m:e>
                      <m:sub>
                        <m:r>
                          <a:rPr lang="en-US" sz="2400" b="1" i="1" smtClean="0">
                            <a:solidFill>
                              <a:srgbClr val="000000"/>
                            </a:solidFill>
                            <a:latin typeface="Cambria Math" panose="02040503050406030204" pitchFamily="18" charset="0"/>
                          </a:rPr>
                          <m:t>𝟐</m:t>
                        </m:r>
                      </m:sub>
                    </m:sSub>
                    <m:r>
                      <a:rPr lang="ru-BY" sz="2400" b="1" i="1">
                        <a:solidFill>
                          <a:srgbClr val="000000"/>
                        </a:solidFill>
                        <a:latin typeface="Cambria Math" panose="02040503050406030204" pitchFamily="18" charset="0"/>
                      </a:rPr>
                      <m:t>⋅</m:t>
                    </m:r>
                    <m:r>
                      <a:rPr lang="ru-BY" sz="2400" b="1" i="1">
                        <a:solidFill>
                          <a:srgbClr val="000000"/>
                        </a:solidFill>
                        <a:latin typeface="Cambria Math" panose="02040503050406030204" pitchFamily="18" charset="0"/>
                      </a:rPr>
                      <m:t>𝒏</m:t>
                    </m:r>
                    <m:r>
                      <a:rPr lang="ru-RU" sz="2400" b="1" i="1" smtClean="0">
                        <a:solidFill>
                          <a:srgbClr val="000000"/>
                        </a:solidFill>
                        <a:latin typeface="Cambria Math" panose="02040503050406030204" pitchFamily="18" charset="0"/>
                      </a:rPr>
                      <m:t>)</m:t>
                    </m:r>
                    <m:r>
                      <a:rPr lang="en-US" sz="2400" b="1" i="1" smtClean="0">
                        <a:solidFill>
                          <a:srgbClr val="000000"/>
                        </a:solidFill>
                        <a:latin typeface="Cambria Math" panose="02040503050406030204" pitchFamily="18" charset="0"/>
                      </a:rPr>
                      <m:t>&lt;</m:t>
                    </m:r>
                  </m:oMath>
                </a14:m>
                <a:r>
                  <a:rPr lang="en-US" sz="2400" b="1" dirty="0">
                    <a:solidFill>
                      <a:srgbClr val="000000"/>
                    </a:solidFill>
                    <a:ea typeface="Cambria Math" panose="02040503050406030204" pitchFamily="18" charset="0"/>
                  </a:rPr>
                  <a:t> </a:t>
                </a:r>
                <a14:m>
                  <m:oMath xmlns:m="http://schemas.openxmlformats.org/officeDocument/2006/math">
                    <m:f>
                      <m:fPr>
                        <m:ctrlPr>
                          <a:rPr lang="en-US" sz="2400" b="1" i="1">
                            <a:solidFill>
                              <a:srgbClr val="000000"/>
                            </a:solidFill>
                            <a:latin typeface="Cambria Math" panose="02040503050406030204" pitchFamily="18" charset="0"/>
                            <a:ea typeface="Cambria Math" panose="02040503050406030204" pitchFamily="18" charset="0"/>
                          </a:rPr>
                        </m:ctrlPr>
                      </m:fPr>
                      <m:num>
                        <m:sSub>
                          <m:sSubPr>
                            <m:ctrlPr>
                              <a:rPr lang="ru-RU" sz="2400" b="1" i="1">
                                <a:solidFill>
                                  <a:srgbClr val="000000"/>
                                </a:solidFill>
                                <a:latin typeface="Cambria Math" panose="02040503050406030204" pitchFamily="18" charset="0"/>
                              </a:rPr>
                            </m:ctrlPr>
                          </m:sSubPr>
                          <m:e>
                            <m:r>
                              <a:rPr lang="en-US" sz="2400" b="1" i="1">
                                <a:solidFill>
                                  <a:srgbClr val="000000"/>
                                </a:solidFill>
                                <a:latin typeface="Cambria Math" panose="02040503050406030204" pitchFamily="18" charset="0"/>
                              </a:rPr>
                              <m:t>𝑪</m:t>
                            </m:r>
                          </m:e>
                          <m:sub>
                            <m:r>
                              <a:rPr lang="en-US" sz="2400" b="1" i="1">
                                <a:solidFill>
                                  <a:srgbClr val="000000"/>
                                </a:solidFill>
                                <a:latin typeface="Cambria Math" panose="02040503050406030204" pitchFamily="18" charset="0"/>
                              </a:rPr>
                              <m:t>𝟐</m:t>
                            </m:r>
                          </m:sub>
                        </m:sSub>
                      </m:num>
                      <m:den>
                        <m:sSub>
                          <m:sSubPr>
                            <m:ctrlPr>
                              <a:rPr lang="ru-RU" sz="2400" b="1" i="1">
                                <a:solidFill>
                                  <a:srgbClr val="000000"/>
                                </a:solidFill>
                                <a:latin typeface="Cambria Math" panose="02040503050406030204" pitchFamily="18" charset="0"/>
                              </a:rPr>
                            </m:ctrlPr>
                          </m:sSubPr>
                          <m:e>
                            <m:r>
                              <a:rPr lang="en-US" sz="2400" b="1" i="1">
                                <a:solidFill>
                                  <a:srgbClr val="000000"/>
                                </a:solidFill>
                                <a:latin typeface="Cambria Math" panose="02040503050406030204" pitchFamily="18" charset="0"/>
                              </a:rPr>
                              <m:t>𝑪</m:t>
                            </m:r>
                          </m:e>
                          <m:sub>
                            <m:r>
                              <a:rPr lang="en-US" sz="2400" b="1" i="1">
                                <a:solidFill>
                                  <a:srgbClr val="000000"/>
                                </a:solidFill>
                                <a:latin typeface="Cambria Math" panose="02040503050406030204" pitchFamily="18" charset="0"/>
                              </a:rPr>
                              <m:t>𝟏</m:t>
                            </m:r>
                          </m:sub>
                        </m:sSub>
                      </m:den>
                    </m:f>
                    <m:r>
                      <a:rPr lang="en-US" sz="2400" b="1" i="1">
                        <a:solidFill>
                          <a:srgbClr val="000000"/>
                        </a:solidFill>
                        <a:latin typeface="Cambria Math" panose="02040503050406030204" pitchFamily="18" charset="0"/>
                        <a:ea typeface="Cambria Math" panose="02040503050406030204" pitchFamily="18" charset="0"/>
                      </a:rPr>
                      <m:t>⋅</m:t>
                    </m:r>
                    <m:r>
                      <a:rPr lang="en-US" sz="2400" b="1" i="1">
                        <a:solidFill>
                          <a:srgbClr val="000000"/>
                        </a:solidFill>
                        <a:latin typeface="Cambria Math" panose="02040503050406030204" pitchFamily="18" charset="0"/>
                        <a:ea typeface="Cambria Math" panose="02040503050406030204" pitchFamily="18" charset="0"/>
                      </a:rPr>
                      <m:t>𝒍</m:t>
                    </m:r>
                  </m:oMath>
                </a14:m>
                <a:endParaRPr lang="en-US" sz="2400" b="1" dirty="0"/>
              </a:p>
              <a:p>
                <a:pPr/>
                <a14:m>
                  <m:oMathPara xmlns:m="http://schemas.openxmlformats.org/officeDocument/2006/math">
                    <m:oMathParaPr>
                      <m:jc m:val="left"/>
                    </m:oMathParaPr>
                    <m:oMath xmlns:m="http://schemas.openxmlformats.org/officeDocument/2006/math">
                      <m:r>
                        <a:rPr lang="ru-BY" sz="2400" b="1" i="1">
                          <a:solidFill>
                            <a:srgbClr val="000000"/>
                          </a:solidFill>
                          <a:latin typeface="Cambria Math" panose="02040503050406030204" pitchFamily="18" charset="0"/>
                        </a:rPr>
                        <m:t>𝑻</m:t>
                      </m:r>
                      <m:d>
                        <m:dPr>
                          <m:ctrlPr>
                            <a:rPr lang="ru-BY" sz="2400" b="1" i="1">
                              <a:solidFill>
                                <a:srgbClr val="000000"/>
                              </a:solidFill>
                              <a:latin typeface="Cambria Math" panose="02040503050406030204" pitchFamily="18" charset="0"/>
                            </a:rPr>
                          </m:ctrlPr>
                        </m:dPr>
                        <m:e>
                          <m:r>
                            <a:rPr lang="ru-BY" sz="2400" b="1" i="1">
                              <a:solidFill>
                                <a:srgbClr val="000000"/>
                              </a:solidFill>
                              <a:latin typeface="Cambria Math" panose="02040503050406030204" pitchFamily="18" charset="0"/>
                            </a:rPr>
                            <m:t>𝒍</m:t>
                          </m:r>
                        </m:e>
                      </m:d>
                      <m:r>
                        <a:rPr lang="ru-BY" sz="2400" b="1" i="1">
                          <a:solidFill>
                            <a:srgbClr val="000000"/>
                          </a:solidFill>
                          <a:latin typeface="Cambria Math" panose="02040503050406030204" pitchFamily="18" charset="0"/>
                        </a:rPr>
                        <m:t>=</m:t>
                      </m:r>
                      <m:r>
                        <a:rPr lang="ru-BY" sz="2400" b="1" i="0">
                          <a:solidFill>
                            <a:srgbClr val="000000"/>
                          </a:solidFill>
                          <a:latin typeface="Cambria Math" panose="02040503050406030204" pitchFamily="18" charset="0"/>
                        </a:rPr>
                        <m:t>𝚶</m:t>
                      </m:r>
                      <m:d>
                        <m:dPr>
                          <m:ctrlPr>
                            <a:rPr lang="ru-BY" sz="2400" b="1" i="1">
                              <a:solidFill>
                                <a:srgbClr val="000000"/>
                              </a:solidFill>
                              <a:latin typeface="Cambria Math" panose="02040503050406030204" pitchFamily="18" charset="0"/>
                            </a:rPr>
                          </m:ctrlPr>
                        </m:dPr>
                        <m:e>
                          <m:r>
                            <a:rPr lang="ru-BY" sz="2400" b="1" i="1">
                              <a:solidFill>
                                <a:srgbClr val="000000"/>
                              </a:solidFill>
                              <a:latin typeface="Cambria Math" panose="02040503050406030204" pitchFamily="18" charset="0"/>
                            </a:rPr>
                            <m:t>𝒍</m:t>
                          </m:r>
                        </m:e>
                      </m:d>
                      <m:r>
                        <a:rPr lang="ru-BY" sz="2400" b="1" i="0">
                          <a:solidFill>
                            <a:srgbClr val="000000"/>
                          </a:solidFill>
                          <a:latin typeface="Cambria Math" panose="02040503050406030204" pitchFamily="18" charset="0"/>
                        </a:rPr>
                        <m:t> </m:t>
                      </m:r>
                    </m:oMath>
                  </m:oMathPara>
                </a14:m>
                <a:endParaRPr lang="ru-BY" sz="2400" b="1" dirty="0"/>
              </a:p>
            </p:txBody>
          </p:sp>
        </mc:Choice>
        <mc:Fallback xmlns="">
          <p:sp>
            <p:nvSpPr>
              <p:cNvPr id="38" name="Объект 12">
                <a:extLst>
                  <a:ext uri="{FF2B5EF4-FFF2-40B4-BE49-F238E27FC236}">
                    <a16:creationId xmlns:a16="http://schemas.microsoft.com/office/drawing/2014/main" id="{32B590A1-6631-7BBC-BF7D-A3E1E066C3A6}"/>
                  </a:ext>
                </a:extLst>
              </p:cNvPr>
              <p:cNvSpPr txBox="1">
                <a:spLocks noRot="1" noChangeAspect="1" noMove="1" noResize="1" noEditPoints="1" noAdjustHandles="1" noChangeArrowheads="1" noChangeShapeType="1" noTextEdit="1"/>
              </p:cNvSpPr>
              <p:nvPr/>
            </p:nvSpPr>
            <p:spPr bwMode="auto">
              <a:xfrm>
                <a:off x="5952371" y="3074738"/>
                <a:ext cx="4495531" cy="945433"/>
              </a:xfrm>
              <a:prstGeom prst="rect">
                <a:avLst/>
              </a:prstGeom>
              <a:blipFill>
                <a:blip r:embed="rId6"/>
                <a:stretch>
                  <a:fillRect l="-271" b="-7742"/>
                </a:stretch>
              </a:blipFill>
              <a:ln>
                <a:noFill/>
              </a:ln>
            </p:spPr>
            <p:txBody>
              <a:bodyPr/>
              <a:lstStyle/>
              <a:p>
                <a:r>
                  <a:rPr lang="ru-BY">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DF19CD3-153E-E79C-75AC-A3E483BBA56E}"/>
                  </a:ext>
                </a:extLst>
              </p:cNvPr>
              <p:cNvSpPr txBox="1"/>
              <p:nvPr/>
            </p:nvSpPr>
            <p:spPr>
              <a:xfrm>
                <a:off x="5598120" y="67892"/>
                <a:ext cx="6390619" cy="1461939"/>
              </a:xfrm>
              <a:prstGeom prst="rect">
                <a:avLst/>
              </a:prstGeom>
              <a:noFill/>
            </p:spPr>
            <p:txBody>
              <a:bodyPr wrap="square">
                <a:spAutoFit/>
              </a:bodyPr>
              <a:lstStyle/>
              <a:p>
                <a:pPr algn="just"/>
                <a:r>
                  <a:rPr lang="ru-RU" sz="2000" dirty="0"/>
                  <a:t>Предполагаем, что в результате суммирования не произойдёт переполнения: все промежуточные результаты вычислений вмещаются в </a:t>
                </a:r>
                <a14:m>
                  <m:oMath xmlns:m="http://schemas.openxmlformats.org/officeDocument/2006/math">
                    <m:sSub>
                      <m:sSubPr>
                        <m:ctrlPr>
                          <a:rPr lang="ru-RU"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1</m:t>
                        </m:r>
                      </m:sub>
                    </m:sSub>
                  </m:oMath>
                </a14:m>
                <a:r>
                  <a:rPr lang="ru-RU" sz="2000" dirty="0"/>
                  <a:t> бит. </a:t>
                </a:r>
              </a:p>
              <a:p>
                <a:pPr algn="just">
                  <a:spcBef>
                    <a:spcPts val="600"/>
                  </a:spcBef>
                </a:pPr>
                <a:r>
                  <a:rPr lang="ru-RU" sz="2400" b="1" dirty="0"/>
                  <a:t>Тогда сложение двух чисел будет выполнено: </a:t>
                </a:r>
                <a:endParaRPr lang="en-US" sz="2400" b="1" dirty="0"/>
              </a:p>
            </p:txBody>
          </p:sp>
        </mc:Choice>
        <mc:Fallback xmlns="">
          <p:sp>
            <p:nvSpPr>
              <p:cNvPr id="5" name="TextBox 4">
                <a:extLst>
                  <a:ext uri="{FF2B5EF4-FFF2-40B4-BE49-F238E27FC236}">
                    <a16:creationId xmlns:a16="http://schemas.microsoft.com/office/drawing/2014/main" id="{9DF19CD3-153E-E79C-75AC-A3E483BBA56E}"/>
                  </a:ext>
                </a:extLst>
              </p:cNvPr>
              <p:cNvSpPr txBox="1">
                <a:spLocks noRot="1" noChangeAspect="1" noMove="1" noResize="1" noEditPoints="1" noAdjustHandles="1" noChangeArrowheads="1" noChangeShapeType="1" noTextEdit="1"/>
              </p:cNvSpPr>
              <p:nvPr/>
            </p:nvSpPr>
            <p:spPr>
              <a:xfrm>
                <a:off x="5598120" y="67892"/>
                <a:ext cx="6390619" cy="1461939"/>
              </a:xfrm>
              <a:prstGeom prst="rect">
                <a:avLst/>
              </a:prstGeom>
              <a:blipFill>
                <a:blip r:embed="rId7"/>
                <a:stretch>
                  <a:fillRect l="-1430" t="-2083" r="-953" b="-8333"/>
                </a:stretch>
              </a:blipFill>
            </p:spPr>
            <p:txBody>
              <a:bodyPr/>
              <a:lstStyle/>
              <a:p>
                <a:r>
                  <a:rPr lang="ru-BY">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BA1F372A-5E09-A3F2-BA30-9C76F9AA29B3}"/>
                  </a:ext>
                </a:extLst>
              </p:cNvPr>
              <p:cNvSpPr txBox="1"/>
              <p:nvPr/>
            </p:nvSpPr>
            <p:spPr>
              <a:xfrm>
                <a:off x="5618108" y="3980112"/>
                <a:ext cx="6463714" cy="1200329"/>
              </a:xfrm>
              <a:prstGeom prst="rect">
                <a:avLst/>
              </a:prstGeom>
              <a:noFill/>
            </p:spPr>
            <p:txBody>
              <a:bodyPr wrap="square">
                <a:spAutoFit/>
              </a:bodyPr>
              <a:lstStyle/>
              <a:p>
                <a:pPr marL="342900" indent="-342900" algn="just">
                  <a:spcAft>
                    <a:spcPts val="800"/>
                  </a:spcAft>
                  <a:buFont typeface="Wingdings" panose="05000000000000000000" pitchFamily="2" charset="2"/>
                  <a:buChar char="ü"/>
                </a:pPr>
                <a:r>
                  <a:rPr lang="ru-RU" sz="2400" dirty="0"/>
                  <a:t>за время</a:t>
                </a:r>
                <a14:m>
                  <m:oMath xmlns:m="http://schemas.openxmlformats.org/officeDocument/2006/math">
                    <m:sSub>
                      <m:sSubPr>
                        <m:ctrlPr>
                          <a:rPr lang="ru-RU" sz="2400" i="1">
                            <a:solidFill>
                              <a:srgbClr val="000000"/>
                            </a:solidFill>
                            <a:latin typeface="Cambria Math" panose="02040503050406030204" pitchFamily="18" charset="0"/>
                          </a:rPr>
                        </m:ctrlPr>
                      </m:sSubPr>
                      <m:e>
                        <m:r>
                          <a:rPr lang="en-US" sz="2400" b="0" i="1" smtClean="0">
                            <a:solidFill>
                              <a:srgbClr val="000000"/>
                            </a:solidFill>
                            <a:latin typeface="Cambria Math" panose="02040503050406030204" pitchFamily="18" charset="0"/>
                          </a:rPr>
                          <m:t>  </m:t>
                        </m:r>
                        <m:r>
                          <a:rPr lang="en-US" sz="2400" i="1">
                            <a:solidFill>
                              <a:srgbClr val="000000"/>
                            </a:solidFill>
                            <a:latin typeface="Cambria Math" panose="02040503050406030204" pitchFamily="18" charset="0"/>
                          </a:rPr>
                          <m:t>𝐶</m:t>
                        </m:r>
                      </m:e>
                      <m:sub>
                        <m:r>
                          <a:rPr lang="en-US" sz="2400" i="1">
                            <a:solidFill>
                              <a:srgbClr val="000000"/>
                            </a:solidFill>
                            <a:latin typeface="Cambria Math" panose="02040503050406030204" pitchFamily="18" charset="0"/>
                          </a:rPr>
                          <m:t>1</m:t>
                        </m:r>
                      </m:sub>
                    </m:sSub>
                  </m:oMath>
                </a14:m>
                <a:r>
                  <a:rPr lang="ru-RU" sz="2400" dirty="0"/>
                  <a:t>, если в РАМ </a:t>
                </a:r>
                <a:r>
                  <a:rPr lang="ru-RU" sz="2400" u="sng" dirty="0"/>
                  <a:t>логарифмическая мера</a:t>
                </a:r>
                <a:r>
                  <a:rPr lang="ru-RU" sz="2400" dirty="0"/>
                  <a:t>, и в этом случае вычислительная сложность алгоритма:</a:t>
                </a:r>
              </a:p>
            </p:txBody>
          </p:sp>
        </mc:Choice>
        <mc:Fallback xmlns="">
          <p:sp>
            <p:nvSpPr>
              <p:cNvPr id="20" name="TextBox 19">
                <a:extLst>
                  <a:ext uri="{FF2B5EF4-FFF2-40B4-BE49-F238E27FC236}">
                    <a16:creationId xmlns:a16="http://schemas.microsoft.com/office/drawing/2014/main" id="{BA1F372A-5E09-A3F2-BA30-9C76F9AA29B3}"/>
                  </a:ext>
                </a:extLst>
              </p:cNvPr>
              <p:cNvSpPr txBox="1">
                <a:spLocks noRot="1" noChangeAspect="1" noMove="1" noResize="1" noEditPoints="1" noAdjustHandles="1" noChangeArrowheads="1" noChangeShapeType="1" noTextEdit="1"/>
              </p:cNvSpPr>
              <p:nvPr/>
            </p:nvSpPr>
            <p:spPr>
              <a:xfrm>
                <a:off x="5618108" y="3980112"/>
                <a:ext cx="6463714" cy="1200329"/>
              </a:xfrm>
              <a:prstGeom prst="rect">
                <a:avLst/>
              </a:prstGeom>
              <a:blipFill>
                <a:blip r:embed="rId8"/>
                <a:stretch>
                  <a:fillRect l="-1321" t="-4061" r="-1415" b="-10660"/>
                </a:stretch>
              </a:blipFill>
            </p:spPr>
            <p:txBody>
              <a:bodyPr/>
              <a:lstStyle/>
              <a:p>
                <a:r>
                  <a:rPr lang="ru-BY">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2764E1D-D9BE-C402-0679-B13ACF588A56}"/>
                  </a:ext>
                </a:extLst>
              </p:cNvPr>
              <p:cNvSpPr txBox="1"/>
              <p:nvPr/>
            </p:nvSpPr>
            <p:spPr>
              <a:xfrm>
                <a:off x="1288078" y="4978087"/>
                <a:ext cx="3437456" cy="84664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f>
                        <m:fPr>
                          <m:ctrlPr>
                            <a:rPr lang="en-US" sz="2400" b="1" i="1" smtClean="0">
                              <a:solidFill>
                                <a:srgbClr val="000000"/>
                              </a:solidFill>
                              <a:latin typeface="Cambria Math" panose="02040503050406030204" pitchFamily="18" charset="0"/>
                              <a:ea typeface="Cambria Math" panose="02040503050406030204" pitchFamily="18" charset="0"/>
                            </a:rPr>
                          </m:ctrlPr>
                        </m:fPr>
                        <m:num>
                          <m:r>
                            <a:rPr lang="ru-RU" sz="2400" b="1" i="1">
                              <a:solidFill>
                                <a:srgbClr val="000000"/>
                              </a:solidFill>
                              <a:latin typeface="Cambria Math" panose="02040503050406030204" pitchFamily="18" charset="0"/>
                              <a:ea typeface="Cambria Math" panose="02040503050406030204" pitchFamily="18" charset="0"/>
                            </a:rPr>
                            <m:t>𝟏</m:t>
                          </m:r>
                        </m:num>
                        <m:den>
                          <m:sSub>
                            <m:sSubPr>
                              <m:ctrlPr>
                                <a:rPr lang="ru-RU" sz="2400" b="1" i="1">
                                  <a:solidFill>
                                    <a:srgbClr val="000000"/>
                                  </a:solidFill>
                                  <a:latin typeface="Cambria Math" panose="02040503050406030204" pitchFamily="18" charset="0"/>
                                </a:rPr>
                              </m:ctrlPr>
                            </m:sSubPr>
                            <m:e>
                              <m:r>
                                <a:rPr lang="en-US" sz="2400" b="1" i="1">
                                  <a:solidFill>
                                    <a:srgbClr val="000000"/>
                                  </a:solidFill>
                                  <a:latin typeface="Cambria Math" panose="02040503050406030204" pitchFamily="18" charset="0"/>
                                </a:rPr>
                                <m:t>𝑪</m:t>
                              </m:r>
                            </m:e>
                            <m:sub>
                              <m:r>
                                <a:rPr lang="en-US" sz="2400" b="1" i="1">
                                  <a:solidFill>
                                    <a:srgbClr val="000000"/>
                                  </a:solidFill>
                                  <a:latin typeface="Cambria Math" panose="02040503050406030204" pitchFamily="18" charset="0"/>
                                </a:rPr>
                                <m:t>𝟏</m:t>
                              </m:r>
                            </m:sub>
                          </m:sSub>
                          <m:r>
                            <a:rPr lang="en-US" sz="2400" b="1" i="1" smtClean="0">
                              <a:solidFill>
                                <a:srgbClr val="000000"/>
                              </a:solidFill>
                              <a:latin typeface="Cambria Math" panose="02040503050406030204" pitchFamily="18" charset="0"/>
                              <a:ea typeface="Cambria Math" panose="02040503050406030204" pitchFamily="18" charset="0"/>
                            </a:rPr>
                            <m:t>+</m:t>
                          </m:r>
                          <m:r>
                            <a:rPr lang="en-US" sz="2400" b="1" i="1" smtClean="0">
                              <a:solidFill>
                                <a:srgbClr val="000000"/>
                              </a:solidFill>
                              <a:latin typeface="Cambria Math" panose="02040503050406030204" pitchFamily="18" charset="0"/>
                              <a:ea typeface="Cambria Math" panose="02040503050406030204" pitchFamily="18" charset="0"/>
                            </a:rPr>
                            <m:t>𝟏</m:t>
                          </m:r>
                        </m:den>
                      </m:f>
                      <m:r>
                        <a:rPr lang="en-US" sz="2400" b="1" i="1">
                          <a:solidFill>
                            <a:srgbClr val="000000"/>
                          </a:solidFill>
                          <a:latin typeface="Cambria Math" panose="02040503050406030204" pitchFamily="18" charset="0"/>
                          <a:ea typeface="Cambria Math" panose="02040503050406030204" pitchFamily="18" charset="0"/>
                        </a:rPr>
                        <m:t>⋅</m:t>
                      </m:r>
                      <m:r>
                        <a:rPr lang="en-US" sz="2400" b="1" i="1">
                          <a:solidFill>
                            <a:srgbClr val="000000"/>
                          </a:solidFill>
                          <a:latin typeface="Cambria Math" panose="02040503050406030204" pitchFamily="18" charset="0"/>
                          <a:ea typeface="Cambria Math" panose="02040503050406030204" pitchFamily="18" charset="0"/>
                        </a:rPr>
                        <m:t>𝒍</m:t>
                      </m:r>
                      <m:r>
                        <a:rPr lang="en-US" sz="2400" b="1" i="1" smtClean="0">
                          <a:solidFill>
                            <a:srgbClr val="000000"/>
                          </a:solidFill>
                          <a:latin typeface="Cambria Math" panose="02040503050406030204" pitchFamily="18" charset="0"/>
                          <a:ea typeface="Cambria Math" panose="02040503050406030204" pitchFamily="18" charset="0"/>
                        </a:rPr>
                        <m:t>&lt;</m:t>
                      </m:r>
                      <m:r>
                        <a:rPr lang="en-US" sz="2400" b="1" i="1" smtClean="0">
                          <a:solidFill>
                            <a:srgbClr val="000000"/>
                          </a:solidFill>
                          <a:latin typeface="Cambria Math" panose="02040503050406030204" pitchFamily="18" charset="0"/>
                          <a:ea typeface="Cambria Math" panose="02040503050406030204" pitchFamily="18" charset="0"/>
                        </a:rPr>
                        <m:t>𝒏</m:t>
                      </m:r>
                      <m:r>
                        <a:rPr lang="en-US" sz="2400" b="1" i="1" smtClean="0">
                          <a:solidFill>
                            <a:srgbClr val="000000"/>
                          </a:solidFill>
                          <a:latin typeface="Cambria Math" panose="02040503050406030204" pitchFamily="18" charset="0"/>
                          <a:ea typeface="Cambria Math" panose="02040503050406030204" pitchFamily="18" charset="0"/>
                        </a:rPr>
                        <m:t>&lt;</m:t>
                      </m:r>
                      <m:f>
                        <m:fPr>
                          <m:ctrlPr>
                            <a:rPr lang="en-US" sz="2400" b="1" i="1">
                              <a:solidFill>
                                <a:srgbClr val="000000"/>
                              </a:solidFill>
                              <a:latin typeface="Cambria Math" panose="02040503050406030204" pitchFamily="18" charset="0"/>
                              <a:ea typeface="Cambria Math" panose="02040503050406030204" pitchFamily="18" charset="0"/>
                            </a:rPr>
                          </m:ctrlPr>
                        </m:fPr>
                        <m:num>
                          <m:r>
                            <a:rPr lang="ru-RU" sz="2400" b="1" i="1">
                              <a:solidFill>
                                <a:srgbClr val="000000"/>
                              </a:solidFill>
                              <a:latin typeface="Cambria Math" panose="02040503050406030204" pitchFamily="18" charset="0"/>
                              <a:ea typeface="Cambria Math" panose="02040503050406030204" pitchFamily="18" charset="0"/>
                            </a:rPr>
                            <m:t>𝟏</m:t>
                          </m:r>
                        </m:num>
                        <m:den>
                          <m:sSub>
                            <m:sSubPr>
                              <m:ctrlPr>
                                <a:rPr lang="ru-RU" sz="2400" b="1" i="1">
                                  <a:solidFill>
                                    <a:srgbClr val="000000"/>
                                  </a:solidFill>
                                  <a:latin typeface="Cambria Math" panose="02040503050406030204" pitchFamily="18" charset="0"/>
                                </a:rPr>
                              </m:ctrlPr>
                            </m:sSubPr>
                            <m:e>
                              <m:r>
                                <a:rPr lang="en-US" sz="2400" b="1" i="1">
                                  <a:solidFill>
                                    <a:srgbClr val="000000"/>
                                  </a:solidFill>
                                  <a:latin typeface="Cambria Math" panose="02040503050406030204" pitchFamily="18" charset="0"/>
                                </a:rPr>
                                <m:t>𝑪</m:t>
                              </m:r>
                            </m:e>
                            <m:sub>
                              <m:r>
                                <a:rPr lang="en-US" sz="2400" b="1" i="1">
                                  <a:solidFill>
                                    <a:srgbClr val="000000"/>
                                  </a:solidFill>
                                  <a:latin typeface="Cambria Math" panose="02040503050406030204" pitchFamily="18" charset="0"/>
                                </a:rPr>
                                <m:t>𝟏</m:t>
                              </m:r>
                            </m:sub>
                          </m:sSub>
                        </m:den>
                      </m:f>
                      <m:r>
                        <a:rPr lang="en-US" sz="2400" b="1" i="1">
                          <a:solidFill>
                            <a:srgbClr val="000000"/>
                          </a:solidFill>
                          <a:latin typeface="Cambria Math" panose="02040503050406030204" pitchFamily="18" charset="0"/>
                          <a:ea typeface="Cambria Math" panose="02040503050406030204" pitchFamily="18" charset="0"/>
                        </a:rPr>
                        <m:t>⋅</m:t>
                      </m:r>
                      <m:r>
                        <a:rPr lang="en-US" sz="2400" b="1" i="1">
                          <a:solidFill>
                            <a:srgbClr val="000000"/>
                          </a:solidFill>
                          <a:latin typeface="Cambria Math" panose="02040503050406030204" pitchFamily="18" charset="0"/>
                          <a:ea typeface="Cambria Math" panose="02040503050406030204" pitchFamily="18" charset="0"/>
                        </a:rPr>
                        <m:t>𝒍</m:t>
                      </m:r>
                      <m:r>
                        <a:rPr lang="en-US" sz="2400" b="1" i="0" smtClean="0">
                          <a:solidFill>
                            <a:srgbClr val="000000"/>
                          </a:solidFill>
                          <a:latin typeface="Cambria Math" panose="02040503050406030204" pitchFamily="18" charset="0"/>
                          <a:ea typeface="Cambria Math" panose="02040503050406030204" pitchFamily="18" charset="0"/>
                        </a:rPr>
                        <m:t>.</m:t>
                      </m:r>
                    </m:oMath>
                  </m:oMathPara>
                </a14:m>
                <a:endParaRPr lang="en-US" sz="2400" b="1" dirty="0"/>
              </a:p>
            </p:txBody>
          </p:sp>
        </mc:Choice>
        <mc:Fallback xmlns="">
          <p:sp>
            <p:nvSpPr>
              <p:cNvPr id="7" name="TextBox 6">
                <a:extLst>
                  <a:ext uri="{FF2B5EF4-FFF2-40B4-BE49-F238E27FC236}">
                    <a16:creationId xmlns:a16="http://schemas.microsoft.com/office/drawing/2014/main" id="{E2764E1D-D9BE-C402-0679-B13ACF588A56}"/>
                  </a:ext>
                </a:extLst>
              </p:cNvPr>
              <p:cNvSpPr txBox="1">
                <a:spLocks noRot="1" noChangeAspect="1" noMove="1" noResize="1" noEditPoints="1" noAdjustHandles="1" noChangeArrowheads="1" noChangeShapeType="1" noTextEdit="1"/>
              </p:cNvSpPr>
              <p:nvPr/>
            </p:nvSpPr>
            <p:spPr>
              <a:xfrm>
                <a:off x="1288078" y="4978087"/>
                <a:ext cx="3437456" cy="846642"/>
              </a:xfrm>
              <a:prstGeom prst="rect">
                <a:avLst/>
              </a:prstGeom>
              <a:blipFill>
                <a:blip r:embed="rId9"/>
                <a:stretch>
                  <a:fillRect/>
                </a:stretch>
              </a:blipFill>
            </p:spPr>
            <p:txBody>
              <a:bodyPr/>
              <a:lstStyle/>
              <a:p>
                <a:r>
                  <a:rPr lang="ru-BY">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090005B-112C-B358-4FF2-91B1A84488BC}"/>
                  </a:ext>
                </a:extLst>
              </p:cNvPr>
              <p:cNvSpPr txBox="1"/>
              <p:nvPr/>
            </p:nvSpPr>
            <p:spPr>
              <a:xfrm>
                <a:off x="114601" y="5985953"/>
                <a:ext cx="5208867" cy="461665"/>
              </a:xfrm>
              <a:prstGeom prst="rect">
                <a:avLst/>
              </a:prstGeom>
              <a:noFill/>
            </p:spPr>
            <p:txBody>
              <a:bodyPr wrap="square">
                <a:spAutoFit/>
              </a:bodyPr>
              <a:lstStyle/>
              <a:p>
                <a:r>
                  <a:rPr lang="ru-RU" sz="2400" dirty="0"/>
                  <a:t>Таким образом</a:t>
                </a:r>
                <a14:m>
                  <m:oMath xmlns:m="http://schemas.openxmlformats.org/officeDocument/2006/math">
                    <m:r>
                      <a:rPr lang="ru-RU" sz="2400" b="0" i="1" smtClean="0">
                        <a:solidFill>
                          <a:srgbClr val="000000"/>
                        </a:solidFill>
                        <a:latin typeface="Cambria Math" panose="02040503050406030204" pitchFamily="18" charset="0"/>
                        <a:ea typeface="Cambria Math" panose="02040503050406030204" pitchFamily="18" charset="0"/>
                      </a:rPr>
                      <m:t> </m:t>
                    </m:r>
                    <m:r>
                      <a:rPr lang="en-US" sz="2400" i="1">
                        <a:solidFill>
                          <a:srgbClr val="000000"/>
                        </a:solidFill>
                        <a:latin typeface="Cambria Math" panose="02040503050406030204" pitchFamily="18" charset="0"/>
                      </a:rPr>
                      <m:t>𝑙</m:t>
                    </m:r>
                    <m:r>
                      <a:rPr lang="ru-BY" sz="2400" i="1">
                        <a:solidFill>
                          <a:srgbClr val="000000"/>
                        </a:solidFill>
                        <a:latin typeface="Cambria Math" panose="02040503050406030204" pitchFamily="18" charset="0"/>
                      </a:rPr>
                      <m:t>=</m:t>
                    </m:r>
                    <m:r>
                      <m:rPr>
                        <m:sty m:val="p"/>
                      </m:rPr>
                      <a:rPr lang="el-GR" sz="2400" i="1">
                        <a:solidFill>
                          <a:srgbClr val="000000"/>
                        </a:solidFill>
                        <a:latin typeface="Cambria Math" panose="02040503050406030204" pitchFamily="18" charset="0"/>
                        <a:ea typeface="Cambria Math" panose="02040503050406030204" pitchFamily="18" charset="0"/>
                      </a:rPr>
                      <m:t>Θ</m:t>
                    </m:r>
                    <m:d>
                      <m:dPr>
                        <m:ctrlPr>
                          <a:rPr lang="ru-BY" sz="2400" i="1">
                            <a:solidFill>
                              <a:srgbClr val="000000"/>
                            </a:solidFill>
                            <a:latin typeface="Cambria Math" panose="02040503050406030204" pitchFamily="18" charset="0"/>
                          </a:rPr>
                        </m:ctrlPr>
                      </m:dPr>
                      <m:e>
                        <m:r>
                          <a:rPr lang="en-US" sz="2400" i="1">
                            <a:solidFill>
                              <a:srgbClr val="000000"/>
                            </a:solidFill>
                            <a:latin typeface="Cambria Math" panose="02040503050406030204" pitchFamily="18" charset="0"/>
                          </a:rPr>
                          <m:t>𝑛</m:t>
                        </m:r>
                      </m:e>
                    </m:d>
                    <m:r>
                      <a:rPr lang="ru-BY" sz="2400">
                        <a:solidFill>
                          <a:srgbClr val="000000"/>
                        </a:solidFill>
                        <a:latin typeface="Cambria Math" panose="02040503050406030204" pitchFamily="18" charset="0"/>
                      </a:rPr>
                      <m:t> </m:t>
                    </m:r>
                    <m:r>
                      <a:rPr lang="ru-RU" sz="2400" b="0" i="0" smtClean="0">
                        <a:solidFill>
                          <a:srgbClr val="000000"/>
                        </a:solidFill>
                        <a:latin typeface="Cambria Math" panose="02040503050406030204" pitchFamily="18" charset="0"/>
                      </a:rPr>
                      <m:t> (</m:t>
                    </m:r>
                    <m:r>
                      <a:rPr lang="en-US" sz="2400" b="0" i="1" smtClean="0">
                        <a:solidFill>
                          <a:srgbClr val="000000"/>
                        </a:solidFill>
                        <a:latin typeface="Cambria Math" panose="02040503050406030204" pitchFamily="18" charset="0"/>
                      </a:rPr>
                      <m:t>𝑛</m:t>
                    </m:r>
                    <m:r>
                      <a:rPr lang="ru-BY" sz="2400" i="1">
                        <a:solidFill>
                          <a:srgbClr val="000000"/>
                        </a:solidFill>
                        <a:latin typeface="Cambria Math" panose="02040503050406030204" pitchFamily="18" charset="0"/>
                      </a:rPr>
                      <m:t>=</m:t>
                    </m:r>
                    <m:r>
                      <m:rPr>
                        <m:sty m:val="p"/>
                      </m:rPr>
                      <a:rPr lang="el-GR" sz="2400" i="1">
                        <a:solidFill>
                          <a:srgbClr val="000000"/>
                        </a:solidFill>
                        <a:latin typeface="Cambria Math" panose="02040503050406030204" pitchFamily="18" charset="0"/>
                        <a:ea typeface="Cambria Math" panose="02040503050406030204" pitchFamily="18" charset="0"/>
                      </a:rPr>
                      <m:t>Θ</m:t>
                    </m:r>
                    <m:d>
                      <m:dPr>
                        <m:ctrlPr>
                          <a:rPr lang="ru-BY" sz="2400" i="1">
                            <a:solidFill>
                              <a:srgbClr val="000000"/>
                            </a:solidFill>
                            <a:latin typeface="Cambria Math" panose="02040503050406030204" pitchFamily="18" charset="0"/>
                          </a:rPr>
                        </m:ctrlPr>
                      </m:dPr>
                      <m:e>
                        <m:r>
                          <a:rPr lang="en-US" sz="2400" b="0" i="1" smtClean="0">
                            <a:solidFill>
                              <a:srgbClr val="000000"/>
                            </a:solidFill>
                            <a:latin typeface="Cambria Math" panose="02040503050406030204" pitchFamily="18" charset="0"/>
                          </a:rPr>
                          <m:t>𝑙</m:t>
                        </m:r>
                      </m:e>
                    </m:d>
                    <m:r>
                      <a:rPr lang="en-US" sz="2400" b="0" i="1" smtClean="0">
                        <a:solidFill>
                          <a:srgbClr val="000000"/>
                        </a:solidFill>
                        <a:latin typeface="Cambria Math" panose="02040503050406030204" pitchFamily="18" charset="0"/>
                      </a:rPr>
                      <m:t>)</m:t>
                    </m:r>
                    <m:r>
                      <a:rPr lang="ru-RU" sz="2400" b="0" i="0" smtClean="0">
                        <a:solidFill>
                          <a:srgbClr val="000000"/>
                        </a:solidFill>
                        <a:latin typeface="Cambria Math" panose="02040503050406030204" pitchFamily="18" charset="0"/>
                      </a:rPr>
                      <m:t>.</m:t>
                    </m:r>
                  </m:oMath>
                </a14:m>
                <a:endParaRPr lang="ru-BY" sz="2400" dirty="0"/>
              </a:p>
            </p:txBody>
          </p:sp>
        </mc:Choice>
        <mc:Fallback xmlns="">
          <p:sp>
            <p:nvSpPr>
              <p:cNvPr id="10" name="TextBox 9">
                <a:extLst>
                  <a:ext uri="{FF2B5EF4-FFF2-40B4-BE49-F238E27FC236}">
                    <a16:creationId xmlns:a16="http://schemas.microsoft.com/office/drawing/2014/main" id="{5090005B-112C-B358-4FF2-91B1A84488BC}"/>
                  </a:ext>
                </a:extLst>
              </p:cNvPr>
              <p:cNvSpPr txBox="1">
                <a:spLocks noRot="1" noChangeAspect="1" noMove="1" noResize="1" noEditPoints="1" noAdjustHandles="1" noChangeArrowheads="1" noChangeShapeType="1" noTextEdit="1"/>
              </p:cNvSpPr>
              <p:nvPr/>
            </p:nvSpPr>
            <p:spPr>
              <a:xfrm>
                <a:off x="114601" y="5985953"/>
                <a:ext cx="5208867" cy="461665"/>
              </a:xfrm>
              <a:prstGeom prst="rect">
                <a:avLst/>
              </a:prstGeom>
              <a:blipFill>
                <a:blip r:embed="rId10"/>
                <a:stretch>
                  <a:fillRect l="-1874" t="-10526" b="-28947"/>
                </a:stretch>
              </a:blipFill>
            </p:spPr>
            <p:txBody>
              <a:bodyPr/>
              <a:lstStyle/>
              <a:p>
                <a:r>
                  <a:rPr lang="ru-BY">
                    <a:noFill/>
                  </a:rPr>
                  <a:t> </a:t>
                </a:r>
              </a:p>
            </p:txBody>
          </p:sp>
        </mc:Fallback>
      </mc:AlternateContent>
    </p:spTree>
    <p:extLst>
      <p:ext uri="{BB962C8B-B14F-4D97-AF65-F5344CB8AC3E}">
        <p14:creationId xmlns:p14="http://schemas.microsoft.com/office/powerpoint/2010/main" val="97036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9">
                                            <p:txEl>
                                              <p:pRg st="9" end="9"/>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9">
                                            <p:txEl>
                                              <p:pRg st="10" end="10"/>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9">
                                            <p:txEl>
                                              <p:pRg st="11" end="11"/>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9">
                                            <p:txEl>
                                              <p:pRg st="12" end="12"/>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5">
                                            <p:txEl>
                                              <p:pRg st="0" end="0"/>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21"/>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8"/>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xit" presetSubtype="0" fill="hold" grpId="1" nodeType="clickEffect">
                                  <p:stCondLst>
                                    <p:cond delay="0"/>
                                  </p:stCondLst>
                                  <p:childTnLst>
                                    <p:set>
                                      <p:cBhvr>
                                        <p:cTn id="58" dur="1" fill="hold">
                                          <p:stCondLst>
                                            <p:cond delay="0"/>
                                          </p:stCondLst>
                                        </p:cTn>
                                        <p:tgtEl>
                                          <p:spTgt spid="21"/>
                                        </p:tgtEl>
                                        <p:attrNameLst>
                                          <p:attrName>style.visibility</p:attrName>
                                        </p:attrNameLst>
                                      </p:cBhvr>
                                      <p:to>
                                        <p:strVal val="hidden"/>
                                      </p:to>
                                    </p:set>
                                  </p:childTnLst>
                                </p:cTn>
                              </p:par>
                              <p:par>
                                <p:cTn id="59" presetID="1" presetClass="exit" presetSubtype="0" fill="hold" grpId="1" nodeType="withEffect">
                                  <p:stCondLst>
                                    <p:cond delay="0"/>
                                  </p:stCondLst>
                                  <p:childTnLst>
                                    <p:set>
                                      <p:cBhvr>
                                        <p:cTn id="60" dur="1" fill="hold">
                                          <p:stCondLst>
                                            <p:cond delay="0"/>
                                          </p:stCondLst>
                                        </p:cTn>
                                        <p:tgtEl>
                                          <p:spTgt spid="38"/>
                                        </p:tgtEl>
                                        <p:attrNameLst>
                                          <p:attrName>style.visibility</p:attrName>
                                        </p:attrNameLst>
                                      </p:cBhvr>
                                      <p:to>
                                        <p:strVal val="hidden"/>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20"/>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3"/>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2" nodeType="clickEffect">
                                  <p:stCondLst>
                                    <p:cond delay="0"/>
                                  </p:stCondLst>
                                  <p:childTnLst>
                                    <p:set>
                                      <p:cBhvr>
                                        <p:cTn id="70" dur="1" fill="hold">
                                          <p:stCondLst>
                                            <p:cond delay="0"/>
                                          </p:stCondLst>
                                        </p:cTn>
                                        <p:tgtEl>
                                          <p:spTgt spid="21"/>
                                        </p:tgtEl>
                                        <p:attrNameLst>
                                          <p:attrName>style.visibility</p:attrName>
                                        </p:attrNameLst>
                                      </p:cBhvr>
                                      <p:to>
                                        <p:strVal val="visible"/>
                                      </p:to>
                                    </p:set>
                                  </p:childTnLst>
                                </p:cTn>
                              </p:par>
                              <p:par>
                                <p:cTn id="71" presetID="1" presetClass="entr" presetSubtype="0" fill="hold" grpId="2" nodeType="withEffect">
                                  <p:stCondLst>
                                    <p:cond delay="0"/>
                                  </p:stCondLst>
                                  <p:childTnLst>
                                    <p:set>
                                      <p:cBhvr>
                                        <p:cTn id="72" dur="1" fill="hold">
                                          <p:stCondLst>
                                            <p:cond delay="0"/>
                                          </p:stCondLst>
                                        </p:cTn>
                                        <p:tgtEl>
                                          <p:spTgt spid="38"/>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p:bldP spid="21" grpId="0"/>
      <p:bldP spid="21" grpId="1"/>
      <p:bldP spid="21" grpId="2"/>
      <p:bldP spid="38" grpId="0" animBg="1"/>
      <p:bldP spid="38" grpId="1" animBg="1"/>
      <p:bldP spid="38" grpId="2" animBg="1"/>
      <p:bldP spid="20" grpId="0"/>
      <p:bldP spid="7"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B3B22FAD-377F-FC29-8EC6-CD8513891632}"/>
                  </a:ext>
                </a:extLst>
              </p:cNvPr>
              <p:cNvSpPr txBox="1"/>
              <p:nvPr/>
            </p:nvSpPr>
            <p:spPr>
              <a:xfrm>
                <a:off x="229127" y="969558"/>
                <a:ext cx="11733746" cy="3231654"/>
              </a:xfrm>
              <a:prstGeom prst="rect">
                <a:avLst/>
              </a:prstGeom>
              <a:noFill/>
            </p:spPr>
            <p:txBody>
              <a:bodyPr wrap="square" rtlCol="0">
                <a:spAutoFit/>
              </a:bodyPr>
              <a:lstStyle/>
              <a:p>
                <a:r>
                  <a:rPr lang="ru-RU" sz="3200" b="1" dirty="0"/>
                  <a:t>Задача 2.</a:t>
                </a:r>
              </a:p>
              <a:p>
                <a:endParaRPr lang="ru-RU" sz="3200" b="1" dirty="0"/>
              </a:p>
              <a:p>
                <a:r>
                  <a:rPr lang="ru-RU" sz="2800" dirty="0"/>
                  <a:t>На вход поступает</a:t>
                </a:r>
                <a:r>
                  <a:rPr lang="en-US" sz="2800" dirty="0"/>
                  <a:t> </a:t>
                </a:r>
                <a:r>
                  <a:rPr lang="ru-RU" sz="2800" dirty="0"/>
                  <a:t>натуральное число </a:t>
                </a:r>
                <a14:m>
                  <m:oMath xmlns:m="http://schemas.openxmlformats.org/officeDocument/2006/math">
                    <m:r>
                      <a:rPr lang="en-US" sz="2800" b="1" i="1" smtClean="0">
                        <a:latin typeface="Cambria Math" panose="02040503050406030204" pitchFamily="18" charset="0"/>
                      </a:rPr>
                      <m:t>𝒏</m:t>
                    </m:r>
                    <m:r>
                      <a:rPr lang="ru-BY" sz="2800" i="1">
                        <a:solidFill>
                          <a:srgbClr val="000000"/>
                        </a:solidFill>
                        <a:latin typeface="Cambria Math" panose="02040503050406030204" pitchFamily="18" charset="0"/>
                      </a:rPr>
                      <m:t>.</m:t>
                    </m:r>
                    <m:r>
                      <a:rPr lang="ru-RU" sz="2800" b="0" i="0" smtClean="0">
                        <a:solidFill>
                          <a:srgbClr val="000000"/>
                        </a:solidFill>
                        <a:latin typeface="Cambria Math" panose="02040503050406030204" pitchFamily="18" charset="0"/>
                      </a:rPr>
                      <m:t> </m:t>
                    </m:r>
                  </m:oMath>
                </a14:m>
                <a:endParaRPr lang="ru-RU" sz="2800" b="0" dirty="0">
                  <a:solidFill>
                    <a:srgbClr val="000000"/>
                  </a:solidFill>
                </a:endParaRPr>
              </a:p>
              <a:p>
                <a:endParaRPr lang="ru-RU" sz="2800" b="0" dirty="0">
                  <a:solidFill>
                    <a:srgbClr val="000000"/>
                  </a:solidFill>
                </a:endParaRPr>
              </a:p>
              <a:p>
                <a:r>
                  <a:rPr lang="ru-RU" sz="2800" dirty="0"/>
                  <a:t>Нужно вычислить: </a:t>
                </a:r>
                <a14:m>
                  <m:oMath xmlns:m="http://schemas.openxmlformats.org/officeDocument/2006/math">
                    <m:r>
                      <a:rPr lang="en-US" sz="2800" b="1" i="1" dirty="0">
                        <a:latin typeface="Cambria Math" panose="02040503050406030204" pitchFamily="18" charset="0"/>
                      </a:rPr>
                      <m:t>𝒏</m:t>
                    </m:r>
                    <m:r>
                      <a:rPr lang="en-US" sz="2800" b="1" i="1" dirty="0">
                        <a:latin typeface="Cambria Math" panose="02040503050406030204" pitchFamily="18" charset="0"/>
                      </a:rPr>
                      <m:t>!=</m:t>
                    </m:r>
                    <m:r>
                      <a:rPr lang="en-US" sz="2800" b="1" i="1" dirty="0">
                        <a:latin typeface="Cambria Math" panose="02040503050406030204" pitchFamily="18" charset="0"/>
                      </a:rPr>
                      <m:t>𝟏</m:t>
                    </m:r>
                    <m:r>
                      <a:rPr lang="en-US" sz="2800" b="1" i="1" dirty="0">
                        <a:latin typeface="Cambria Math" panose="02040503050406030204" pitchFamily="18" charset="0"/>
                      </a:rPr>
                      <m:t>⋅</m:t>
                    </m:r>
                    <m:r>
                      <a:rPr lang="en-US" sz="2800" b="1" i="1" dirty="0">
                        <a:latin typeface="Cambria Math" panose="02040503050406030204" pitchFamily="18" charset="0"/>
                      </a:rPr>
                      <m:t>𝟐</m:t>
                    </m:r>
                    <m:r>
                      <a:rPr lang="en-US" sz="2800" b="1" i="1" dirty="0">
                        <a:latin typeface="Cambria Math" panose="02040503050406030204" pitchFamily="18" charset="0"/>
                      </a:rPr>
                      <m:t>⋅…⋅</m:t>
                    </m:r>
                    <m:r>
                      <a:rPr lang="en-US" sz="2800" b="1" i="1" dirty="0">
                        <a:latin typeface="Cambria Math" panose="02040503050406030204" pitchFamily="18" charset="0"/>
                        <a:ea typeface="Cambria Math" panose="02040503050406030204" pitchFamily="18" charset="0"/>
                      </a:rPr>
                      <m:t>𝒏</m:t>
                    </m:r>
                  </m:oMath>
                </a14:m>
                <a:r>
                  <a:rPr lang="ru-RU" sz="2800" b="1" dirty="0"/>
                  <a:t>.</a:t>
                </a:r>
              </a:p>
              <a:p>
                <a:endParaRPr lang="ru-RU" sz="2800" dirty="0"/>
              </a:p>
              <a:p>
                <a:r>
                  <a:rPr lang="ru-RU" sz="2800" dirty="0"/>
                  <a:t>Оцените вычислительную сложность алгоритма.</a:t>
                </a:r>
              </a:p>
            </p:txBody>
          </p:sp>
        </mc:Choice>
        <mc:Fallback xmlns="">
          <p:sp>
            <p:nvSpPr>
              <p:cNvPr id="4" name="TextBox 3">
                <a:extLst>
                  <a:ext uri="{FF2B5EF4-FFF2-40B4-BE49-F238E27FC236}">
                    <a16:creationId xmlns:a16="http://schemas.microsoft.com/office/drawing/2014/main" id="{B3B22FAD-377F-FC29-8EC6-CD8513891632}"/>
                  </a:ext>
                </a:extLst>
              </p:cNvPr>
              <p:cNvSpPr txBox="1">
                <a:spLocks noRot="1" noChangeAspect="1" noMove="1" noResize="1" noEditPoints="1" noAdjustHandles="1" noChangeArrowheads="1" noChangeShapeType="1" noTextEdit="1"/>
              </p:cNvSpPr>
              <p:nvPr/>
            </p:nvSpPr>
            <p:spPr>
              <a:xfrm>
                <a:off x="229127" y="969558"/>
                <a:ext cx="11733746" cy="3231654"/>
              </a:xfrm>
              <a:prstGeom prst="rect">
                <a:avLst/>
              </a:prstGeom>
              <a:blipFill>
                <a:blip r:embed="rId3"/>
                <a:stretch>
                  <a:fillRect l="-1351" t="-2453" b="-4528"/>
                </a:stretch>
              </a:blipFill>
            </p:spPr>
            <p:txBody>
              <a:bodyPr/>
              <a:lstStyle/>
              <a:p>
                <a:r>
                  <a:rPr lang="ru-BY">
                    <a:noFill/>
                  </a:rPr>
                  <a:t> </a:t>
                </a:r>
              </a:p>
            </p:txBody>
          </p:sp>
        </mc:Fallback>
      </mc:AlternateContent>
    </p:spTree>
    <p:extLst>
      <p:ext uri="{BB962C8B-B14F-4D97-AF65-F5344CB8AC3E}">
        <p14:creationId xmlns:p14="http://schemas.microsoft.com/office/powerpoint/2010/main" val="300972803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CDB4B3-78E2-C0E9-1C46-CE31FC6CA11E}"/>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4" name="Прямоугольник 13">
                <a:extLst>
                  <a:ext uri="{FF2B5EF4-FFF2-40B4-BE49-F238E27FC236}">
                    <a16:creationId xmlns:a16="http://schemas.microsoft.com/office/drawing/2014/main" id="{9BCFD490-49F7-FD93-772A-0B9569BC6768}"/>
                  </a:ext>
                </a:extLst>
              </p:cNvPr>
              <p:cNvSpPr/>
              <p:nvPr/>
            </p:nvSpPr>
            <p:spPr>
              <a:xfrm>
                <a:off x="144213" y="6287228"/>
                <a:ext cx="6810108" cy="461665"/>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r>
                        <m:rPr>
                          <m:nor/>
                        </m:rPr>
                        <a:rPr lang="ru-RU" sz="2400" b="1"/>
                        <m:t>О</m:t>
                      </m:r>
                      <m:r>
                        <m:rPr>
                          <m:nor/>
                        </m:rPr>
                        <a:rPr lang="ru-RU" sz="2400" b="1" i="1"/>
                        <m:t>твет</m:t>
                      </m:r>
                      <m:r>
                        <m:rPr>
                          <m:nor/>
                        </m:rPr>
                        <a:rPr lang="ru-RU" sz="2400" i="1"/>
                        <m:t>: алгоритм </m:t>
                      </m:r>
                      <m:r>
                        <a:rPr lang="en-US" sz="2400" b="0" i="1" smtClean="0">
                          <a:latin typeface="Cambria Math" panose="02040503050406030204" pitchFamily="18" charset="0"/>
                        </a:rPr>
                        <m:t>–</m:t>
                      </m:r>
                      <m:r>
                        <m:rPr>
                          <m:nor/>
                        </m:rPr>
                        <a:rPr lang="en-US" sz="2400" b="0" i="1" smtClean="0"/>
                        <m:t> </m:t>
                      </m:r>
                      <m:r>
                        <m:rPr>
                          <m:nor/>
                        </m:rPr>
                        <a:rPr lang="ru-RU" sz="2400" i="1"/>
                        <m:t>полиномиальный</m:t>
                      </m:r>
                      <m:r>
                        <m:rPr>
                          <m:nor/>
                        </m:rPr>
                        <a:rPr lang="en-US" sz="2400" i="0" smtClean="0"/>
                        <m:t>.</m:t>
                      </m:r>
                    </m:oMath>
                  </m:oMathPara>
                </a14:m>
                <a:endParaRPr lang="ru-RU" sz="2400" dirty="0"/>
              </a:p>
            </p:txBody>
          </p:sp>
        </mc:Choice>
        <mc:Fallback xmlns="">
          <p:sp>
            <p:nvSpPr>
              <p:cNvPr id="14" name="Прямоугольник 13">
                <a:extLst>
                  <a:ext uri="{FF2B5EF4-FFF2-40B4-BE49-F238E27FC236}">
                    <a16:creationId xmlns:a16="http://schemas.microsoft.com/office/drawing/2014/main" id="{9BCFD490-49F7-FD93-772A-0B9569BC6768}"/>
                  </a:ext>
                </a:extLst>
              </p:cNvPr>
              <p:cNvSpPr>
                <a:spLocks noRot="1" noChangeAspect="1" noMove="1" noResize="1" noEditPoints="1" noAdjustHandles="1" noChangeArrowheads="1" noChangeShapeType="1" noTextEdit="1"/>
              </p:cNvSpPr>
              <p:nvPr/>
            </p:nvSpPr>
            <p:spPr>
              <a:xfrm>
                <a:off x="144213" y="6287228"/>
                <a:ext cx="6810108" cy="461665"/>
              </a:xfrm>
              <a:prstGeom prst="rect">
                <a:avLst/>
              </a:prstGeom>
              <a:blipFill>
                <a:blip r:embed="rId3"/>
                <a:stretch>
                  <a:fillRect l="-269" b="-6579"/>
                </a:stretch>
              </a:blipFill>
            </p:spPr>
            <p:txBody>
              <a:bodyPr/>
              <a:lstStyle/>
              <a:p>
                <a:r>
                  <a:rPr lang="ru-BY">
                    <a:noFill/>
                  </a:rPr>
                  <a:t> </a:t>
                </a:r>
              </a:p>
            </p:txBody>
          </p:sp>
        </mc:Fallback>
      </mc:AlternateContent>
      <p:sp>
        <p:nvSpPr>
          <p:cNvPr id="3" name="TextBox 2">
            <a:extLst>
              <a:ext uri="{FF2B5EF4-FFF2-40B4-BE49-F238E27FC236}">
                <a16:creationId xmlns:a16="http://schemas.microsoft.com/office/drawing/2014/main" id="{D3CF768C-B72D-9294-D107-1CE83FA12ADC}"/>
              </a:ext>
            </a:extLst>
          </p:cNvPr>
          <p:cNvSpPr txBox="1"/>
          <p:nvPr/>
        </p:nvSpPr>
        <p:spPr>
          <a:xfrm>
            <a:off x="71425" y="2024907"/>
            <a:ext cx="11829424" cy="830997"/>
          </a:xfrm>
          <a:prstGeom prst="rect">
            <a:avLst/>
          </a:prstGeom>
          <a:noFill/>
        </p:spPr>
        <p:txBody>
          <a:bodyPr wrap="square" rtlCol="0">
            <a:spAutoFit/>
          </a:bodyPr>
          <a:lstStyle/>
          <a:p>
            <a:pPr marL="800100" lvl="1" indent="-342900" algn="just">
              <a:spcAft>
                <a:spcPts val="800"/>
              </a:spcAft>
              <a:buFont typeface="Wingdings" panose="05000000000000000000" pitchFamily="2" charset="2"/>
              <a:buChar char="ü"/>
            </a:pPr>
            <a:r>
              <a:rPr lang="ru-RU" sz="2400" dirty="0"/>
              <a:t>за  время 1, если в РАМ </a:t>
            </a:r>
            <a:r>
              <a:rPr lang="ru-RU" sz="2400" u="sng" dirty="0"/>
              <a:t>равномерная мера</a:t>
            </a:r>
            <a:r>
              <a:rPr lang="ru-RU" sz="2400" dirty="0"/>
              <a:t>,  и тогда </a:t>
            </a:r>
            <a:r>
              <a:rPr lang="ru-RU" sz="2400" b="1" dirty="0"/>
              <a:t>вычислительная сложность алгоритма</a:t>
            </a:r>
            <a:r>
              <a:rPr lang="ru-RU" sz="2400" dirty="0"/>
              <a:t>:</a:t>
            </a:r>
            <a:endParaRPr lang="en-US" sz="1600" dirty="0"/>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8DAF6C6A-4B01-E0F9-8DEF-F352FC8CE39F}"/>
                  </a:ext>
                </a:extLst>
              </p:cNvPr>
              <p:cNvSpPr txBox="1"/>
              <p:nvPr/>
            </p:nvSpPr>
            <p:spPr>
              <a:xfrm>
                <a:off x="107136" y="4002097"/>
                <a:ext cx="11793714" cy="2385461"/>
              </a:xfrm>
              <a:prstGeom prst="rect">
                <a:avLst/>
              </a:prstGeom>
              <a:noFill/>
            </p:spPr>
            <p:txBody>
              <a:bodyPr wrap="square">
                <a:spAutoFit/>
              </a:bodyPr>
              <a:lstStyle/>
              <a:p>
                <a14:m>
                  <m:oMath xmlns:m="http://schemas.openxmlformats.org/officeDocument/2006/math">
                    <m:r>
                      <a:rPr lang="ru-BY" sz="2400" i="1" smtClean="0">
                        <a:solidFill>
                          <a:srgbClr val="000000"/>
                        </a:solidFill>
                        <a:latin typeface="Cambria Math" panose="02040503050406030204" pitchFamily="18" charset="0"/>
                      </a:rPr>
                      <m:t>𝑇</m:t>
                    </m:r>
                    <m:d>
                      <m:dPr>
                        <m:ctrlPr>
                          <a:rPr lang="ru-BY" sz="2400" i="1">
                            <a:solidFill>
                              <a:srgbClr val="000000"/>
                            </a:solidFill>
                            <a:latin typeface="Cambria Math" panose="02040503050406030204" pitchFamily="18" charset="0"/>
                          </a:rPr>
                        </m:ctrlPr>
                      </m:dPr>
                      <m:e>
                        <m:r>
                          <a:rPr lang="ru-BY" sz="2400" i="1">
                            <a:solidFill>
                              <a:srgbClr val="000000"/>
                            </a:solidFill>
                            <a:latin typeface="Cambria Math" panose="02040503050406030204" pitchFamily="18" charset="0"/>
                          </a:rPr>
                          <m:t>𝑙</m:t>
                        </m:r>
                      </m:e>
                    </m:d>
                    <m:r>
                      <a:rPr lang="en-US" sz="2400" i="1">
                        <a:solidFill>
                          <a:srgbClr val="000000"/>
                        </a:solidFill>
                        <a:latin typeface="Cambria Math" panose="02040503050406030204" pitchFamily="18" charset="0"/>
                      </a:rPr>
                      <m:t>=</m:t>
                    </m:r>
                    <m:r>
                      <a:rPr lang="en-US" sz="2400" b="0" i="1" smtClean="0">
                        <a:solidFill>
                          <a:srgbClr val="000000"/>
                        </a:solidFill>
                        <a:latin typeface="Cambria Math" panose="02040503050406030204" pitchFamily="18" charset="0"/>
                      </a:rPr>
                      <m:t>(</m:t>
                    </m:r>
                    <m:d>
                      <m:dPr>
                        <m:begChr m:val="⌊"/>
                        <m:endChr m:val="⌋"/>
                        <m:ctrlPr>
                          <a:rPr lang="en-US" sz="2400" i="1" smtClean="0">
                            <a:solidFill>
                              <a:srgbClr val="000000"/>
                            </a:solidFill>
                            <a:latin typeface="Cambria Math" panose="02040503050406030204" pitchFamily="18" charset="0"/>
                          </a:rPr>
                        </m:ctrlPr>
                      </m:dPr>
                      <m:e>
                        <m:func>
                          <m:funcPr>
                            <m:ctrlPr>
                              <a:rPr lang="en-US" sz="2400" i="1" smtClean="0">
                                <a:solidFill>
                                  <a:srgbClr val="000000"/>
                                </a:solidFill>
                                <a:latin typeface="Cambria Math" panose="02040503050406030204" pitchFamily="18" charset="0"/>
                              </a:rPr>
                            </m:ctrlPr>
                          </m:funcPr>
                          <m:fName>
                            <m:sSub>
                              <m:sSubPr>
                                <m:ctrlPr>
                                  <a:rPr lang="en-US" sz="2400" i="1" smtClean="0">
                                    <a:solidFill>
                                      <a:srgbClr val="000000"/>
                                    </a:solidFill>
                                    <a:latin typeface="Cambria Math" panose="02040503050406030204" pitchFamily="18" charset="0"/>
                                  </a:rPr>
                                </m:ctrlPr>
                              </m:sSubPr>
                              <m:e>
                                <m:r>
                                  <m:rPr>
                                    <m:sty m:val="p"/>
                                  </m:rPr>
                                  <a:rPr lang="en-US" sz="2400" i="0" smtClean="0">
                                    <a:solidFill>
                                      <a:srgbClr val="000000"/>
                                    </a:solidFill>
                                    <a:latin typeface="Cambria Math" panose="02040503050406030204" pitchFamily="18" charset="0"/>
                                  </a:rPr>
                                  <m:t>log</m:t>
                                </m:r>
                              </m:e>
                              <m:sub>
                                <m:r>
                                  <a:rPr lang="ru-RU" sz="2400" b="0" i="1" smtClean="0">
                                    <a:solidFill>
                                      <a:srgbClr val="000000"/>
                                    </a:solidFill>
                                    <a:latin typeface="Cambria Math" panose="02040503050406030204" pitchFamily="18" charset="0"/>
                                  </a:rPr>
                                  <m:t>2</m:t>
                                </m:r>
                              </m:sub>
                            </m:sSub>
                          </m:fName>
                          <m:e>
                            <m:r>
                              <a:rPr lang="ru-RU" sz="2400" b="0" i="1" smtClean="0">
                                <a:solidFill>
                                  <a:srgbClr val="000000"/>
                                </a:solidFill>
                                <a:latin typeface="Cambria Math" panose="02040503050406030204" pitchFamily="18" charset="0"/>
                              </a:rPr>
                              <m:t>1</m:t>
                            </m:r>
                          </m:e>
                        </m:func>
                        <m:r>
                          <a:rPr lang="ru-RU" sz="2400" b="0" i="1" smtClean="0">
                            <a:solidFill>
                              <a:srgbClr val="000000"/>
                            </a:solidFill>
                            <a:latin typeface="Cambria Math" panose="02040503050406030204" pitchFamily="18" charset="0"/>
                          </a:rPr>
                          <m:t>+1</m:t>
                        </m:r>
                      </m:e>
                    </m:d>
                    <m:r>
                      <a:rPr lang="ru-RU" sz="2400" b="0" i="1" smtClean="0">
                        <a:solidFill>
                          <a:srgbClr val="000000"/>
                        </a:solidFill>
                        <a:latin typeface="Cambria Math" panose="02040503050406030204" pitchFamily="18" charset="0"/>
                      </a:rPr>
                      <m:t>+</m:t>
                    </m:r>
                  </m:oMath>
                </a14:m>
                <a:r>
                  <a:rPr lang="en-US" sz="2400" dirty="0">
                    <a:solidFill>
                      <a:srgbClr val="000000"/>
                    </a:solidFill>
                  </a:rPr>
                  <a:t> </a:t>
                </a:r>
                <a14:m>
                  <m:oMath xmlns:m="http://schemas.openxmlformats.org/officeDocument/2006/math">
                    <m:d>
                      <m:dPr>
                        <m:begChr m:val="⌊"/>
                        <m:endChr m:val="⌋"/>
                        <m:ctrlPr>
                          <a:rPr lang="en-US" sz="2400" i="1">
                            <a:solidFill>
                              <a:srgbClr val="000000"/>
                            </a:solidFill>
                            <a:latin typeface="Cambria Math" panose="02040503050406030204" pitchFamily="18" charset="0"/>
                          </a:rPr>
                        </m:ctrlPr>
                      </m:dPr>
                      <m:e>
                        <m:func>
                          <m:funcPr>
                            <m:ctrlPr>
                              <a:rPr lang="en-US" sz="2400" i="1">
                                <a:solidFill>
                                  <a:srgbClr val="000000"/>
                                </a:solidFill>
                                <a:latin typeface="Cambria Math" panose="02040503050406030204" pitchFamily="18" charset="0"/>
                              </a:rPr>
                            </m:ctrlPr>
                          </m:funcPr>
                          <m:fName>
                            <m:sSub>
                              <m:sSubPr>
                                <m:ctrlPr>
                                  <a:rPr lang="en-US" sz="2400" i="1">
                                    <a:solidFill>
                                      <a:srgbClr val="000000"/>
                                    </a:solidFill>
                                    <a:latin typeface="Cambria Math" panose="02040503050406030204" pitchFamily="18" charset="0"/>
                                  </a:rPr>
                                </m:ctrlPr>
                              </m:sSubPr>
                              <m:e>
                                <m:r>
                                  <m:rPr>
                                    <m:sty m:val="p"/>
                                  </m:rPr>
                                  <a:rPr lang="en-US" sz="2400">
                                    <a:solidFill>
                                      <a:srgbClr val="000000"/>
                                    </a:solidFill>
                                    <a:latin typeface="Cambria Math" panose="02040503050406030204" pitchFamily="18" charset="0"/>
                                  </a:rPr>
                                  <m:t>log</m:t>
                                </m:r>
                              </m:e>
                              <m:sub>
                                <m:r>
                                  <a:rPr lang="ru-RU" sz="2400" i="1">
                                    <a:solidFill>
                                      <a:srgbClr val="000000"/>
                                    </a:solidFill>
                                    <a:latin typeface="Cambria Math" panose="02040503050406030204" pitchFamily="18" charset="0"/>
                                  </a:rPr>
                                  <m:t>2</m:t>
                                </m:r>
                              </m:sub>
                            </m:sSub>
                          </m:fName>
                          <m:e>
                            <m:r>
                              <a:rPr lang="ru-RU" sz="2400" b="0" i="1" smtClean="0">
                                <a:solidFill>
                                  <a:srgbClr val="000000"/>
                                </a:solidFill>
                                <a:latin typeface="Cambria Math" panose="02040503050406030204" pitchFamily="18" charset="0"/>
                              </a:rPr>
                              <m:t>2</m:t>
                            </m:r>
                          </m:e>
                        </m:func>
                        <m:r>
                          <a:rPr lang="ru-RU" sz="2400" i="1">
                            <a:solidFill>
                              <a:srgbClr val="000000"/>
                            </a:solidFill>
                            <a:latin typeface="Cambria Math" panose="02040503050406030204" pitchFamily="18" charset="0"/>
                          </a:rPr>
                          <m:t>+1</m:t>
                        </m:r>
                      </m:e>
                    </m:d>
                    <m:r>
                      <a:rPr lang="ru-RU" sz="2400" b="0" i="1" smtClean="0">
                        <a:solidFill>
                          <a:srgbClr val="000000"/>
                        </a:solidFill>
                        <a:latin typeface="Cambria Math" panose="02040503050406030204" pitchFamily="18" charset="0"/>
                      </a:rPr>
                      <m:t>+</m:t>
                    </m:r>
                    <m:d>
                      <m:dPr>
                        <m:begChr m:val="⌊"/>
                        <m:endChr m:val="⌋"/>
                        <m:ctrlPr>
                          <a:rPr lang="en-US" sz="2400" i="1">
                            <a:solidFill>
                              <a:srgbClr val="000000"/>
                            </a:solidFill>
                            <a:latin typeface="Cambria Math" panose="02040503050406030204" pitchFamily="18" charset="0"/>
                          </a:rPr>
                        </m:ctrlPr>
                      </m:dPr>
                      <m:e>
                        <m:func>
                          <m:funcPr>
                            <m:ctrlPr>
                              <a:rPr lang="en-US" sz="2400" i="1">
                                <a:solidFill>
                                  <a:srgbClr val="000000"/>
                                </a:solidFill>
                                <a:latin typeface="Cambria Math" panose="02040503050406030204" pitchFamily="18" charset="0"/>
                              </a:rPr>
                            </m:ctrlPr>
                          </m:funcPr>
                          <m:fName>
                            <m:sSub>
                              <m:sSubPr>
                                <m:ctrlPr>
                                  <a:rPr lang="en-US" sz="2400" i="1">
                                    <a:solidFill>
                                      <a:srgbClr val="000000"/>
                                    </a:solidFill>
                                    <a:latin typeface="Cambria Math" panose="02040503050406030204" pitchFamily="18" charset="0"/>
                                  </a:rPr>
                                </m:ctrlPr>
                              </m:sSubPr>
                              <m:e>
                                <m:r>
                                  <m:rPr>
                                    <m:sty m:val="p"/>
                                  </m:rPr>
                                  <a:rPr lang="en-US" sz="2400">
                                    <a:solidFill>
                                      <a:srgbClr val="000000"/>
                                    </a:solidFill>
                                    <a:latin typeface="Cambria Math" panose="02040503050406030204" pitchFamily="18" charset="0"/>
                                  </a:rPr>
                                  <m:t>log</m:t>
                                </m:r>
                              </m:e>
                              <m:sub>
                                <m:r>
                                  <a:rPr lang="ru-RU" sz="2400" i="1">
                                    <a:solidFill>
                                      <a:srgbClr val="000000"/>
                                    </a:solidFill>
                                    <a:latin typeface="Cambria Math" panose="02040503050406030204" pitchFamily="18" charset="0"/>
                                  </a:rPr>
                                  <m:t>2</m:t>
                                </m:r>
                              </m:sub>
                            </m:sSub>
                          </m:fName>
                          <m:e>
                            <m:r>
                              <a:rPr lang="ru-RU" sz="2400" b="0" i="1" smtClean="0">
                                <a:solidFill>
                                  <a:srgbClr val="000000"/>
                                </a:solidFill>
                                <a:latin typeface="Cambria Math" panose="02040503050406030204" pitchFamily="18" charset="0"/>
                              </a:rPr>
                              <m:t>3</m:t>
                            </m:r>
                          </m:e>
                        </m:func>
                        <m:r>
                          <a:rPr lang="ru-RU" sz="2400" i="1">
                            <a:solidFill>
                              <a:srgbClr val="000000"/>
                            </a:solidFill>
                            <a:latin typeface="Cambria Math" panose="02040503050406030204" pitchFamily="18" charset="0"/>
                          </a:rPr>
                          <m:t>+1</m:t>
                        </m:r>
                      </m:e>
                    </m:d>
                    <m:r>
                      <a:rPr lang="en-US" sz="2400" b="0" i="1" smtClean="0">
                        <a:solidFill>
                          <a:srgbClr val="000000"/>
                        </a:solidFill>
                        <a:latin typeface="Cambria Math" panose="02040503050406030204" pitchFamily="18" charset="0"/>
                      </a:rPr>
                      <m:t>)</m:t>
                    </m:r>
                    <m:r>
                      <a:rPr lang="ru-RU" sz="2400" b="0" i="1" smtClean="0">
                        <a:solidFill>
                          <a:srgbClr val="000000"/>
                        </a:solidFill>
                        <a:latin typeface="Cambria Math" panose="02040503050406030204" pitchFamily="18" charset="0"/>
                      </a:rPr>
                      <m:t>+</m:t>
                    </m:r>
                    <m:r>
                      <a:rPr lang="en-US" sz="2400" b="0" i="1" smtClean="0">
                        <a:solidFill>
                          <a:srgbClr val="000000"/>
                        </a:solidFill>
                        <a:latin typeface="Cambria Math" panose="02040503050406030204" pitchFamily="18" charset="0"/>
                      </a:rPr>
                      <m:t>(</m:t>
                    </m:r>
                    <m:d>
                      <m:dPr>
                        <m:begChr m:val="⌊"/>
                        <m:endChr m:val="⌋"/>
                        <m:ctrlPr>
                          <a:rPr lang="en-US" sz="2400" i="1">
                            <a:solidFill>
                              <a:srgbClr val="000000"/>
                            </a:solidFill>
                            <a:latin typeface="Cambria Math" panose="02040503050406030204" pitchFamily="18" charset="0"/>
                          </a:rPr>
                        </m:ctrlPr>
                      </m:dPr>
                      <m:e>
                        <m:func>
                          <m:funcPr>
                            <m:ctrlPr>
                              <a:rPr lang="en-US" sz="2400" i="1">
                                <a:solidFill>
                                  <a:srgbClr val="000000"/>
                                </a:solidFill>
                                <a:latin typeface="Cambria Math" panose="02040503050406030204" pitchFamily="18" charset="0"/>
                              </a:rPr>
                            </m:ctrlPr>
                          </m:funcPr>
                          <m:fName>
                            <m:sSub>
                              <m:sSubPr>
                                <m:ctrlPr>
                                  <a:rPr lang="en-US" sz="2400" i="1">
                                    <a:solidFill>
                                      <a:srgbClr val="000000"/>
                                    </a:solidFill>
                                    <a:latin typeface="Cambria Math" panose="02040503050406030204" pitchFamily="18" charset="0"/>
                                  </a:rPr>
                                </m:ctrlPr>
                              </m:sSubPr>
                              <m:e>
                                <m:r>
                                  <m:rPr>
                                    <m:sty m:val="p"/>
                                  </m:rPr>
                                  <a:rPr lang="en-US" sz="2400">
                                    <a:solidFill>
                                      <a:srgbClr val="000000"/>
                                    </a:solidFill>
                                    <a:latin typeface="Cambria Math" panose="02040503050406030204" pitchFamily="18" charset="0"/>
                                  </a:rPr>
                                  <m:t>log</m:t>
                                </m:r>
                              </m:e>
                              <m:sub>
                                <m:r>
                                  <a:rPr lang="ru-RU" sz="2400" i="1">
                                    <a:solidFill>
                                      <a:srgbClr val="000000"/>
                                    </a:solidFill>
                                    <a:latin typeface="Cambria Math" panose="02040503050406030204" pitchFamily="18" charset="0"/>
                                  </a:rPr>
                                  <m:t>2</m:t>
                                </m:r>
                              </m:sub>
                            </m:sSub>
                          </m:fName>
                          <m:e>
                            <m:r>
                              <a:rPr lang="en-US" sz="2400" b="0" i="1" smtClean="0">
                                <a:solidFill>
                                  <a:srgbClr val="000000"/>
                                </a:solidFill>
                                <a:latin typeface="Cambria Math" panose="02040503050406030204" pitchFamily="18" charset="0"/>
                              </a:rPr>
                              <m:t>3!</m:t>
                            </m:r>
                          </m:e>
                        </m:func>
                        <m:r>
                          <a:rPr lang="ru-RU" sz="2400" i="1">
                            <a:solidFill>
                              <a:srgbClr val="000000"/>
                            </a:solidFill>
                            <a:latin typeface="Cambria Math" panose="02040503050406030204" pitchFamily="18" charset="0"/>
                          </a:rPr>
                          <m:t>+1</m:t>
                        </m:r>
                      </m:e>
                    </m:d>
                    <m:r>
                      <a:rPr lang="en-US" sz="2400" b="0" i="1" smtClean="0">
                        <a:solidFill>
                          <a:srgbClr val="000000"/>
                        </a:solidFill>
                        <a:latin typeface="Cambria Math" panose="02040503050406030204" pitchFamily="18" charset="0"/>
                      </a:rPr>
                      <m:t>+</m:t>
                    </m:r>
                    <m:d>
                      <m:dPr>
                        <m:begChr m:val="⌊"/>
                        <m:endChr m:val="⌋"/>
                        <m:ctrlPr>
                          <a:rPr lang="en-US" sz="2400" i="1">
                            <a:solidFill>
                              <a:srgbClr val="000000"/>
                            </a:solidFill>
                            <a:latin typeface="Cambria Math" panose="02040503050406030204" pitchFamily="18" charset="0"/>
                          </a:rPr>
                        </m:ctrlPr>
                      </m:dPr>
                      <m:e>
                        <m:func>
                          <m:funcPr>
                            <m:ctrlPr>
                              <a:rPr lang="en-US" sz="2400" i="1">
                                <a:solidFill>
                                  <a:srgbClr val="000000"/>
                                </a:solidFill>
                                <a:latin typeface="Cambria Math" panose="02040503050406030204" pitchFamily="18" charset="0"/>
                              </a:rPr>
                            </m:ctrlPr>
                          </m:funcPr>
                          <m:fName>
                            <m:sSub>
                              <m:sSubPr>
                                <m:ctrlPr>
                                  <a:rPr lang="en-US" sz="2400" i="1">
                                    <a:solidFill>
                                      <a:srgbClr val="000000"/>
                                    </a:solidFill>
                                    <a:latin typeface="Cambria Math" panose="02040503050406030204" pitchFamily="18" charset="0"/>
                                  </a:rPr>
                                </m:ctrlPr>
                              </m:sSubPr>
                              <m:e>
                                <m:r>
                                  <m:rPr>
                                    <m:sty m:val="p"/>
                                  </m:rPr>
                                  <a:rPr lang="en-US" sz="2400">
                                    <a:solidFill>
                                      <a:srgbClr val="000000"/>
                                    </a:solidFill>
                                    <a:latin typeface="Cambria Math" panose="02040503050406030204" pitchFamily="18" charset="0"/>
                                  </a:rPr>
                                  <m:t>log</m:t>
                                </m:r>
                              </m:e>
                              <m:sub>
                                <m:r>
                                  <a:rPr lang="ru-RU" sz="2400" i="1">
                                    <a:solidFill>
                                      <a:srgbClr val="000000"/>
                                    </a:solidFill>
                                    <a:latin typeface="Cambria Math" panose="02040503050406030204" pitchFamily="18" charset="0"/>
                                  </a:rPr>
                                  <m:t>2</m:t>
                                </m:r>
                              </m:sub>
                            </m:sSub>
                          </m:fName>
                          <m:e>
                            <m:r>
                              <a:rPr lang="en-US" sz="2400" b="0" i="1" smtClean="0">
                                <a:solidFill>
                                  <a:srgbClr val="000000"/>
                                </a:solidFill>
                                <a:latin typeface="Cambria Math" panose="02040503050406030204" pitchFamily="18" charset="0"/>
                              </a:rPr>
                              <m:t>4</m:t>
                            </m:r>
                            <m:r>
                              <a:rPr lang="en-US" sz="2400" i="1">
                                <a:solidFill>
                                  <a:srgbClr val="000000"/>
                                </a:solidFill>
                                <a:latin typeface="Cambria Math" panose="02040503050406030204" pitchFamily="18" charset="0"/>
                              </a:rPr>
                              <m:t>!</m:t>
                            </m:r>
                          </m:e>
                        </m:func>
                        <m:r>
                          <a:rPr lang="ru-RU" sz="2400" i="1">
                            <a:solidFill>
                              <a:srgbClr val="000000"/>
                            </a:solidFill>
                            <a:latin typeface="Cambria Math" panose="02040503050406030204" pitchFamily="18" charset="0"/>
                          </a:rPr>
                          <m:t>+1</m:t>
                        </m:r>
                      </m:e>
                    </m:d>
                    <m:r>
                      <a:rPr lang="en-US" sz="2400" b="0" i="1" smtClean="0">
                        <a:solidFill>
                          <a:srgbClr val="000000"/>
                        </a:solidFill>
                        <a:latin typeface="Cambria Math" panose="02040503050406030204" pitchFamily="18" charset="0"/>
                      </a:rPr>
                      <m:t>+</m:t>
                    </m:r>
                    <m:r>
                      <a:rPr lang="ru-RU" sz="2400" b="0" i="1" smtClean="0">
                        <a:solidFill>
                          <a:srgbClr val="000000"/>
                        </a:solidFill>
                        <a:latin typeface="Cambria Math" panose="02040503050406030204" pitchFamily="18" charset="0"/>
                      </a:rPr>
                      <m:t>…+              +</m:t>
                    </m:r>
                    <m:d>
                      <m:dPr>
                        <m:begChr m:val="⌊"/>
                        <m:endChr m:val="⌋"/>
                        <m:ctrlPr>
                          <a:rPr lang="en-US" sz="2400" i="1">
                            <a:solidFill>
                              <a:srgbClr val="000000"/>
                            </a:solidFill>
                            <a:latin typeface="Cambria Math" panose="02040503050406030204" pitchFamily="18" charset="0"/>
                          </a:rPr>
                        </m:ctrlPr>
                      </m:dPr>
                      <m:e>
                        <m:func>
                          <m:funcPr>
                            <m:ctrlPr>
                              <a:rPr lang="en-US" sz="2400" i="1">
                                <a:solidFill>
                                  <a:srgbClr val="000000"/>
                                </a:solidFill>
                                <a:latin typeface="Cambria Math" panose="02040503050406030204" pitchFamily="18" charset="0"/>
                              </a:rPr>
                            </m:ctrlPr>
                          </m:funcPr>
                          <m:fName>
                            <m:sSub>
                              <m:sSubPr>
                                <m:ctrlPr>
                                  <a:rPr lang="en-US" sz="2400" i="1">
                                    <a:solidFill>
                                      <a:srgbClr val="000000"/>
                                    </a:solidFill>
                                    <a:latin typeface="Cambria Math" panose="02040503050406030204" pitchFamily="18" charset="0"/>
                                  </a:rPr>
                                </m:ctrlPr>
                              </m:sSubPr>
                              <m:e>
                                <m:r>
                                  <m:rPr>
                                    <m:sty m:val="p"/>
                                  </m:rPr>
                                  <a:rPr lang="en-US" sz="2400">
                                    <a:solidFill>
                                      <a:srgbClr val="000000"/>
                                    </a:solidFill>
                                    <a:latin typeface="Cambria Math" panose="02040503050406030204" pitchFamily="18" charset="0"/>
                                  </a:rPr>
                                  <m:t>log</m:t>
                                </m:r>
                              </m:e>
                              <m:sub>
                                <m:r>
                                  <a:rPr lang="ru-RU" sz="2400" i="1">
                                    <a:solidFill>
                                      <a:srgbClr val="000000"/>
                                    </a:solidFill>
                                    <a:latin typeface="Cambria Math" panose="02040503050406030204" pitchFamily="18" charset="0"/>
                                  </a:rPr>
                                  <m:t>2</m:t>
                                </m:r>
                              </m:sub>
                            </m:sSub>
                          </m:fName>
                          <m:e>
                            <m:r>
                              <a:rPr lang="en-US" sz="2400" b="0" i="1" smtClean="0">
                                <a:solidFill>
                                  <a:srgbClr val="000000"/>
                                </a:solidFill>
                                <a:latin typeface="Cambria Math" panose="02040503050406030204" pitchFamily="18" charset="0"/>
                              </a:rPr>
                              <m:t>𝑙</m:t>
                            </m:r>
                            <m:r>
                              <a:rPr lang="ru-RU" sz="2400" i="1">
                                <a:solidFill>
                                  <a:srgbClr val="000000"/>
                                </a:solidFill>
                                <a:latin typeface="Cambria Math" panose="02040503050406030204" pitchFamily="18" charset="0"/>
                              </a:rPr>
                              <m:t>!</m:t>
                            </m:r>
                          </m:e>
                        </m:func>
                        <m:r>
                          <a:rPr lang="ru-RU" sz="2400" i="1">
                            <a:solidFill>
                              <a:srgbClr val="000000"/>
                            </a:solidFill>
                            <a:latin typeface="Cambria Math" panose="02040503050406030204" pitchFamily="18" charset="0"/>
                          </a:rPr>
                          <m:t>+1</m:t>
                        </m:r>
                      </m:e>
                    </m:d>
                    <m:r>
                      <a:rPr lang="en-US" sz="2400" b="0" i="1" smtClean="0">
                        <a:solidFill>
                          <a:srgbClr val="000000"/>
                        </a:solidFill>
                        <a:latin typeface="Cambria Math" panose="02040503050406030204" pitchFamily="18" charset="0"/>
                      </a:rPr>
                      <m:t>)≤</m:t>
                    </m:r>
                  </m:oMath>
                </a14:m>
                <a:r>
                  <a:rPr lang="ru-RU" sz="2400" dirty="0">
                    <a:solidFill>
                      <a:srgbClr val="000000"/>
                    </a:solidFill>
                  </a:rPr>
                  <a:t>(</a:t>
                </a:r>
                <a:r>
                  <a:rPr lang="en-US" sz="2400" dirty="0">
                    <a:solidFill>
                      <a:srgbClr val="000000"/>
                    </a:solidFill>
                  </a:rPr>
                  <a:t> </a:t>
                </a:r>
                <a14:m>
                  <m:oMath xmlns:m="http://schemas.openxmlformats.org/officeDocument/2006/math">
                    <m:r>
                      <a:rPr lang="en-US" sz="2400" b="0" i="1" smtClean="0">
                        <a:solidFill>
                          <a:srgbClr val="000000"/>
                        </a:solidFill>
                        <a:latin typeface="Cambria Math" panose="02040503050406030204" pitchFamily="18" charset="0"/>
                      </a:rPr>
                      <m:t>1</m:t>
                    </m:r>
                    <m:r>
                      <a:rPr lang="ru-RU" sz="2400" b="0" i="1" smtClean="0">
                        <a:solidFill>
                          <a:srgbClr val="000000"/>
                        </a:solidFill>
                        <a:latin typeface="Cambria Math" panose="02040503050406030204" pitchFamily="18" charset="0"/>
                      </a:rPr>
                      <m:t>+</m:t>
                    </m:r>
                    <m:r>
                      <a:rPr lang="en-US" sz="2400" i="1" smtClean="0">
                        <a:solidFill>
                          <a:srgbClr val="000000"/>
                        </a:solidFill>
                        <a:latin typeface="Cambria Math" panose="02040503050406030204" pitchFamily="18" charset="0"/>
                      </a:rPr>
                      <m:t>2</m:t>
                    </m:r>
                    <m:r>
                      <a:rPr lang="ru-RU" sz="2400" b="0" i="1" smtClean="0">
                        <a:solidFill>
                          <a:srgbClr val="000000"/>
                        </a:solidFill>
                        <a:latin typeface="Cambria Math" panose="02040503050406030204" pitchFamily="18" charset="0"/>
                      </a:rPr>
                      <m:t>+</m:t>
                    </m:r>
                    <m:func>
                      <m:funcPr>
                        <m:ctrlPr>
                          <a:rPr lang="en-US" sz="2400" i="1">
                            <a:solidFill>
                              <a:srgbClr val="000000"/>
                            </a:solidFill>
                            <a:latin typeface="Cambria Math" panose="02040503050406030204" pitchFamily="18" charset="0"/>
                          </a:rPr>
                        </m:ctrlPr>
                      </m:funcPr>
                      <m:fName>
                        <m:r>
                          <a:rPr lang="en-US" sz="2400" b="0" i="1" smtClean="0">
                            <a:solidFill>
                              <a:srgbClr val="000000"/>
                            </a:solidFill>
                            <a:latin typeface="Cambria Math" panose="02040503050406030204" pitchFamily="18" charset="0"/>
                          </a:rPr>
                          <m:t>2</m:t>
                        </m:r>
                      </m:fName>
                      <m:e>
                        <m:r>
                          <a:rPr lang="en-US" sz="2400" b="0" i="1" smtClean="0">
                            <a:solidFill>
                              <a:srgbClr val="000000"/>
                            </a:solidFill>
                            <a:latin typeface="Cambria Math" panose="02040503050406030204" pitchFamily="18" charset="0"/>
                          </a:rPr>
                          <m:t>)+</m:t>
                        </m:r>
                        <m:func>
                          <m:funcPr>
                            <m:ctrlPr>
                              <a:rPr lang="en-US" sz="2400" i="1">
                                <a:solidFill>
                                  <a:srgbClr val="000000"/>
                                </a:solidFill>
                                <a:latin typeface="Cambria Math" panose="02040503050406030204" pitchFamily="18" charset="0"/>
                              </a:rPr>
                            </m:ctrlPr>
                          </m:funcPr>
                          <m:fName>
                            <m:sSub>
                              <m:sSubPr>
                                <m:ctrlPr>
                                  <a:rPr lang="en-US" sz="2400" i="1">
                                    <a:solidFill>
                                      <a:srgbClr val="000000"/>
                                    </a:solidFill>
                                    <a:latin typeface="Cambria Math" panose="02040503050406030204" pitchFamily="18" charset="0"/>
                                  </a:rPr>
                                </m:ctrlPr>
                              </m:sSubPr>
                              <m:e>
                                <m:r>
                                  <a:rPr lang="en-US" sz="2400" b="0" i="0" smtClean="0">
                                    <a:solidFill>
                                      <a:srgbClr val="000000"/>
                                    </a:solidFill>
                                    <a:latin typeface="Cambria Math" panose="02040503050406030204" pitchFamily="18" charset="0"/>
                                  </a:rPr>
                                  <m:t>(</m:t>
                                </m:r>
                                <m:r>
                                  <m:rPr>
                                    <m:sty m:val="p"/>
                                  </m:rPr>
                                  <a:rPr lang="en-US" sz="2400">
                                    <a:solidFill>
                                      <a:srgbClr val="000000"/>
                                    </a:solidFill>
                                    <a:latin typeface="Cambria Math" panose="02040503050406030204" pitchFamily="18" charset="0"/>
                                  </a:rPr>
                                  <m:t>log</m:t>
                                </m:r>
                              </m:e>
                              <m:sub>
                                <m:r>
                                  <a:rPr lang="ru-RU" sz="2400" i="1">
                                    <a:solidFill>
                                      <a:srgbClr val="000000"/>
                                    </a:solidFill>
                                    <a:latin typeface="Cambria Math" panose="02040503050406030204" pitchFamily="18" charset="0"/>
                                  </a:rPr>
                                  <m:t>2</m:t>
                                </m:r>
                              </m:sub>
                            </m:sSub>
                          </m:fName>
                          <m:e>
                            <m:r>
                              <a:rPr lang="en-US" sz="2400" b="0" i="1" smtClean="0">
                                <a:solidFill>
                                  <a:srgbClr val="000000"/>
                                </a:solidFill>
                                <a:latin typeface="Cambria Math" panose="02040503050406030204" pitchFamily="18" charset="0"/>
                              </a:rPr>
                              <m:t>3</m:t>
                            </m:r>
                            <m:r>
                              <a:rPr lang="en-US" sz="2400" i="1">
                                <a:solidFill>
                                  <a:srgbClr val="000000"/>
                                </a:solidFill>
                                <a:latin typeface="Cambria Math" panose="02040503050406030204" pitchFamily="18" charset="0"/>
                              </a:rPr>
                              <m:t>!</m:t>
                            </m:r>
                          </m:e>
                        </m:func>
                        <m:r>
                          <a:rPr lang="en-US" sz="2400" b="0" i="1" smtClean="0">
                            <a:solidFill>
                              <a:srgbClr val="000000"/>
                            </a:solidFill>
                            <a:latin typeface="Cambria Math" panose="02040503050406030204" pitchFamily="18" charset="0"/>
                          </a:rPr>
                          <m:t>+</m:t>
                        </m:r>
                        <m:func>
                          <m:funcPr>
                            <m:ctrlPr>
                              <a:rPr lang="en-US" sz="2400" i="1">
                                <a:solidFill>
                                  <a:srgbClr val="000000"/>
                                </a:solidFill>
                                <a:latin typeface="Cambria Math" panose="02040503050406030204" pitchFamily="18" charset="0"/>
                              </a:rPr>
                            </m:ctrlPr>
                          </m:funcPr>
                          <m:fName>
                            <m:sSub>
                              <m:sSubPr>
                                <m:ctrlPr>
                                  <a:rPr lang="en-US" sz="2400" i="1">
                                    <a:solidFill>
                                      <a:srgbClr val="000000"/>
                                    </a:solidFill>
                                    <a:latin typeface="Cambria Math" panose="02040503050406030204" pitchFamily="18" charset="0"/>
                                  </a:rPr>
                                </m:ctrlPr>
                              </m:sSubPr>
                              <m:e>
                                <m:r>
                                  <m:rPr>
                                    <m:sty m:val="p"/>
                                  </m:rPr>
                                  <a:rPr lang="en-US" sz="2400">
                                    <a:solidFill>
                                      <a:srgbClr val="000000"/>
                                    </a:solidFill>
                                    <a:latin typeface="Cambria Math" panose="02040503050406030204" pitchFamily="18" charset="0"/>
                                  </a:rPr>
                                  <m:t>log</m:t>
                                </m:r>
                              </m:e>
                              <m:sub>
                                <m:r>
                                  <a:rPr lang="ru-RU" sz="2400" i="1">
                                    <a:solidFill>
                                      <a:srgbClr val="000000"/>
                                    </a:solidFill>
                                    <a:latin typeface="Cambria Math" panose="02040503050406030204" pitchFamily="18" charset="0"/>
                                  </a:rPr>
                                  <m:t>2</m:t>
                                </m:r>
                              </m:sub>
                            </m:sSub>
                          </m:fName>
                          <m:e>
                            <m:r>
                              <a:rPr lang="en-US" sz="2400" b="0" i="1" smtClean="0">
                                <a:solidFill>
                                  <a:srgbClr val="000000"/>
                                </a:solidFill>
                                <a:latin typeface="Cambria Math" panose="02040503050406030204" pitchFamily="18" charset="0"/>
                              </a:rPr>
                              <m:t>4</m:t>
                            </m:r>
                            <m:r>
                              <a:rPr lang="en-US" sz="2400" i="1">
                                <a:solidFill>
                                  <a:srgbClr val="000000"/>
                                </a:solidFill>
                                <a:latin typeface="Cambria Math" panose="02040503050406030204" pitchFamily="18" charset="0"/>
                              </a:rPr>
                              <m:t>!</m:t>
                            </m:r>
                          </m:e>
                        </m:func>
                      </m:e>
                    </m:func>
                    <m:r>
                      <a:rPr lang="en-US" sz="2400" b="0" i="1" smtClean="0">
                        <a:solidFill>
                          <a:srgbClr val="000000"/>
                        </a:solidFill>
                        <a:latin typeface="Cambria Math" panose="02040503050406030204" pitchFamily="18" charset="0"/>
                      </a:rPr>
                      <m:t>+</m:t>
                    </m:r>
                    <m:r>
                      <a:rPr lang="ru-RU" sz="2400" b="0" i="1" smtClean="0">
                        <a:solidFill>
                          <a:srgbClr val="000000"/>
                        </a:solidFill>
                        <a:latin typeface="Cambria Math" panose="02040503050406030204" pitchFamily="18" charset="0"/>
                      </a:rPr>
                      <m:t>…+</m:t>
                    </m:r>
                    <m:func>
                      <m:funcPr>
                        <m:ctrlPr>
                          <a:rPr lang="en-US" sz="2400" i="1">
                            <a:solidFill>
                              <a:srgbClr val="000000"/>
                            </a:solidFill>
                            <a:latin typeface="Cambria Math" panose="02040503050406030204" pitchFamily="18" charset="0"/>
                          </a:rPr>
                        </m:ctrlPr>
                      </m:funcPr>
                      <m:fName>
                        <m:sSub>
                          <m:sSubPr>
                            <m:ctrlPr>
                              <a:rPr lang="en-US" sz="2400" i="1">
                                <a:solidFill>
                                  <a:srgbClr val="000000"/>
                                </a:solidFill>
                                <a:latin typeface="Cambria Math" panose="02040503050406030204" pitchFamily="18" charset="0"/>
                              </a:rPr>
                            </m:ctrlPr>
                          </m:sSubPr>
                          <m:e>
                            <m:r>
                              <m:rPr>
                                <m:sty m:val="p"/>
                              </m:rPr>
                              <a:rPr lang="en-US" sz="2400">
                                <a:solidFill>
                                  <a:srgbClr val="000000"/>
                                </a:solidFill>
                                <a:latin typeface="Cambria Math" panose="02040503050406030204" pitchFamily="18" charset="0"/>
                              </a:rPr>
                              <m:t>log</m:t>
                            </m:r>
                          </m:e>
                          <m:sub>
                            <m:r>
                              <a:rPr lang="ru-RU" sz="2400" i="1">
                                <a:solidFill>
                                  <a:srgbClr val="000000"/>
                                </a:solidFill>
                                <a:latin typeface="Cambria Math" panose="02040503050406030204" pitchFamily="18" charset="0"/>
                              </a:rPr>
                              <m:t>2</m:t>
                            </m:r>
                          </m:sub>
                        </m:sSub>
                      </m:fName>
                      <m:e>
                        <m:r>
                          <a:rPr lang="en-US" sz="2400" b="0" i="1" smtClean="0">
                            <a:solidFill>
                              <a:srgbClr val="000000"/>
                            </a:solidFill>
                            <a:latin typeface="Cambria Math" panose="02040503050406030204" pitchFamily="18" charset="0"/>
                          </a:rPr>
                          <m:t>𝑙</m:t>
                        </m:r>
                        <m:r>
                          <a:rPr lang="ru-RU" sz="2400" i="1">
                            <a:solidFill>
                              <a:srgbClr val="000000"/>
                            </a:solidFill>
                            <a:latin typeface="Cambria Math" panose="02040503050406030204" pitchFamily="18" charset="0"/>
                          </a:rPr>
                          <m:t>!</m:t>
                        </m:r>
                        <m:r>
                          <a:rPr lang="en-US" sz="2400" b="0" i="1" smtClean="0">
                            <a:solidFill>
                              <a:srgbClr val="000000"/>
                            </a:solidFill>
                            <a:latin typeface="Cambria Math" panose="02040503050406030204" pitchFamily="18" charset="0"/>
                          </a:rPr>
                          <m:t>+</m:t>
                        </m:r>
                        <m:d>
                          <m:dPr>
                            <m:ctrlPr>
                              <a:rPr lang="en-US" sz="2400" b="0" i="1" smtClean="0">
                                <a:solidFill>
                                  <a:srgbClr val="000000"/>
                                </a:solidFill>
                                <a:latin typeface="Cambria Math" panose="02040503050406030204" pitchFamily="18" charset="0"/>
                              </a:rPr>
                            </m:ctrlPr>
                          </m:dPr>
                          <m:e>
                            <m:r>
                              <a:rPr lang="en-US" sz="2400" b="0" i="1" smtClean="0">
                                <a:solidFill>
                                  <a:srgbClr val="000000"/>
                                </a:solidFill>
                                <a:latin typeface="Cambria Math" panose="02040503050406030204" pitchFamily="18" charset="0"/>
                              </a:rPr>
                              <m:t>𝑛</m:t>
                            </m:r>
                            <m:r>
                              <a:rPr lang="en-US" sz="2400" b="0" i="1" smtClean="0">
                                <a:solidFill>
                                  <a:srgbClr val="000000"/>
                                </a:solidFill>
                                <a:latin typeface="Cambria Math" panose="02040503050406030204" pitchFamily="18" charset="0"/>
                              </a:rPr>
                              <m:t>−3</m:t>
                            </m:r>
                          </m:e>
                        </m:d>
                      </m:e>
                    </m:func>
                    <m:r>
                      <a:rPr lang="en-US" sz="2400" b="0" i="1" smtClean="0">
                        <a:solidFill>
                          <a:srgbClr val="000000"/>
                        </a:solidFill>
                        <a:latin typeface="Cambria Math" panose="02040503050406030204" pitchFamily="18" charset="0"/>
                      </a:rPr>
                      <m:t>)≤</m:t>
                    </m:r>
                    <m:r>
                      <a:rPr lang="ru-RU" sz="2400" b="0" i="1" smtClean="0">
                        <a:solidFill>
                          <a:srgbClr val="000000"/>
                        </a:solidFill>
                        <a:latin typeface="Cambria Math" panose="02040503050406030204" pitchFamily="18" charset="0"/>
                      </a:rPr>
                      <m:t>              </m:t>
                    </m:r>
                    <m:r>
                      <a:rPr lang="en-US" sz="2400" b="0" i="1" smtClean="0">
                        <a:solidFill>
                          <a:srgbClr val="000000"/>
                        </a:solidFill>
                        <a:latin typeface="Cambria Math" panose="02040503050406030204" pitchFamily="18" charset="0"/>
                      </a:rPr>
                      <m:t> ≤</m:t>
                    </m:r>
                    <m:nary>
                      <m:naryPr>
                        <m:chr m:val="∑"/>
                        <m:ctrlPr>
                          <a:rPr lang="en-US" sz="2400" b="0" i="1" smtClean="0">
                            <a:solidFill>
                              <a:srgbClr val="000000"/>
                            </a:solidFill>
                            <a:latin typeface="Cambria Math" panose="02040503050406030204" pitchFamily="18" charset="0"/>
                          </a:rPr>
                        </m:ctrlPr>
                      </m:naryPr>
                      <m:sub>
                        <m:r>
                          <m:rPr>
                            <m:brk m:alnAt="23"/>
                          </m:rPr>
                          <a:rPr lang="en-US" sz="2400" b="0" i="1" smtClean="0">
                            <a:solidFill>
                              <a:srgbClr val="000000"/>
                            </a:solidFill>
                            <a:latin typeface="Cambria Math" panose="02040503050406030204" pitchFamily="18" charset="0"/>
                          </a:rPr>
                          <m:t>𝑖</m:t>
                        </m:r>
                        <m:r>
                          <a:rPr lang="en-US" sz="2400" b="0" i="1" smtClean="0">
                            <a:solidFill>
                              <a:srgbClr val="000000"/>
                            </a:solidFill>
                            <a:latin typeface="Cambria Math" panose="02040503050406030204" pitchFamily="18" charset="0"/>
                          </a:rPr>
                          <m:t>=3</m:t>
                        </m:r>
                      </m:sub>
                      <m:sup>
                        <m:r>
                          <a:rPr lang="en-US" sz="2400" b="0" i="1" smtClean="0">
                            <a:solidFill>
                              <a:srgbClr val="000000"/>
                            </a:solidFill>
                            <a:latin typeface="Cambria Math" panose="02040503050406030204" pitchFamily="18" charset="0"/>
                          </a:rPr>
                          <m:t>𝑙</m:t>
                        </m:r>
                      </m:sup>
                      <m:e>
                        <m:func>
                          <m:funcPr>
                            <m:ctrlPr>
                              <a:rPr lang="en-US" sz="2400" i="1">
                                <a:solidFill>
                                  <a:srgbClr val="000000"/>
                                </a:solidFill>
                                <a:latin typeface="Cambria Math" panose="02040503050406030204" pitchFamily="18" charset="0"/>
                              </a:rPr>
                            </m:ctrlPr>
                          </m:funcPr>
                          <m:fName>
                            <m:sSub>
                              <m:sSubPr>
                                <m:ctrlPr>
                                  <a:rPr lang="en-US" sz="2400" i="1">
                                    <a:solidFill>
                                      <a:srgbClr val="000000"/>
                                    </a:solidFill>
                                    <a:latin typeface="Cambria Math" panose="02040503050406030204" pitchFamily="18" charset="0"/>
                                  </a:rPr>
                                </m:ctrlPr>
                              </m:sSubPr>
                              <m:e>
                                <m:r>
                                  <m:rPr>
                                    <m:sty m:val="p"/>
                                  </m:rPr>
                                  <a:rPr lang="en-US" sz="2400">
                                    <a:solidFill>
                                      <a:srgbClr val="000000"/>
                                    </a:solidFill>
                                    <a:latin typeface="Cambria Math" panose="02040503050406030204" pitchFamily="18" charset="0"/>
                                  </a:rPr>
                                  <m:t>log</m:t>
                                </m:r>
                              </m:e>
                              <m:sub>
                                <m:r>
                                  <a:rPr lang="ru-RU" sz="2400" i="1">
                                    <a:solidFill>
                                      <a:srgbClr val="000000"/>
                                    </a:solidFill>
                                    <a:latin typeface="Cambria Math" panose="02040503050406030204" pitchFamily="18" charset="0"/>
                                  </a:rPr>
                                  <m:t>2</m:t>
                                </m:r>
                              </m:sub>
                            </m:sSub>
                          </m:fName>
                          <m:e>
                            <m:r>
                              <a:rPr lang="en-US" sz="2400" i="1">
                                <a:solidFill>
                                  <a:srgbClr val="000000"/>
                                </a:solidFill>
                                <a:latin typeface="Cambria Math" panose="02040503050406030204" pitchFamily="18" charset="0"/>
                              </a:rPr>
                              <m:t>𝑖</m:t>
                            </m:r>
                            <m:r>
                              <a:rPr lang="en-US" sz="2400" i="1">
                                <a:solidFill>
                                  <a:srgbClr val="000000"/>
                                </a:solidFill>
                                <a:latin typeface="Cambria Math" panose="02040503050406030204" pitchFamily="18" charset="0"/>
                              </a:rPr>
                              <m:t>!</m:t>
                            </m:r>
                          </m:e>
                        </m:func>
                        <m:r>
                          <a:rPr lang="ru-RU" sz="2400" i="1">
                            <a:solidFill>
                              <a:srgbClr val="000000"/>
                            </a:solidFill>
                            <a:latin typeface="Cambria Math" panose="02040503050406030204" pitchFamily="18" charset="0"/>
                          </a:rPr>
                          <m:t>+</m:t>
                        </m:r>
                        <m:d>
                          <m:dPr>
                            <m:ctrlPr>
                              <a:rPr lang="en-US" sz="2400" b="0" i="1" smtClean="0">
                                <a:solidFill>
                                  <a:srgbClr val="000000"/>
                                </a:solidFill>
                                <a:latin typeface="Cambria Math" panose="02040503050406030204" pitchFamily="18" charset="0"/>
                              </a:rPr>
                            </m:ctrlPr>
                          </m:dPr>
                          <m:e>
                            <m:r>
                              <a:rPr lang="en-US" sz="2400" b="0" i="1" smtClean="0">
                                <a:solidFill>
                                  <a:srgbClr val="000000"/>
                                </a:solidFill>
                                <a:latin typeface="Cambria Math" panose="02040503050406030204" pitchFamily="18" charset="0"/>
                              </a:rPr>
                              <m:t>𝑙</m:t>
                            </m:r>
                            <m:r>
                              <a:rPr lang="en-US" sz="2400" b="0" i="1" smtClean="0">
                                <a:solidFill>
                                  <a:srgbClr val="000000"/>
                                </a:solidFill>
                                <a:latin typeface="Cambria Math" panose="02040503050406030204" pitchFamily="18" charset="0"/>
                              </a:rPr>
                              <m:t>−3</m:t>
                            </m:r>
                          </m:e>
                        </m:d>
                        <m:r>
                          <a:rPr lang="en-US" sz="2400" b="0" i="1" smtClean="0">
                            <a:solidFill>
                              <a:srgbClr val="000000"/>
                            </a:solidFill>
                            <a:latin typeface="Cambria Math" panose="02040503050406030204" pitchFamily="18" charset="0"/>
                          </a:rPr>
                          <m:t>+5</m:t>
                        </m:r>
                      </m:e>
                    </m:nary>
                    <m:r>
                      <a:rPr lang="en-US" sz="2400" b="0" i="1" smtClean="0">
                        <a:solidFill>
                          <a:srgbClr val="000000"/>
                        </a:solidFill>
                        <a:latin typeface="Cambria Math" panose="02040503050406030204" pitchFamily="18" charset="0"/>
                      </a:rPr>
                      <m:t>.</m:t>
                    </m:r>
                  </m:oMath>
                </a14:m>
                <a:br>
                  <a:rPr lang="ru-BY" sz="2400" i="1" dirty="0">
                    <a:solidFill>
                      <a:srgbClr val="000000"/>
                    </a:solidFill>
                    <a:latin typeface="Cambria Math" panose="02040503050406030204" pitchFamily="18" charset="0"/>
                  </a:rPr>
                </a:br>
                <a:r>
                  <a:rPr lang="ru-RU" sz="2400" dirty="0">
                    <a:solidFill>
                      <a:srgbClr val="000000"/>
                    </a:solidFill>
                    <a:latin typeface="Cambria Math" panose="02040503050406030204" pitchFamily="18" charset="0"/>
                  </a:rPr>
                  <a:t>Учитывая, что  </a:t>
                </a:r>
                <a14:m>
                  <m:oMath xmlns:m="http://schemas.openxmlformats.org/officeDocument/2006/math">
                    <m:func>
                      <m:funcPr>
                        <m:ctrlPr>
                          <a:rPr lang="en-US" sz="2400" i="1">
                            <a:solidFill>
                              <a:srgbClr val="000000"/>
                            </a:solidFill>
                            <a:latin typeface="Cambria Math" panose="02040503050406030204" pitchFamily="18" charset="0"/>
                          </a:rPr>
                        </m:ctrlPr>
                      </m:funcPr>
                      <m:fName>
                        <m:sSub>
                          <m:sSubPr>
                            <m:ctrlPr>
                              <a:rPr lang="en-US" sz="2400" i="1">
                                <a:solidFill>
                                  <a:srgbClr val="000000"/>
                                </a:solidFill>
                                <a:latin typeface="Cambria Math" panose="02040503050406030204" pitchFamily="18" charset="0"/>
                              </a:rPr>
                            </m:ctrlPr>
                          </m:sSubPr>
                          <m:e>
                            <m:r>
                              <m:rPr>
                                <m:sty m:val="p"/>
                              </m:rPr>
                              <a:rPr lang="en-US" sz="2400">
                                <a:solidFill>
                                  <a:srgbClr val="000000"/>
                                </a:solidFill>
                                <a:latin typeface="Cambria Math" panose="02040503050406030204" pitchFamily="18" charset="0"/>
                              </a:rPr>
                              <m:t>log</m:t>
                            </m:r>
                          </m:e>
                          <m:sub>
                            <m:r>
                              <a:rPr lang="en-US" sz="2400" i="1">
                                <a:solidFill>
                                  <a:srgbClr val="000000"/>
                                </a:solidFill>
                                <a:latin typeface="Cambria Math" panose="02040503050406030204" pitchFamily="18" charset="0"/>
                              </a:rPr>
                              <m:t>2</m:t>
                            </m:r>
                          </m:sub>
                        </m:sSub>
                      </m:fName>
                      <m:e>
                        <m:r>
                          <a:rPr lang="en-US" sz="2400" i="1">
                            <a:solidFill>
                              <a:srgbClr val="000000"/>
                            </a:solidFill>
                            <a:latin typeface="Cambria Math" panose="02040503050406030204" pitchFamily="18" charset="0"/>
                          </a:rPr>
                          <m:t>𝑥</m:t>
                        </m:r>
                        <m:r>
                          <a:rPr lang="en-US" sz="2400" i="1">
                            <a:solidFill>
                              <a:srgbClr val="000000"/>
                            </a:solidFill>
                            <a:latin typeface="Cambria Math" panose="02040503050406030204" pitchFamily="18" charset="0"/>
                          </a:rPr>
                          <m:t>!=</m:t>
                        </m:r>
                        <m:r>
                          <m:rPr>
                            <m:sty m:val="p"/>
                          </m:rPr>
                          <a:rPr lang="el-GR" sz="2400" i="1">
                            <a:solidFill>
                              <a:srgbClr val="000000"/>
                            </a:solidFill>
                            <a:latin typeface="Cambria Math" panose="02040503050406030204" pitchFamily="18" charset="0"/>
                            <a:ea typeface="Cambria Math" panose="02040503050406030204" pitchFamily="18" charset="0"/>
                          </a:rPr>
                          <m:t>Θ</m:t>
                        </m:r>
                        <m:r>
                          <a:rPr lang="en-US" sz="2400" i="1">
                            <a:solidFill>
                              <a:srgbClr val="000000"/>
                            </a:solidFill>
                            <a:latin typeface="Cambria Math" panose="02040503050406030204" pitchFamily="18" charset="0"/>
                            <a:ea typeface="Cambria Math" panose="02040503050406030204" pitchFamily="18" charset="0"/>
                          </a:rPr>
                          <m:t>(</m:t>
                        </m:r>
                        <m:r>
                          <a:rPr lang="en-US" sz="2400" i="1">
                            <a:solidFill>
                              <a:srgbClr val="000000"/>
                            </a:solidFill>
                            <a:latin typeface="Cambria Math" panose="02040503050406030204" pitchFamily="18" charset="0"/>
                            <a:ea typeface="Cambria Math" panose="02040503050406030204" pitchFamily="18" charset="0"/>
                          </a:rPr>
                          <m:t>𝑥</m:t>
                        </m:r>
                        <m:r>
                          <a:rPr lang="en-US" sz="2400" i="1">
                            <a:solidFill>
                              <a:srgbClr val="000000"/>
                            </a:solidFill>
                            <a:latin typeface="Cambria Math" panose="02040503050406030204" pitchFamily="18" charset="0"/>
                            <a:ea typeface="Cambria Math" panose="02040503050406030204" pitchFamily="18" charset="0"/>
                          </a:rPr>
                          <m:t>⋅</m:t>
                        </m:r>
                        <m:func>
                          <m:funcPr>
                            <m:ctrlPr>
                              <a:rPr lang="en-US" sz="2400" i="1">
                                <a:solidFill>
                                  <a:srgbClr val="000000"/>
                                </a:solidFill>
                                <a:latin typeface="Cambria Math" panose="02040503050406030204" pitchFamily="18" charset="0"/>
                                <a:ea typeface="Cambria Math" panose="02040503050406030204" pitchFamily="18" charset="0"/>
                              </a:rPr>
                            </m:ctrlPr>
                          </m:funcPr>
                          <m:fName>
                            <m:r>
                              <m:rPr>
                                <m:sty m:val="p"/>
                              </m:rPr>
                              <a:rPr lang="en-US" sz="2400">
                                <a:solidFill>
                                  <a:srgbClr val="000000"/>
                                </a:solidFill>
                                <a:latin typeface="Cambria Math" panose="02040503050406030204" pitchFamily="18" charset="0"/>
                                <a:ea typeface="Cambria Math" panose="02040503050406030204" pitchFamily="18" charset="0"/>
                              </a:rPr>
                              <m:t>log</m:t>
                            </m:r>
                          </m:fName>
                          <m:e>
                            <m:r>
                              <a:rPr lang="en-US" sz="2400" i="1">
                                <a:solidFill>
                                  <a:srgbClr val="000000"/>
                                </a:solidFill>
                                <a:latin typeface="Cambria Math" panose="02040503050406030204" pitchFamily="18" charset="0"/>
                                <a:ea typeface="Cambria Math" panose="02040503050406030204" pitchFamily="18" charset="0"/>
                              </a:rPr>
                              <m:t>𝑥</m:t>
                            </m:r>
                            <m:r>
                              <a:rPr lang="en-US" sz="2400" i="1">
                                <a:solidFill>
                                  <a:srgbClr val="000000"/>
                                </a:solidFill>
                                <a:latin typeface="Cambria Math" panose="02040503050406030204" pitchFamily="18" charset="0"/>
                                <a:ea typeface="Cambria Math" panose="02040503050406030204" pitchFamily="18" charset="0"/>
                              </a:rPr>
                              <m:t>)</m:t>
                            </m:r>
                          </m:e>
                        </m:func>
                      </m:e>
                    </m:func>
                  </m:oMath>
                </a14:m>
                <a:r>
                  <a:rPr lang="ru-RU" sz="2400" dirty="0">
                    <a:solidFill>
                      <a:srgbClr val="000000"/>
                    </a:solidFill>
                    <a:latin typeface="Cambria Math" panose="02040503050406030204" pitchFamily="18" charset="0"/>
                  </a:rPr>
                  <a:t>, получим</a:t>
                </a:r>
                <a14:m>
                  <m:oMath xmlns:m="http://schemas.openxmlformats.org/officeDocument/2006/math">
                    <m:r>
                      <a:rPr lang="ru-RU" sz="2400" b="0" i="0" smtClean="0">
                        <a:solidFill>
                          <a:srgbClr val="000000"/>
                        </a:solidFill>
                        <a:latin typeface="Cambria Math" panose="02040503050406030204" pitchFamily="18" charset="0"/>
                      </a:rPr>
                      <m:t> </m:t>
                    </m:r>
                  </m:oMath>
                </a14:m>
                <a:endParaRPr lang="ru-RU" sz="2400" b="0" i="0" dirty="0">
                  <a:solidFill>
                    <a:srgbClr val="000000"/>
                  </a:solidFill>
                  <a:latin typeface="Cambria Math" panose="02040503050406030204" pitchFamily="18" charset="0"/>
                </a:endParaRPr>
              </a:p>
              <a:p>
                <a14:m>
                  <m:oMath xmlns:m="http://schemas.openxmlformats.org/officeDocument/2006/math">
                    <m:r>
                      <a:rPr lang="en-US" sz="2400" b="0" i="1" smtClean="0">
                        <a:solidFill>
                          <a:srgbClr val="000000"/>
                        </a:solidFill>
                        <a:latin typeface="Cambria Math" panose="02040503050406030204" pitchFamily="18" charset="0"/>
                      </a:rPr>
                      <m:t>            </m:t>
                    </m:r>
                    <m:r>
                      <a:rPr lang="ru-BY" sz="2400" i="1">
                        <a:solidFill>
                          <a:srgbClr val="000000"/>
                        </a:solidFill>
                        <a:latin typeface="Cambria Math" panose="02040503050406030204" pitchFamily="18" charset="0"/>
                      </a:rPr>
                      <m:t>𝑇</m:t>
                    </m:r>
                    <m:d>
                      <m:dPr>
                        <m:ctrlPr>
                          <a:rPr lang="ru-BY" sz="2400" i="1">
                            <a:solidFill>
                              <a:srgbClr val="000000"/>
                            </a:solidFill>
                            <a:latin typeface="Cambria Math" panose="02040503050406030204" pitchFamily="18" charset="0"/>
                          </a:rPr>
                        </m:ctrlPr>
                      </m:dPr>
                      <m:e>
                        <m:r>
                          <a:rPr lang="ru-BY" sz="2400" i="1">
                            <a:solidFill>
                              <a:srgbClr val="000000"/>
                            </a:solidFill>
                            <a:latin typeface="Cambria Math" panose="02040503050406030204" pitchFamily="18" charset="0"/>
                          </a:rPr>
                          <m:t>𝑙</m:t>
                        </m:r>
                      </m:e>
                    </m:d>
                    <m:r>
                      <a:rPr lang="en-US" sz="2400" i="1">
                        <a:solidFill>
                          <a:srgbClr val="000000"/>
                        </a:solidFill>
                        <a:latin typeface="Cambria Math" panose="02040503050406030204" pitchFamily="18" charset="0"/>
                      </a:rPr>
                      <m:t>≤</m:t>
                    </m:r>
                    <m:d>
                      <m:dPr>
                        <m:ctrlPr>
                          <a:rPr lang="en-US" sz="2400" i="1">
                            <a:solidFill>
                              <a:srgbClr val="000000"/>
                            </a:solidFill>
                            <a:latin typeface="Cambria Math" panose="02040503050406030204" pitchFamily="18" charset="0"/>
                          </a:rPr>
                        </m:ctrlPr>
                      </m:dPr>
                      <m:e>
                        <m:r>
                          <a:rPr lang="en-US" sz="2400" b="0" i="1" smtClean="0">
                            <a:solidFill>
                              <a:srgbClr val="000000"/>
                            </a:solidFill>
                            <a:latin typeface="Cambria Math" panose="02040503050406030204" pitchFamily="18" charset="0"/>
                          </a:rPr>
                          <m:t>3+</m:t>
                        </m:r>
                        <m:r>
                          <a:rPr lang="en-US" sz="2400" i="1">
                            <a:solidFill>
                              <a:srgbClr val="000000"/>
                            </a:solidFill>
                            <a:latin typeface="Cambria Math" panose="02040503050406030204" pitchFamily="18" charset="0"/>
                          </a:rPr>
                          <m:t>…+</m:t>
                        </m:r>
                        <m:r>
                          <a:rPr lang="en-US" sz="2400" b="0" i="1" smtClean="0">
                            <a:solidFill>
                              <a:srgbClr val="000000"/>
                            </a:solidFill>
                            <a:latin typeface="Cambria Math" panose="02040503050406030204" pitchFamily="18" charset="0"/>
                          </a:rPr>
                          <m:t>𝑙</m:t>
                        </m:r>
                      </m:e>
                    </m:d>
                    <m:sSub>
                      <m:sSubPr>
                        <m:ctrlPr>
                          <a:rPr lang="en-US" sz="2400" i="1">
                            <a:solidFill>
                              <a:srgbClr val="000000"/>
                            </a:solidFill>
                            <a:latin typeface="Cambria Math" panose="02040503050406030204" pitchFamily="18" charset="0"/>
                          </a:rPr>
                        </m:ctrlPr>
                      </m:sSubPr>
                      <m:e>
                        <m:r>
                          <a:rPr lang="en-US" sz="2400" i="1">
                            <a:solidFill>
                              <a:srgbClr val="000000"/>
                            </a:solidFill>
                            <a:latin typeface="Cambria Math" panose="02040503050406030204" pitchFamily="18" charset="0"/>
                            <a:ea typeface="Cambria Math" panose="02040503050406030204" pitchFamily="18" charset="0"/>
                          </a:rPr>
                          <m:t>⋅</m:t>
                        </m:r>
                        <m:sSub>
                          <m:sSubPr>
                            <m:ctrlPr>
                              <a:rPr lang="en-US" sz="2400" i="1" smtClean="0">
                                <a:solidFill>
                                  <a:srgbClr val="000000"/>
                                </a:solidFill>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rPr>
                              <m:t>𝑐𝑜𝑛𝑠𝑡</m:t>
                            </m:r>
                          </m:e>
                          <m:sub>
                            <m:r>
                              <a:rPr lang="en-US" sz="2400" b="0" i="1" smtClean="0">
                                <a:solidFill>
                                  <a:srgbClr val="000000"/>
                                </a:solidFill>
                                <a:latin typeface="Cambria Math" panose="02040503050406030204" pitchFamily="18" charset="0"/>
                                <a:ea typeface="Cambria Math" panose="02040503050406030204" pitchFamily="18" charset="0"/>
                              </a:rPr>
                              <m:t>1</m:t>
                            </m:r>
                          </m:sub>
                        </m:sSub>
                        <m:r>
                          <a:rPr lang="en-US" sz="2400" i="1">
                            <a:latin typeface="Cambria Math" panose="02040503050406030204" pitchFamily="18" charset="0"/>
                          </a:rPr>
                          <m:t>·</m:t>
                        </m:r>
                        <m:r>
                          <m:rPr>
                            <m:sty m:val="p"/>
                          </m:rPr>
                          <a:rPr lang="en-US" sz="2400">
                            <a:solidFill>
                              <a:srgbClr val="000000"/>
                            </a:solidFill>
                            <a:latin typeface="Cambria Math" panose="02040503050406030204" pitchFamily="18" charset="0"/>
                          </a:rPr>
                          <m:t>log</m:t>
                        </m:r>
                      </m:e>
                      <m:sub>
                        <m:r>
                          <a:rPr lang="en-US" sz="2400" i="1">
                            <a:solidFill>
                              <a:srgbClr val="000000"/>
                            </a:solidFill>
                            <a:latin typeface="Cambria Math" panose="02040503050406030204" pitchFamily="18" charset="0"/>
                          </a:rPr>
                          <m:t>2</m:t>
                        </m:r>
                      </m:sub>
                    </m:sSub>
                    <m:r>
                      <a:rPr lang="en-US" sz="2400" b="0" i="1" smtClean="0">
                        <a:solidFill>
                          <a:srgbClr val="000000"/>
                        </a:solidFill>
                        <a:latin typeface="Cambria Math" panose="02040503050406030204" pitchFamily="18" charset="0"/>
                      </a:rPr>
                      <m:t>𝑙</m:t>
                    </m:r>
                    <m:r>
                      <a:rPr lang="en-US" sz="2400" b="0" i="1" smtClean="0">
                        <a:solidFill>
                          <a:srgbClr val="000000"/>
                        </a:solidFill>
                        <a:latin typeface="Cambria Math" panose="02040503050406030204" pitchFamily="18" charset="0"/>
                      </a:rPr>
                      <m:t>+</m:t>
                    </m:r>
                    <m:d>
                      <m:dPr>
                        <m:ctrlPr>
                          <a:rPr lang="en-US" sz="2400" i="1">
                            <a:solidFill>
                              <a:srgbClr val="000000"/>
                            </a:solidFill>
                            <a:latin typeface="Cambria Math" panose="02040503050406030204" pitchFamily="18" charset="0"/>
                          </a:rPr>
                        </m:ctrlPr>
                      </m:dPr>
                      <m:e>
                        <m:r>
                          <a:rPr lang="en-US" sz="2400" b="0" i="1" smtClean="0">
                            <a:solidFill>
                              <a:srgbClr val="000000"/>
                            </a:solidFill>
                            <a:latin typeface="Cambria Math" panose="02040503050406030204" pitchFamily="18" charset="0"/>
                          </a:rPr>
                          <m:t>𝑙</m:t>
                        </m:r>
                        <m:r>
                          <a:rPr lang="en-US" sz="2400" i="1">
                            <a:solidFill>
                              <a:srgbClr val="000000"/>
                            </a:solidFill>
                            <a:latin typeface="Cambria Math" panose="02040503050406030204" pitchFamily="18" charset="0"/>
                          </a:rPr>
                          <m:t>−3</m:t>
                        </m:r>
                      </m:e>
                    </m:d>
                    <m:r>
                      <a:rPr lang="en-US" sz="2400" i="1">
                        <a:solidFill>
                          <a:srgbClr val="000000"/>
                        </a:solidFill>
                        <a:latin typeface="Cambria Math" panose="02040503050406030204" pitchFamily="18" charset="0"/>
                      </a:rPr>
                      <m:t>+5≤</m:t>
                    </m:r>
                    <m:sSub>
                      <m:sSubPr>
                        <m:ctrlPr>
                          <a:rPr lang="en-US" sz="2400" i="1">
                            <a:solidFill>
                              <a:srgbClr val="000000"/>
                            </a:solidFill>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rPr>
                          <m:t>𝑐𝑜𝑛𝑠𝑡</m:t>
                        </m:r>
                      </m:e>
                      <m:sub>
                        <m:r>
                          <a:rPr lang="en-US" sz="2400" b="0" i="1" smtClean="0">
                            <a:latin typeface="Cambria Math" panose="02040503050406030204" pitchFamily="18" charset="0"/>
                          </a:rPr>
                          <m:t>2</m:t>
                        </m:r>
                      </m:sub>
                    </m:sSub>
                    <m:r>
                      <a:rPr lang="en-US" sz="2400" i="1">
                        <a:solidFill>
                          <a:srgbClr val="000000"/>
                        </a:solidFill>
                        <a:latin typeface="Cambria Math" panose="02040503050406030204" pitchFamily="18" charset="0"/>
                        <a:ea typeface="Cambria Math" panose="02040503050406030204" pitchFamily="18" charset="0"/>
                      </a:rPr>
                      <m:t>⋅</m:t>
                    </m:r>
                    <m:sSup>
                      <m:sSupPr>
                        <m:ctrlPr>
                          <a:rPr lang="en-US" sz="2400" i="1">
                            <a:solidFill>
                              <a:srgbClr val="000000"/>
                            </a:solidFill>
                            <a:latin typeface="Cambria Math" panose="02040503050406030204" pitchFamily="18" charset="0"/>
                          </a:rPr>
                        </m:ctrlPr>
                      </m:sSupPr>
                      <m:e>
                        <m:r>
                          <a:rPr lang="en-US" sz="2400" b="0" i="1" smtClean="0">
                            <a:solidFill>
                              <a:srgbClr val="000000"/>
                            </a:solidFill>
                            <a:latin typeface="Cambria Math" panose="02040503050406030204" pitchFamily="18" charset="0"/>
                          </a:rPr>
                          <m:t>𝑙</m:t>
                        </m:r>
                      </m:e>
                      <m:sup>
                        <m:r>
                          <a:rPr lang="en-US" sz="2400" i="1">
                            <a:solidFill>
                              <a:srgbClr val="000000"/>
                            </a:solidFill>
                            <a:latin typeface="Cambria Math" panose="02040503050406030204" pitchFamily="18" charset="0"/>
                          </a:rPr>
                          <m:t>2</m:t>
                        </m:r>
                      </m:sup>
                    </m:sSup>
                  </m:oMath>
                </a14:m>
                <a:r>
                  <a:rPr lang="en-US" sz="2400" dirty="0">
                    <a:solidFill>
                      <a:srgbClr val="000000"/>
                    </a:solidFill>
                  </a:rPr>
                  <a:t> </a:t>
                </a:r>
                <a14:m>
                  <m:oMath xmlns:m="http://schemas.openxmlformats.org/officeDocument/2006/math">
                    <m:sSub>
                      <m:sSubPr>
                        <m:ctrlPr>
                          <a:rPr lang="en-US" sz="2400" i="1">
                            <a:solidFill>
                              <a:srgbClr val="000000"/>
                            </a:solidFill>
                            <a:latin typeface="Cambria Math" panose="02040503050406030204" pitchFamily="18" charset="0"/>
                          </a:rPr>
                        </m:ctrlPr>
                      </m:sSubPr>
                      <m:e>
                        <m:r>
                          <a:rPr lang="en-US" sz="2400" i="1">
                            <a:solidFill>
                              <a:srgbClr val="000000"/>
                            </a:solidFill>
                            <a:latin typeface="Cambria Math" panose="02040503050406030204" pitchFamily="18" charset="0"/>
                            <a:ea typeface="Cambria Math" panose="02040503050406030204" pitchFamily="18" charset="0"/>
                          </a:rPr>
                          <m:t>⋅</m:t>
                        </m:r>
                        <m:r>
                          <m:rPr>
                            <m:sty m:val="p"/>
                          </m:rPr>
                          <a:rPr lang="en-US" sz="2400">
                            <a:solidFill>
                              <a:srgbClr val="000000"/>
                            </a:solidFill>
                            <a:latin typeface="Cambria Math" panose="02040503050406030204" pitchFamily="18" charset="0"/>
                          </a:rPr>
                          <m:t>log</m:t>
                        </m:r>
                      </m:e>
                      <m:sub>
                        <m:r>
                          <a:rPr lang="en-US" sz="2400" i="1">
                            <a:solidFill>
                              <a:srgbClr val="000000"/>
                            </a:solidFill>
                            <a:latin typeface="Cambria Math" panose="02040503050406030204" pitchFamily="18" charset="0"/>
                          </a:rPr>
                          <m:t>2</m:t>
                        </m:r>
                      </m:sub>
                    </m:sSub>
                    <m:r>
                      <a:rPr lang="en-US" sz="2400" b="0" i="1" smtClean="0">
                        <a:solidFill>
                          <a:srgbClr val="000000"/>
                        </a:solidFill>
                        <a:latin typeface="Cambria Math" panose="02040503050406030204" pitchFamily="18" charset="0"/>
                      </a:rPr>
                      <m:t>𝑙</m:t>
                    </m:r>
                    <m:r>
                      <a:rPr lang="en-US" sz="2400" i="1">
                        <a:solidFill>
                          <a:srgbClr val="000000"/>
                        </a:solidFill>
                        <a:latin typeface="Cambria Math" panose="02040503050406030204" pitchFamily="18" charset="0"/>
                      </a:rPr>
                      <m:t>+</m:t>
                    </m:r>
                    <m:d>
                      <m:dPr>
                        <m:ctrlPr>
                          <a:rPr lang="en-US" sz="2400" i="1">
                            <a:solidFill>
                              <a:srgbClr val="000000"/>
                            </a:solidFill>
                            <a:latin typeface="Cambria Math" panose="02040503050406030204" pitchFamily="18" charset="0"/>
                          </a:rPr>
                        </m:ctrlPr>
                      </m:dPr>
                      <m:e>
                        <m:r>
                          <a:rPr lang="en-US" sz="2400" b="0" i="1" smtClean="0">
                            <a:solidFill>
                              <a:srgbClr val="000000"/>
                            </a:solidFill>
                            <a:latin typeface="Cambria Math" panose="02040503050406030204" pitchFamily="18" charset="0"/>
                          </a:rPr>
                          <m:t>𝑙</m:t>
                        </m:r>
                        <m:r>
                          <a:rPr lang="en-US" sz="2400" i="1">
                            <a:solidFill>
                              <a:srgbClr val="000000"/>
                            </a:solidFill>
                            <a:latin typeface="Cambria Math" panose="02040503050406030204" pitchFamily="18" charset="0"/>
                          </a:rPr>
                          <m:t>−3</m:t>
                        </m:r>
                      </m:e>
                    </m:d>
                    <m:r>
                      <a:rPr lang="en-US" sz="2400" i="1">
                        <a:solidFill>
                          <a:srgbClr val="000000"/>
                        </a:solidFill>
                        <a:latin typeface="Cambria Math" panose="02040503050406030204" pitchFamily="18" charset="0"/>
                      </a:rPr>
                      <m:t>+5</m:t>
                    </m:r>
                  </m:oMath>
                </a14:m>
                <a:r>
                  <a:rPr lang="ru-RU" sz="2400" i="1" dirty="0">
                    <a:solidFill>
                      <a:srgbClr val="000000"/>
                    </a:solidFill>
                    <a:latin typeface="Cambria Math" panose="02040503050406030204" pitchFamily="18" charset="0"/>
                  </a:rPr>
                  <a:t>.</a:t>
                </a:r>
                <a:endParaRPr lang="en-US" sz="2400" i="1" dirty="0">
                  <a:solidFill>
                    <a:srgbClr val="000000"/>
                  </a:solidFill>
                  <a:latin typeface="Cambria Math" panose="02040503050406030204" pitchFamily="18" charset="0"/>
                </a:endParaRPr>
              </a:p>
              <a:p>
                <a:pPr algn="ctr"/>
                <a14:m>
                  <m:oMath xmlns:m="http://schemas.openxmlformats.org/officeDocument/2006/math">
                    <m:r>
                      <a:rPr lang="ru-BY" sz="2400" b="1" i="1">
                        <a:solidFill>
                          <a:srgbClr val="000000"/>
                        </a:solidFill>
                        <a:latin typeface="Cambria Math" panose="02040503050406030204" pitchFamily="18" charset="0"/>
                      </a:rPr>
                      <m:t>𝑻</m:t>
                    </m:r>
                    <m:d>
                      <m:dPr>
                        <m:ctrlPr>
                          <a:rPr lang="ru-BY" sz="2400" b="1" i="1">
                            <a:solidFill>
                              <a:srgbClr val="000000"/>
                            </a:solidFill>
                            <a:latin typeface="Cambria Math" panose="02040503050406030204" pitchFamily="18" charset="0"/>
                          </a:rPr>
                        </m:ctrlPr>
                      </m:dPr>
                      <m:e>
                        <m:r>
                          <a:rPr lang="ru-BY" sz="2400" b="1" i="1">
                            <a:solidFill>
                              <a:srgbClr val="000000"/>
                            </a:solidFill>
                            <a:latin typeface="Cambria Math" panose="02040503050406030204" pitchFamily="18" charset="0"/>
                          </a:rPr>
                          <m:t>𝒍</m:t>
                        </m:r>
                      </m:e>
                    </m:d>
                    <m:r>
                      <a:rPr lang="en-US" sz="2400" b="1" i="1" smtClean="0">
                        <a:solidFill>
                          <a:srgbClr val="000000"/>
                        </a:solidFill>
                        <a:latin typeface="Cambria Math" panose="02040503050406030204" pitchFamily="18" charset="0"/>
                      </a:rPr>
                      <m:t>=</m:t>
                    </m:r>
                    <m:r>
                      <a:rPr lang="el-GR" sz="2400" b="1" i="0" smtClean="0">
                        <a:solidFill>
                          <a:srgbClr val="000000"/>
                        </a:solidFill>
                        <a:latin typeface="Cambria Math" panose="02040503050406030204" pitchFamily="18" charset="0"/>
                        <a:ea typeface="Cambria Math" panose="02040503050406030204" pitchFamily="18" charset="0"/>
                      </a:rPr>
                      <m:t>𝚶</m:t>
                    </m:r>
                    <m:d>
                      <m:dPr>
                        <m:ctrlPr>
                          <a:rPr lang="el-GR" sz="2400" b="1" i="1" smtClean="0">
                            <a:solidFill>
                              <a:srgbClr val="000000"/>
                            </a:solidFill>
                            <a:latin typeface="Cambria Math" panose="02040503050406030204" pitchFamily="18" charset="0"/>
                            <a:ea typeface="Cambria Math" panose="02040503050406030204" pitchFamily="18" charset="0"/>
                          </a:rPr>
                        </m:ctrlPr>
                      </m:dPr>
                      <m:e>
                        <m:sSup>
                          <m:sSupPr>
                            <m:ctrlPr>
                              <a:rPr lang="en-US" sz="2400" b="1" i="1">
                                <a:solidFill>
                                  <a:srgbClr val="000000"/>
                                </a:solidFill>
                                <a:latin typeface="Cambria Math" panose="02040503050406030204" pitchFamily="18" charset="0"/>
                              </a:rPr>
                            </m:ctrlPr>
                          </m:sSupPr>
                          <m:e>
                            <m:r>
                              <a:rPr lang="en-US" sz="2400" b="1" i="1" smtClean="0">
                                <a:solidFill>
                                  <a:srgbClr val="000000"/>
                                </a:solidFill>
                                <a:latin typeface="Cambria Math" panose="02040503050406030204" pitchFamily="18" charset="0"/>
                              </a:rPr>
                              <m:t>𝒍</m:t>
                            </m:r>
                          </m:e>
                          <m:sup>
                            <m:r>
                              <a:rPr lang="en-US" sz="2400" b="1" i="1">
                                <a:solidFill>
                                  <a:srgbClr val="000000"/>
                                </a:solidFill>
                                <a:latin typeface="Cambria Math" panose="02040503050406030204" pitchFamily="18" charset="0"/>
                              </a:rPr>
                              <m:t>𝟐</m:t>
                            </m:r>
                          </m:sup>
                        </m:sSup>
                        <m:r>
                          <m:rPr>
                            <m:nor/>
                          </m:rPr>
                          <a:rPr lang="en-US" sz="2400" b="1" dirty="0">
                            <a:solidFill>
                              <a:srgbClr val="000000"/>
                            </a:solidFill>
                          </a:rPr>
                          <m:t> </m:t>
                        </m:r>
                        <m:sSub>
                          <m:sSubPr>
                            <m:ctrlPr>
                              <a:rPr lang="en-US" sz="2400" b="1" i="1">
                                <a:solidFill>
                                  <a:srgbClr val="000000"/>
                                </a:solidFill>
                                <a:latin typeface="Cambria Math" panose="02040503050406030204" pitchFamily="18" charset="0"/>
                              </a:rPr>
                            </m:ctrlPr>
                          </m:sSubPr>
                          <m:e>
                            <m:r>
                              <a:rPr lang="en-US" sz="2400" b="1" i="1">
                                <a:solidFill>
                                  <a:srgbClr val="000000"/>
                                </a:solidFill>
                                <a:latin typeface="Cambria Math" panose="02040503050406030204" pitchFamily="18" charset="0"/>
                                <a:ea typeface="Cambria Math" panose="02040503050406030204" pitchFamily="18" charset="0"/>
                              </a:rPr>
                              <m:t>⋅</m:t>
                            </m:r>
                            <m:r>
                              <a:rPr lang="en-US" sz="2400" b="1" i="1">
                                <a:solidFill>
                                  <a:srgbClr val="000000"/>
                                </a:solidFill>
                                <a:latin typeface="Cambria Math" panose="02040503050406030204" pitchFamily="18" charset="0"/>
                              </a:rPr>
                              <m:t>𝒍𝒐𝒈</m:t>
                            </m:r>
                          </m:e>
                          <m:sub>
                            <m:r>
                              <a:rPr lang="en-US" sz="2400" b="1" i="1">
                                <a:solidFill>
                                  <a:srgbClr val="000000"/>
                                </a:solidFill>
                                <a:latin typeface="Cambria Math" panose="02040503050406030204" pitchFamily="18" charset="0"/>
                              </a:rPr>
                              <m:t>𝟐</m:t>
                            </m:r>
                          </m:sub>
                        </m:sSub>
                        <m:r>
                          <a:rPr lang="en-US" sz="2400" b="1" i="1" smtClean="0">
                            <a:solidFill>
                              <a:srgbClr val="000000"/>
                            </a:solidFill>
                            <a:latin typeface="Cambria Math" panose="02040503050406030204" pitchFamily="18" charset="0"/>
                          </a:rPr>
                          <m:t>𝒍</m:t>
                        </m:r>
                        <m:r>
                          <m:rPr>
                            <m:nor/>
                          </m:rPr>
                          <a:rPr lang="en-US" sz="2400" b="1" i="1" dirty="0">
                            <a:solidFill>
                              <a:srgbClr val="000000"/>
                            </a:solidFill>
                            <a:latin typeface="Cambria Math" panose="02040503050406030204" pitchFamily="18" charset="0"/>
                          </a:rPr>
                          <m:t> </m:t>
                        </m:r>
                      </m:e>
                    </m:d>
                  </m:oMath>
                </a14:m>
                <a:r>
                  <a:rPr lang="ru-RU" sz="1800" dirty="0">
                    <a:solidFill>
                      <a:srgbClr val="000000"/>
                    </a:solidFill>
                  </a:rPr>
                  <a:t>.</a:t>
                </a:r>
              </a:p>
            </p:txBody>
          </p:sp>
        </mc:Choice>
        <mc:Fallback xmlns="">
          <p:sp>
            <p:nvSpPr>
              <p:cNvPr id="11" name="TextBox 10">
                <a:extLst>
                  <a:ext uri="{FF2B5EF4-FFF2-40B4-BE49-F238E27FC236}">
                    <a16:creationId xmlns:a16="http://schemas.microsoft.com/office/drawing/2014/main" id="{8DAF6C6A-4B01-E0F9-8DEF-F352FC8CE39F}"/>
                  </a:ext>
                </a:extLst>
              </p:cNvPr>
              <p:cNvSpPr txBox="1">
                <a:spLocks noRot="1" noChangeAspect="1" noMove="1" noResize="1" noEditPoints="1" noAdjustHandles="1" noChangeArrowheads="1" noChangeShapeType="1" noTextEdit="1"/>
              </p:cNvSpPr>
              <p:nvPr/>
            </p:nvSpPr>
            <p:spPr>
              <a:xfrm>
                <a:off x="107136" y="4002097"/>
                <a:ext cx="11793714" cy="2385461"/>
              </a:xfrm>
              <a:prstGeom prst="rect">
                <a:avLst/>
              </a:prstGeom>
              <a:blipFill>
                <a:blip r:embed="rId4"/>
                <a:stretch>
                  <a:fillRect l="-827" r="-620" b="-1790"/>
                </a:stretch>
              </a:blipFill>
            </p:spPr>
            <p:txBody>
              <a:bodyPr/>
              <a:lstStyle/>
              <a:p>
                <a:r>
                  <a:rPr lang="ru-BY">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2E345C39-FDE5-D84E-32B2-EA32D5C11C81}"/>
                  </a:ext>
                </a:extLst>
              </p:cNvPr>
              <p:cNvSpPr txBox="1"/>
              <p:nvPr/>
            </p:nvSpPr>
            <p:spPr>
              <a:xfrm>
                <a:off x="107136" y="814319"/>
                <a:ext cx="12047787" cy="1210588"/>
              </a:xfrm>
              <a:prstGeom prst="rect">
                <a:avLst/>
              </a:prstGeom>
              <a:noFill/>
            </p:spPr>
            <p:txBody>
              <a:bodyPr wrap="square">
                <a:spAutoFit/>
              </a:bodyPr>
              <a:lstStyle/>
              <a:p>
                <a:pPr algn="just">
                  <a:spcAft>
                    <a:spcPts val="800"/>
                  </a:spcAft>
                </a:pPr>
                <a:r>
                  <a:rPr lang="ru-RU" sz="2400" dirty="0"/>
                  <a:t>Число мультипликативных операций умножения равно </a:t>
                </a:r>
                <a14:m>
                  <m:oMath xmlns:m="http://schemas.openxmlformats.org/officeDocument/2006/math">
                    <m:r>
                      <a:rPr lang="en-US" sz="2400" i="1">
                        <a:solidFill>
                          <a:srgbClr val="000000"/>
                        </a:solidFill>
                        <a:latin typeface="Cambria Math" panose="02040503050406030204" pitchFamily="18" charset="0"/>
                      </a:rPr>
                      <m:t>𝑛</m:t>
                    </m:r>
                    <m:r>
                      <a:rPr lang="en-US" sz="2400" b="0" i="1" smtClean="0">
                        <a:solidFill>
                          <a:srgbClr val="000000"/>
                        </a:solidFill>
                        <a:latin typeface="Cambria Math" panose="02040503050406030204" pitchFamily="18" charset="0"/>
                      </a:rPr>
                      <m:t> </m:t>
                    </m:r>
                  </m:oMath>
                </a14:m>
                <a:r>
                  <a:rPr lang="en-US" dirty="0"/>
                  <a:t>(</a:t>
                </a:r>
                <a:r>
                  <a:rPr lang="ru-RU" dirty="0"/>
                  <a:t>оценку вычислительной сложности алгоритма выполним </a:t>
                </a:r>
                <a:r>
                  <a:rPr lang="ru-RU" b="1" dirty="0"/>
                  <a:t>по числу операций умножения </a:t>
                </a:r>
                <a:r>
                  <a:rPr lang="ru-RU" dirty="0"/>
                  <a:t>+ учтем начальное присваивание и запись результата в память).</a:t>
                </a:r>
                <a:r>
                  <a:rPr lang="en-US" dirty="0"/>
                  <a:t> </a:t>
                </a:r>
              </a:p>
              <a:p>
                <a:pPr>
                  <a:spcAft>
                    <a:spcPts val="800"/>
                  </a:spcAft>
                </a:pPr>
                <a:r>
                  <a:rPr lang="ru-RU" sz="2400" dirty="0"/>
                  <a:t>Умножение двух чисел будет выполнено </a:t>
                </a:r>
                <a:endParaRPr lang="en-US" sz="2400" dirty="0"/>
              </a:p>
            </p:txBody>
          </p:sp>
        </mc:Choice>
        <mc:Fallback xmlns="">
          <p:sp>
            <p:nvSpPr>
              <p:cNvPr id="5" name="TextBox 4">
                <a:extLst>
                  <a:ext uri="{FF2B5EF4-FFF2-40B4-BE49-F238E27FC236}">
                    <a16:creationId xmlns:a16="http://schemas.microsoft.com/office/drawing/2014/main" id="{2E345C39-FDE5-D84E-32B2-EA32D5C11C81}"/>
                  </a:ext>
                </a:extLst>
              </p:cNvPr>
              <p:cNvSpPr txBox="1">
                <a:spLocks noRot="1" noChangeAspect="1" noMove="1" noResize="1" noEditPoints="1" noAdjustHandles="1" noChangeArrowheads="1" noChangeShapeType="1" noTextEdit="1"/>
              </p:cNvSpPr>
              <p:nvPr/>
            </p:nvSpPr>
            <p:spPr>
              <a:xfrm>
                <a:off x="107136" y="814319"/>
                <a:ext cx="12047787" cy="1210588"/>
              </a:xfrm>
              <a:prstGeom prst="rect">
                <a:avLst/>
              </a:prstGeom>
              <a:blipFill>
                <a:blip r:embed="rId5"/>
                <a:stretch>
                  <a:fillRect l="-810" t="-4040" r="-405" b="-10606"/>
                </a:stretch>
              </a:blipFill>
            </p:spPr>
            <p:txBody>
              <a:bodyPr/>
              <a:lstStyle/>
              <a:p>
                <a:r>
                  <a:rPr lang="ru-BY">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C9FB3DF-8D7C-9ED7-F9BD-CC8D539F7802}"/>
                  </a:ext>
                </a:extLst>
              </p:cNvPr>
              <p:cNvSpPr txBox="1"/>
              <p:nvPr/>
            </p:nvSpPr>
            <p:spPr>
              <a:xfrm>
                <a:off x="92806" y="12444"/>
                <a:ext cx="8286920" cy="830997"/>
              </a:xfrm>
              <a:prstGeom prst="rect">
                <a:avLst/>
              </a:prstGeom>
              <a:noFill/>
            </p:spPr>
            <p:txBody>
              <a:bodyPr wrap="square">
                <a:spAutoFit/>
              </a:bodyPr>
              <a:lstStyle/>
              <a:p>
                <a:r>
                  <a:rPr lang="ru-RU" sz="2400" b="1" dirty="0">
                    <a:solidFill>
                      <a:srgbClr val="000000"/>
                    </a:solidFill>
                    <a:latin typeface="Times New Roman" panose="02020603050405020304" pitchFamily="18" charset="0"/>
                    <a:cs typeface="Times New Roman" panose="02020603050405020304" pitchFamily="18" charset="0"/>
                  </a:rPr>
                  <a:t>Входные данные</a:t>
                </a:r>
                <a:r>
                  <a:rPr lang="ru-RU" sz="2400" dirty="0">
                    <a:solidFill>
                      <a:srgbClr val="000000"/>
                    </a:solidFill>
                    <a:latin typeface="Times New Roman" panose="02020603050405020304" pitchFamily="18" charset="0"/>
                    <a:cs typeface="Times New Roman" panose="02020603050405020304" pitchFamily="18" charset="0"/>
                  </a:rPr>
                  <a:t>: </a:t>
                </a:r>
                <a14:m>
                  <m:oMath xmlns:m="http://schemas.openxmlformats.org/officeDocument/2006/math">
                    <m:r>
                      <m:rPr>
                        <m:nor/>
                      </m:rPr>
                      <a:rPr lang="ru-RU" sz="2400">
                        <a:solidFill>
                          <a:srgbClr val="000000"/>
                        </a:solidFill>
                        <a:latin typeface="Cambria Math" panose="02040503050406030204" pitchFamily="18" charset="0"/>
                      </a:rPr>
                      <m:t> </m:t>
                    </m:r>
                    <m:r>
                      <a:rPr lang="en-US" sz="2400" b="0" i="1" smtClean="0">
                        <a:solidFill>
                          <a:srgbClr val="000000"/>
                        </a:solidFill>
                        <a:latin typeface="Cambria Math" panose="02040503050406030204" pitchFamily="18" charset="0"/>
                      </a:rPr>
                      <m:t>𝑛</m:t>
                    </m:r>
                    <m:r>
                      <a:rPr lang="ru-BY" sz="2400" i="1">
                        <a:solidFill>
                          <a:srgbClr val="000000"/>
                        </a:solidFill>
                        <a:latin typeface="Cambria Math" panose="02040503050406030204" pitchFamily="18" charset="0"/>
                      </a:rPr>
                      <m:t>.</m:t>
                    </m:r>
                  </m:oMath>
                </a14:m>
                <a:endParaRPr lang="ru-RU" sz="2400" i="1" dirty="0">
                  <a:solidFill>
                    <a:srgbClr val="000000"/>
                  </a:solidFill>
                  <a:latin typeface="Cambria Math" panose="02040503050406030204" pitchFamily="18" charset="0"/>
                </a:endParaRPr>
              </a:p>
              <a:p>
                <a:r>
                  <a:rPr lang="ru-RU" sz="2400" b="1" dirty="0">
                    <a:solidFill>
                      <a:srgbClr val="000000"/>
                    </a:solidFill>
                    <a:latin typeface="Times New Roman" panose="02020603050405020304" pitchFamily="18" charset="0"/>
                    <a:cs typeface="Times New Roman" panose="02020603050405020304" pitchFamily="18" charset="0"/>
                  </a:rPr>
                  <a:t>Размерность задачи: </a:t>
                </a:r>
                <a14:m>
                  <m:oMath xmlns:m="http://schemas.openxmlformats.org/officeDocument/2006/math">
                    <m:r>
                      <a:rPr lang="ru-RU" sz="2400" i="1" dirty="0" smtClean="0">
                        <a:solidFill>
                          <a:srgbClr val="000000"/>
                        </a:solidFill>
                        <a:latin typeface="Cambria Math" panose="02040503050406030204" pitchFamily="18" charset="0"/>
                      </a:rPr>
                      <m:t>унарная система кодирования</m:t>
                    </m:r>
                    <m:r>
                      <a:rPr lang="ru-RU" sz="2400" b="0" i="0" smtClean="0">
                        <a:solidFill>
                          <a:srgbClr val="000000"/>
                        </a:solidFill>
                        <a:latin typeface="Cambria Math" panose="02040503050406030204" pitchFamily="18" charset="0"/>
                      </a:rPr>
                      <m:t>   </m:t>
                    </m:r>
                    <m:r>
                      <a:rPr lang="ru-BY" sz="2400" i="1">
                        <a:solidFill>
                          <a:srgbClr val="000000"/>
                        </a:solidFill>
                        <a:latin typeface="Cambria Math" panose="02040503050406030204" pitchFamily="18" charset="0"/>
                      </a:rPr>
                      <m:t>𝑙</m:t>
                    </m:r>
                    <m:r>
                      <a:rPr lang="en-US" sz="2400" i="1">
                        <a:solidFill>
                          <a:srgbClr val="000000"/>
                        </a:solidFill>
                        <a:latin typeface="Cambria Math" panose="02040503050406030204" pitchFamily="18" charset="0"/>
                      </a:rPr>
                      <m:t>=</m:t>
                    </m:r>
                    <m:r>
                      <a:rPr lang="en-US" sz="2400" b="0" i="1" smtClean="0">
                        <a:solidFill>
                          <a:srgbClr val="000000"/>
                        </a:solidFill>
                        <a:latin typeface="Cambria Math" panose="02040503050406030204" pitchFamily="18" charset="0"/>
                      </a:rPr>
                      <m:t>𝑛</m:t>
                    </m:r>
                    <m:r>
                      <a:rPr lang="ru-RU" sz="2400" b="0" i="1" smtClean="0">
                        <a:solidFill>
                          <a:srgbClr val="000000"/>
                        </a:solidFill>
                        <a:latin typeface="Cambria Math" panose="02040503050406030204" pitchFamily="18" charset="0"/>
                      </a:rPr>
                      <m:t>.</m:t>
                    </m:r>
                  </m:oMath>
                </a14:m>
                <a:endParaRPr lang="ru-RU" sz="2400" i="1" dirty="0">
                  <a:solidFill>
                    <a:srgbClr val="000000"/>
                  </a:solidFill>
                  <a:latin typeface="Cambria Math" panose="02040503050406030204" pitchFamily="18" charset="0"/>
                </a:endParaRPr>
              </a:p>
            </p:txBody>
          </p:sp>
        </mc:Choice>
        <mc:Fallback xmlns="">
          <p:sp>
            <p:nvSpPr>
              <p:cNvPr id="6" name="TextBox 5">
                <a:extLst>
                  <a:ext uri="{FF2B5EF4-FFF2-40B4-BE49-F238E27FC236}">
                    <a16:creationId xmlns:a16="http://schemas.microsoft.com/office/drawing/2014/main" id="{FC9FB3DF-8D7C-9ED7-F9BD-CC8D539F7802}"/>
                  </a:ext>
                </a:extLst>
              </p:cNvPr>
              <p:cNvSpPr txBox="1">
                <a:spLocks noRot="1" noChangeAspect="1" noMove="1" noResize="1" noEditPoints="1" noAdjustHandles="1" noChangeArrowheads="1" noChangeShapeType="1" noTextEdit="1"/>
              </p:cNvSpPr>
              <p:nvPr/>
            </p:nvSpPr>
            <p:spPr>
              <a:xfrm>
                <a:off x="92806" y="12444"/>
                <a:ext cx="8286920" cy="830997"/>
              </a:xfrm>
              <a:prstGeom prst="rect">
                <a:avLst/>
              </a:prstGeom>
              <a:blipFill>
                <a:blip r:embed="rId6"/>
                <a:stretch>
                  <a:fillRect l="-1103" t="-5882" b="-16176"/>
                </a:stretch>
              </a:blipFill>
            </p:spPr>
            <p:txBody>
              <a:bodyPr/>
              <a:lstStyle/>
              <a:p>
                <a:r>
                  <a:rPr lang="ru-BY">
                    <a:noFill/>
                  </a:rPr>
                  <a:t> </a:t>
                </a:r>
              </a:p>
            </p:txBody>
          </p:sp>
        </mc:Fallback>
      </mc:AlternateContent>
      <mc:AlternateContent xmlns:mc="http://schemas.openxmlformats.org/markup-compatibility/2006" xmlns:a14="http://schemas.microsoft.com/office/drawing/2010/main">
        <mc:Choice Requires="a14">
          <p:sp>
            <p:nvSpPr>
              <p:cNvPr id="7" name="Объект 15">
                <a:extLst>
                  <a:ext uri="{FF2B5EF4-FFF2-40B4-BE49-F238E27FC236}">
                    <a16:creationId xmlns:a16="http://schemas.microsoft.com/office/drawing/2014/main" id="{3764034B-B505-1653-9B05-D26606023D10}"/>
                  </a:ext>
                </a:extLst>
              </p:cNvPr>
              <p:cNvSpPr txBox="1"/>
              <p:nvPr/>
            </p:nvSpPr>
            <p:spPr bwMode="auto">
              <a:xfrm>
                <a:off x="4329132" y="2807341"/>
                <a:ext cx="3531978" cy="480478"/>
              </a:xfrm>
              <a:prstGeom prst="rect">
                <a:avLst/>
              </a:prstGeom>
              <a:noFill/>
              <a:ln>
                <a:noFill/>
              </a:ln>
            </p:spPr>
            <p:txBody>
              <a:bodyPr>
                <a:noAutofit/>
              </a:bodyPr>
              <a:lstStyle/>
              <a:p>
                <a:pPr/>
                <a14:m>
                  <m:oMathPara xmlns:m="http://schemas.openxmlformats.org/officeDocument/2006/math">
                    <m:oMathParaPr>
                      <m:jc m:val="left"/>
                    </m:oMathParaPr>
                    <m:oMath xmlns:m="http://schemas.openxmlformats.org/officeDocument/2006/math">
                      <m:r>
                        <a:rPr lang="ru-BY" sz="2400" b="1" i="1" smtClean="0">
                          <a:solidFill>
                            <a:srgbClr val="000000"/>
                          </a:solidFill>
                          <a:latin typeface="Cambria Math" panose="02040503050406030204" pitchFamily="18" charset="0"/>
                        </a:rPr>
                        <m:t>𝑻</m:t>
                      </m:r>
                      <m:d>
                        <m:dPr>
                          <m:ctrlPr>
                            <a:rPr lang="ru-BY" sz="2400" b="1" i="1">
                              <a:solidFill>
                                <a:srgbClr val="000000"/>
                              </a:solidFill>
                              <a:latin typeface="Cambria Math" panose="02040503050406030204" pitchFamily="18" charset="0"/>
                            </a:rPr>
                          </m:ctrlPr>
                        </m:dPr>
                        <m:e>
                          <m:r>
                            <a:rPr lang="ru-BY" sz="2400" b="1" i="1">
                              <a:solidFill>
                                <a:srgbClr val="000000"/>
                              </a:solidFill>
                              <a:latin typeface="Cambria Math" panose="02040503050406030204" pitchFamily="18" charset="0"/>
                            </a:rPr>
                            <m:t>𝒍</m:t>
                          </m:r>
                        </m:e>
                      </m:d>
                      <m:r>
                        <a:rPr lang="ru-RU" sz="2400" b="1" i="1" smtClean="0">
                          <a:solidFill>
                            <a:srgbClr val="000000"/>
                          </a:solidFill>
                          <a:latin typeface="Cambria Math" panose="02040503050406030204" pitchFamily="18" charset="0"/>
                        </a:rPr>
                        <m:t>=</m:t>
                      </m:r>
                      <m:r>
                        <a:rPr lang="ru-RU" sz="2400" b="1" i="1" smtClean="0">
                          <a:solidFill>
                            <a:srgbClr val="000000"/>
                          </a:solidFill>
                          <a:latin typeface="Cambria Math" panose="02040503050406030204" pitchFamily="18" charset="0"/>
                        </a:rPr>
                        <m:t>𝟏</m:t>
                      </m:r>
                      <m:r>
                        <a:rPr lang="ru-RU" sz="2400" b="1" i="1" smtClean="0">
                          <a:solidFill>
                            <a:srgbClr val="000000"/>
                          </a:solidFill>
                          <a:latin typeface="Cambria Math" panose="02040503050406030204" pitchFamily="18" charset="0"/>
                          <a:ea typeface="Cambria Math" panose="02040503050406030204" pitchFamily="18" charset="0"/>
                        </a:rPr>
                        <m:t>⋅</m:t>
                      </m:r>
                      <m:r>
                        <a:rPr lang="en-US" sz="2400" b="1" i="1" smtClean="0">
                          <a:solidFill>
                            <a:srgbClr val="000000"/>
                          </a:solidFill>
                          <a:latin typeface="Cambria Math" panose="02040503050406030204" pitchFamily="18" charset="0"/>
                          <a:ea typeface="Cambria Math" panose="02040503050406030204" pitchFamily="18" charset="0"/>
                        </a:rPr>
                        <m:t>𝒍</m:t>
                      </m:r>
                      <m:r>
                        <a:rPr lang="ru-BY" sz="2400" b="1" i="1">
                          <a:solidFill>
                            <a:srgbClr val="000000"/>
                          </a:solidFill>
                          <a:latin typeface="Cambria Math" panose="02040503050406030204" pitchFamily="18" charset="0"/>
                        </a:rPr>
                        <m:t>=</m:t>
                      </m:r>
                      <m:r>
                        <a:rPr lang="el-GR" sz="2400" b="1" i="0" smtClean="0">
                          <a:solidFill>
                            <a:srgbClr val="000000"/>
                          </a:solidFill>
                          <a:latin typeface="Cambria Math" panose="02040503050406030204" pitchFamily="18" charset="0"/>
                          <a:ea typeface="Cambria Math" panose="02040503050406030204" pitchFamily="18" charset="0"/>
                        </a:rPr>
                        <m:t>𝚯</m:t>
                      </m:r>
                      <m:d>
                        <m:dPr>
                          <m:ctrlPr>
                            <a:rPr lang="ru-BY" sz="2400" b="1" i="1">
                              <a:solidFill>
                                <a:srgbClr val="000000"/>
                              </a:solidFill>
                              <a:latin typeface="Cambria Math" panose="02040503050406030204" pitchFamily="18" charset="0"/>
                            </a:rPr>
                          </m:ctrlPr>
                        </m:dPr>
                        <m:e>
                          <m:r>
                            <a:rPr lang="en-US" sz="2400" b="1" i="1" smtClean="0">
                              <a:solidFill>
                                <a:srgbClr val="000000"/>
                              </a:solidFill>
                              <a:latin typeface="Cambria Math" panose="02040503050406030204" pitchFamily="18" charset="0"/>
                            </a:rPr>
                            <m:t>𝒍</m:t>
                          </m:r>
                        </m:e>
                      </m:d>
                      <m:r>
                        <a:rPr lang="ru-RU" sz="2400" b="1" i="0" smtClean="0">
                          <a:solidFill>
                            <a:srgbClr val="000000"/>
                          </a:solidFill>
                          <a:latin typeface="Cambria Math" panose="02040503050406030204" pitchFamily="18" charset="0"/>
                        </a:rPr>
                        <m:t>.</m:t>
                      </m:r>
                    </m:oMath>
                  </m:oMathPara>
                </a14:m>
                <a:endParaRPr lang="ru-BY" sz="2400" b="1" dirty="0"/>
              </a:p>
            </p:txBody>
          </p:sp>
        </mc:Choice>
        <mc:Fallback xmlns="">
          <p:sp>
            <p:nvSpPr>
              <p:cNvPr id="7" name="Объект 15">
                <a:extLst>
                  <a:ext uri="{FF2B5EF4-FFF2-40B4-BE49-F238E27FC236}">
                    <a16:creationId xmlns:a16="http://schemas.microsoft.com/office/drawing/2014/main" id="{3764034B-B505-1653-9B05-D26606023D10}"/>
                  </a:ext>
                </a:extLst>
              </p:cNvPr>
              <p:cNvSpPr txBox="1">
                <a:spLocks noRot="1" noChangeAspect="1" noMove="1" noResize="1" noEditPoints="1" noAdjustHandles="1" noChangeArrowheads="1" noChangeShapeType="1" noTextEdit="1"/>
              </p:cNvSpPr>
              <p:nvPr/>
            </p:nvSpPr>
            <p:spPr bwMode="auto">
              <a:xfrm>
                <a:off x="4329132" y="2807341"/>
                <a:ext cx="3531978" cy="480478"/>
              </a:xfrm>
              <a:prstGeom prst="rect">
                <a:avLst/>
              </a:prstGeom>
              <a:blipFill>
                <a:blip r:embed="rId7"/>
                <a:stretch>
                  <a:fillRect l="-345"/>
                </a:stretch>
              </a:blipFill>
              <a:ln>
                <a:noFill/>
              </a:ln>
            </p:spPr>
            <p:txBody>
              <a:bodyPr/>
              <a:lstStyle/>
              <a:p>
                <a:r>
                  <a:rPr lang="ru-BY">
                    <a:noFill/>
                  </a:rPr>
                  <a:t> </a:t>
                </a:r>
              </a:p>
            </p:txBody>
          </p:sp>
        </mc:Fallback>
      </mc:AlternateContent>
      <p:sp>
        <p:nvSpPr>
          <p:cNvPr id="10" name="TextBox 9">
            <a:extLst>
              <a:ext uri="{FF2B5EF4-FFF2-40B4-BE49-F238E27FC236}">
                <a16:creationId xmlns:a16="http://schemas.microsoft.com/office/drawing/2014/main" id="{FA4B955E-4CD2-C918-9E66-4D271D94C611}"/>
              </a:ext>
            </a:extLst>
          </p:cNvPr>
          <p:cNvSpPr txBox="1"/>
          <p:nvPr/>
        </p:nvSpPr>
        <p:spPr>
          <a:xfrm>
            <a:off x="485406" y="3222839"/>
            <a:ext cx="11599460" cy="830997"/>
          </a:xfrm>
          <a:prstGeom prst="rect">
            <a:avLst/>
          </a:prstGeom>
          <a:noFill/>
        </p:spPr>
        <p:txBody>
          <a:bodyPr wrap="square">
            <a:spAutoFit/>
          </a:bodyPr>
          <a:lstStyle/>
          <a:p>
            <a:pPr marL="342900" indent="-342900" algn="just">
              <a:spcAft>
                <a:spcPts val="800"/>
              </a:spcAft>
              <a:buFont typeface="Wingdings" panose="05000000000000000000" pitchFamily="2" charset="2"/>
              <a:buChar char="ü"/>
            </a:pPr>
            <a:r>
              <a:rPr lang="ru-RU" sz="2400" dirty="0"/>
              <a:t>за время, равное максимуму числа бит операндов</a:t>
            </a:r>
            <a:r>
              <a:rPr lang="en-US" sz="2400" dirty="0"/>
              <a:t> </a:t>
            </a:r>
            <a:r>
              <a:rPr lang="ru-RU" sz="2400" dirty="0"/>
              <a:t>операции, если в РАМ </a:t>
            </a:r>
            <a:r>
              <a:rPr lang="ru-RU" sz="2400" u="sng" dirty="0"/>
              <a:t>логарифмическая мера,</a:t>
            </a:r>
            <a:r>
              <a:rPr lang="ru-RU" sz="2400" dirty="0"/>
              <a:t> и тогда </a:t>
            </a:r>
            <a:r>
              <a:rPr lang="ru-RU" sz="2400" b="1" dirty="0"/>
              <a:t>вычислительная сложность алгоритма</a:t>
            </a:r>
            <a:r>
              <a:rPr lang="ru-RU" sz="2400" dirty="0"/>
              <a:t>:</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1C452800-A390-B9A5-A7DA-41AC1D9F86A8}"/>
                  </a:ext>
                </a:extLst>
              </p:cNvPr>
              <p:cNvSpPr txBox="1"/>
              <p:nvPr/>
            </p:nvSpPr>
            <p:spPr>
              <a:xfrm>
                <a:off x="10280176" y="31881"/>
                <a:ext cx="1911824" cy="369332"/>
              </a:xfrm>
              <a:prstGeom prst="rect">
                <a:avLst/>
              </a:prstGeom>
              <a:noFill/>
              <a:ln>
                <a:solidFill>
                  <a:schemeClr val="tx1"/>
                </a:solidFill>
              </a:ln>
            </p:spPr>
            <p:txBody>
              <a:bodyPr wrap="square">
                <a:spAutoFit/>
              </a:bodyPr>
              <a:lstStyle/>
              <a:p>
                <a:pPr/>
                <a14:m>
                  <m:oMathPara xmlns:m="http://schemas.openxmlformats.org/officeDocument/2006/math">
                    <m:oMathParaPr>
                      <m:jc m:val="centerGroup"/>
                    </m:oMathParaPr>
                    <m:oMath xmlns:m="http://schemas.openxmlformats.org/officeDocument/2006/math">
                      <m:r>
                        <a:rPr lang="en-US" sz="1800" b="1" i="1" dirty="0" smtClean="0">
                          <a:latin typeface="Cambria Math" panose="02040503050406030204" pitchFamily="18" charset="0"/>
                        </a:rPr>
                        <m:t>𝒏</m:t>
                      </m:r>
                      <m:r>
                        <a:rPr lang="en-US" sz="1800" b="1" i="1" dirty="0" smtClean="0">
                          <a:latin typeface="Cambria Math" panose="02040503050406030204" pitchFamily="18" charset="0"/>
                        </a:rPr>
                        <m:t>!=</m:t>
                      </m:r>
                      <m:r>
                        <a:rPr lang="en-US" sz="1800" b="1" i="1" dirty="0" smtClean="0">
                          <a:latin typeface="Cambria Math" panose="02040503050406030204" pitchFamily="18" charset="0"/>
                        </a:rPr>
                        <m:t>𝟏</m:t>
                      </m:r>
                      <m:r>
                        <a:rPr lang="en-US" sz="1800" b="1" i="1" dirty="0" smtClean="0">
                          <a:latin typeface="Cambria Math" panose="02040503050406030204" pitchFamily="18" charset="0"/>
                        </a:rPr>
                        <m:t>⋅</m:t>
                      </m:r>
                      <m:r>
                        <a:rPr lang="en-US" sz="1800" b="1" i="1" dirty="0" smtClean="0">
                          <a:latin typeface="Cambria Math" panose="02040503050406030204" pitchFamily="18" charset="0"/>
                        </a:rPr>
                        <m:t>𝟐</m:t>
                      </m:r>
                      <m:r>
                        <a:rPr lang="en-US" sz="1800" b="1" i="1" dirty="0" smtClean="0">
                          <a:latin typeface="Cambria Math" panose="02040503050406030204" pitchFamily="18" charset="0"/>
                        </a:rPr>
                        <m:t>⋅…⋅</m:t>
                      </m:r>
                      <m:r>
                        <a:rPr lang="en-US" sz="1800" b="1" i="1" dirty="0">
                          <a:latin typeface="Cambria Math" panose="02040503050406030204" pitchFamily="18" charset="0"/>
                          <a:ea typeface="Cambria Math" panose="02040503050406030204" pitchFamily="18" charset="0"/>
                        </a:rPr>
                        <m:t>𝒏</m:t>
                      </m:r>
                    </m:oMath>
                  </m:oMathPara>
                </a14:m>
                <a:endParaRPr lang="ru-RU" sz="1800" b="1" dirty="0"/>
              </a:p>
            </p:txBody>
          </p:sp>
        </mc:Choice>
        <mc:Fallback xmlns="">
          <p:sp>
            <p:nvSpPr>
              <p:cNvPr id="13" name="TextBox 12">
                <a:extLst>
                  <a:ext uri="{FF2B5EF4-FFF2-40B4-BE49-F238E27FC236}">
                    <a16:creationId xmlns:a16="http://schemas.microsoft.com/office/drawing/2014/main" id="{1C452800-A390-B9A5-A7DA-41AC1D9F86A8}"/>
                  </a:ext>
                </a:extLst>
              </p:cNvPr>
              <p:cNvSpPr txBox="1">
                <a:spLocks noRot="1" noChangeAspect="1" noMove="1" noResize="1" noEditPoints="1" noAdjustHandles="1" noChangeArrowheads="1" noChangeShapeType="1" noTextEdit="1"/>
              </p:cNvSpPr>
              <p:nvPr/>
            </p:nvSpPr>
            <p:spPr>
              <a:xfrm>
                <a:off x="10280176" y="31881"/>
                <a:ext cx="1911824" cy="369332"/>
              </a:xfrm>
              <a:prstGeom prst="rect">
                <a:avLst/>
              </a:prstGeom>
              <a:blipFill>
                <a:blip r:embed="rId8"/>
                <a:stretch>
                  <a:fillRect/>
                </a:stretch>
              </a:blipFill>
              <a:ln>
                <a:solidFill>
                  <a:schemeClr val="tx1"/>
                </a:solidFill>
              </a:ln>
            </p:spPr>
            <p:txBody>
              <a:bodyPr/>
              <a:lstStyle/>
              <a:p>
                <a:r>
                  <a:rPr lang="ru-BY">
                    <a:noFill/>
                  </a:rPr>
                  <a:t> </a:t>
                </a:r>
              </a:p>
            </p:txBody>
          </p:sp>
        </mc:Fallback>
      </mc:AlternateContent>
    </p:spTree>
    <p:extLst>
      <p:ext uri="{BB962C8B-B14F-4D97-AF65-F5344CB8AC3E}">
        <p14:creationId xmlns:p14="http://schemas.microsoft.com/office/powerpoint/2010/main" val="2104474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3">
                                            <p:txEl>
                                              <p:pRg st="0" end="0"/>
                                            </p:txEl>
                                          </p:spTgt>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7"/>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1" nodeType="clickEffect">
                                  <p:stCondLst>
                                    <p:cond delay="0"/>
                                  </p:stCondLst>
                                  <p:childTnLst>
                                    <p:set>
                                      <p:cBhvr>
                                        <p:cTn id="36" dur="1" fill="hold">
                                          <p:stCondLst>
                                            <p:cond delay="0"/>
                                          </p:stCondLst>
                                        </p:cTn>
                                        <p:tgtEl>
                                          <p:spTgt spid="3">
                                            <p:txEl>
                                              <p:pRg st="0" end="0"/>
                                            </p:txEl>
                                          </p:spTgt>
                                        </p:tgtEl>
                                        <p:attrNameLst>
                                          <p:attrName>style.visibility</p:attrName>
                                        </p:attrNameLst>
                                      </p:cBhvr>
                                      <p:to>
                                        <p:strVal val="visible"/>
                                      </p:to>
                                    </p:set>
                                  </p:childTnLst>
                                </p:cTn>
                              </p:par>
                              <p:par>
                                <p:cTn id="37" presetID="1" presetClass="entr" presetSubtype="0" fill="hold" grpId="2" nodeType="withEffect">
                                  <p:stCondLst>
                                    <p:cond delay="0"/>
                                  </p:stCondLst>
                                  <p:childTnLst>
                                    <p:set>
                                      <p:cBhvr>
                                        <p:cTn id="38" dur="1" fill="hold">
                                          <p:stCondLst>
                                            <p:cond delay="0"/>
                                          </p:stCondLst>
                                        </p:cTn>
                                        <p:tgtEl>
                                          <p:spTgt spid="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build="allAtOnce"/>
      <p:bldP spid="3" grpId="1" build="allAtOnce"/>
      <p:bldP spid="11" grpId="0"/>
      <p:bldP spid="7" grpId="0"/>
      <p:bldP spid="7" grpId="1"/>
      <p:bldP spid="7" grpId="2"/>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9" name="Объект 8"/>
              <p:cNvSpPr txBox="1"/>
              <p:nvPr/>
            </p:nvSpPr>
            <p:spPr bwMode="auto">
              <a:xfrm>
                <a:off x="124837" y="64604"/>
                <a:ext cx="4794638" cy="6668068"/>
              </a:xfrm>
              <a:prstGeom prst="rect">
                <a:avLst/>
              </a:prstGeom>
              <a:noFill/>
            </p:spPr>
            <p:txBody>
              <a:bodyPr>
                <a:noAutofit/>
              </a:bodyPr>
              <a:lstStyle/>
              <a:p>
                <a:r>
                  <a:rPr lang="ru-RU" sz="2400" b="1" dirty="0">
                    <a:solidFill>
                      <a:srgbClr val="000000"/>
                    </a:solidFill>
                    <a:latin typeface="Times New Roman" panose="02020603050405020304" pitchFamily="18" charset="0"/>
                    <a:cs typeface="Times New Roman" panose="02020603050405020304" pitchFamily="18" charset="0"/>
                  </a:rPr>
                  <a:t>Входные данные</a:t>
                </a:r>
                <a:r>
                  <a:rPr lang="ru-RU" sz="2000" dirty="0">
                    <a:solidFill>
                      <a:srgbClr val="000000"/>
                    </a:solidFill>
                    <a:latin typeface="Times New Roman" panose="02020603050405020304" pitchFamily="18" charset="0"/>
                    <a:cs typeface="Times New Roman" panose="02020603050405020304" pitchFamily="18" charset="0"/>
                  </a:rPr>
                  <a:t>: </a:t>
                </a:r>
                <a14:m>
                  <m:oMath xmlns:m="http://schemas.openxmlformats.org/officeDocument/2006/math">
                    <m:r>
                      <m:rPr>
                        <m:nor/>
                      </m:rPr>
                      <a:rPr lang="ru-RU" sz="2400">
                        <a:solidFill>
                          <a:srgbClr val="000000"/>
                        </a:solidFill>
                        <a:latin typeface="Cambria Math" panose="02040503050406030204" pitchFamily="18" charset="0"/>
                      </a:rPr>
                      <m:t> </m:t>
                    </m:r>
                    <m:r>
                      <a:rPr lang="en-US" sz="2400" i="1">
                        <a:solidFill>
                          <a:srgbClr val="000000"/>
                        </a:solidFill>
                        <a:latin typeface="Cambria Math" panose="02040503050406030204" pitchFamily="18" charset="0"/>
                      </a:rPr>
                      <m:t>𝑛</m:t>
                    </m:r>
                    <m:r>
                      <a:rPr lang="ru-BY" sz="2400" i="1">
                        <a:solidFill>
                          <a:srgbClr val="000000"/>
                        </a:solidFill>
                        <a:latin typeface="Cambria Math" panose="02040503050406030204" pitchFamily="18" charset="0"/>
                      </a:rPr>
                      <m:t>.</m:t>
                    </m:r>
                  </m:oMath>
                </a14:m>
                <a:endParaRPr lang="ru-RU" sz="2400" i="1" dirty="0">
                  <a:solidFill>
                    <a:srgbClr val="000000"/>
                  </a:solidFill>
                  <a:latin typeface="Cambria Math" panose="02040503050406030204" pitchFamily="18" charset="0"/>
                </a:endParaRPr>
              </a:p>
              <a:p>
                <a:r>
                  <a:rPr lang="ru-RU" sz="2400" b="1" dirty="0">
                    <a:solidFill>
                      <a:srgbClr val="000000"/>
                    </a:solidFill>
                    <a:latin typeface="Times New Roman" panose="02020603050405020304" pitchFamily="18" charset="0"/>
                    <a:cs typeface="Times New Roman" panose="02020603050405020304" pitchFamily="18" charset="0"/>
                  </a:rPr>
                  <a:t>Размерность задачи</a:t>
                </a:r>
                <a:r>
                  <a:rPr lang="ru-RU" sz="2000" b="1" dirty="0">
                    <a:solidFill>
                      <a:srgbClr val="000000"/>
                    </a:solidFill>
                  </a:rPr>
                  <a:t>: </a:t>
                </a:r>
                <a:r>
                  <a:rPr lang="ru-RU" sz="2000" dirty="0">
                    <a:solidFill>
                      <a:srgbClr val="000000"/>
                    </a:solidFill>
                  </a:rPr>
                  <a:t>б</a:t>
                </a:r>
                <a:r>
                  <a:rPr lang="ru-RU" sz="2000" i="0" dirty="0">
                    <a:solidFill>
                      <a:srgbClr val="000000"/>
                    </a:solidFill>
                  </a:rPr>
                  <a:t>инарная система кодирования входных данных </a:t>
                </a:r>
              </a:p>
              <a:p>
                <a:pPr algn="ctr"/>
                <a14:m>
                  <m:oMath xmlns:m="http://schemas.openxmlformats.org/officeDocument/2006/math">
                    <m:r>
                      <a:rPr lang="ru-BY" sz="2000" b="1" i="1">
                        <a:solidFill>
                          <a:srgbClr val="000000"/>
                        </a:solidFill>
                        <a:latin typeface="Cambria Math" panose="02040503050406030204" pitchFamily="18" charset="0"/>
                      </a:rPr>
                      <m:t>𝒍</m:t>
                    </m:r>
                    <m:r>
                      <a:rPr lang="en-US" sz="2000" b="1" i="1">
                        <a:solidFill>
                          <a:srgbClr val="000000"/>
                        </a:solidFill>
                        <a:latin typeface="Cambria Math" panose="02040503050406030204" pitchFamily="18" charset="0"/>
                      </a:rPr>
                      <m:t>=</m:t>
                    </m:r>
                    <m:d>
                      <m:dPr>
                        <m:begChr m:val="⌊"/>
                        <m:endChr m:val="⌋"/>
                        <m:ctrlPr>
                          <a:rPr lang="en-US" sz="2000" b="1" i="1">
                            <a:solidFill>
                              <a:srgbClr val="000000"/>
                            </a:solidFill>
                            <a:latin typeface="Cambria Math" panose="02040503050406030204" pitchFamily="18" charset="0"/>
                          </a:rPr>
                        </m:ctrlPr>
                      </m:dPr>
                      <m:e>
                        <m:func>
                          <m:funcPr>
                            <m:ctrlPr>
                              <a:rPr lang="en-US" sz="2000" b="1" i="1">
                                <a:solidFill>
                                  <a:srgbClr val="000000"/>
                                </a:solidFill>
                                <a:latin typeface="Cambria Math" panose="02040503050406030204" pitchFamily="18" charset="0"/>
                              </a:rPr>
                            </m:ctrlPr>
                          </m:funcPr>
                          <m:fName>
                            <m:sSub>
                              <m:sSubPr>
                                <m:ctrlPr>
                                  <a:rPr lang="en-US" sz="2000" b="1" i="1">
                                    <a:solidFill>
                                      <a:srgbClr val="000000"/>
                                    </a:solidFill>
                                    <a:latin typeface="Cambria Math" panose="02040503050406030204" pitchFamily="18" charset="0"/>
                                  </a:rPr>
                                </m:ctrlPr>
                              </m:sSubPr>
                              <m:e>
                                <m:r>
                                  <a:rPr lang="en-US" sz="2000" b="1" i="1">
                                    <a:solidFill>
                                      <a:srgbClr val="000000"/>
                                    </a:solidFill>
                                    <a:latin typeface="Cambria Math" panose="02040503050406030204" pitchFamily="18" charset="0"/>
                                  </a:rPr>
                                  <m:t>𝒍𝒐𝒈</m:t>
                                </m:r>
                              </m:e>
                              <m:sub>
                                <m:r>
                                  <a:rPr lang="en-US" sz="2000" b="1" i="1">
                                    <a:solidFill>
                                      <a:srgbClr val="000000"/>
                                    </a:solidFill>
                                    <a:latin typeface="Cambria Math" panose="02040503050406030204" pitchFamily="18" charset="0"/>
                                  </a:rPr>
                                  <m:t>𝟐</m:t>
                                </m:r>
                              </m:sub>
                            </m:sSub>
                          </m:fName>
                          <m:e>
                            <m:r>
                              <a:rPr lang="en-US" sz="2000" b="1" i="1">
                                <a:solidFill>
                                  <a:srgbClr val="000000"/>
                                </a:solidFill>
                                <a:latin typeface="Cambria Math" panose="02040503050406030204" pitchFamily="18" charset="0"/>
                              </a:rPr>
                              <m:t>𝒏</m:t>
                            </m:r>
                          </m:e>
                        </m:func>
                        <m:r>
                          <a:rPr lang="en-US" sz="2000" b="1" i="1">
                            <a:solidFill>
                              <a:srgbClr val="000000"/>
                            </a:solidFill>
                            <a:latin typeface="Cambria Math" panose="02040503050406030204" pitchFamily="18" charset="0"/>
                          </a:rPr>
                          <m:t>+</m:t>
                        </m:r>
                        <m:r>
                          <a:rPr lang="en-US" sz="2000" b="1" i="1">
                            <a:solidFill>
                              <a:srgbClr val="000000"/>
                            </a:solidFill>
                            <a:latin typeface="Cambria Math" panose="02040503050406030204" pitchFamily="18" charset="0"/>
                          </a:rPr>
                          <m:t>𝟏</m:t>
                        </m:r>
                      </m:e>
                    </m:d>
                  </m:oMath>
                </a14:m>
                <a:r>
                  <a:rPr lang="ru-RU" sz="1400" b="1" i="0" dirty="0">
                    <a:solidFill>
                      <a:srgbClr val="000000"/>
                    </a:solidFill>
                    <a:latin typeface="Cambria Math" panose="02040503050406030204" pitchFamily="18" charset="0"/>
                  </a:rPr>
                  <a:t>.</a:t>
                </a:r>
              </a:p>
              <a:p>
                <a:pPr algn="just"/>
                <a:r>
                  <a:rPr lang="ru-RU" sz="2000" i="0" dirty="0">
                    <a:solidFill>
                      <a:srgbClr val="000000"/>
                    </a:solidFill>
                    <a:latin typeface="Cambria Math" panose="02040503050406030204" pitchFamily="18" charset="0"/>
                  </a:rPr>
                  <a:t>Размерности </a:t>
                </a:r>
                <a14:m>
                  <m:oMath xmlns:m="http://schemas.openxmlformats.org/officeDocument/2006/math">
                    <m:r>
                      <a:rPr lang="ru-BY" sz="2000" i="1">
                        <a:solidFill>
                          <a:srgbClr val="000000"/>
                        </a:solidFill>
                        <a:latin typeface="Cambria Math" panose="02040503050406030204" pitchFamily="18" charset="0"/>
                      </a:rPr>
                      <m:t>𝑙</m:t>
                    </m:r>
                  </m:oMath>
                </a14:m>
                <a:r>
                  <a:rPr lang="ru-RU" sz="2000" i="0" dirty="0">
                    <a:solidFill>
                      <a:srgbClr val="000000"/>
                    </a:solidFill>
                    <a:latin typeface="Cambria Math" panose="02040503050406030204" pitchFamily="18" charset="0"/>
                  </a:rPr>
                  <a:t> в задаче соответствует несколько входов: </a:t>
                </a:r>
              </a:p>
              <a:p>
                <a:pPr algn="just"/>
                <a:endParaRPr lang="ru-RU" dirty="0">
                  <a:solidFill>
                    <a:srgbClr val="000000"/>
                  </a:solidFill>
                  <a:latin typeface="Cambria Math" panose="02040503050406030204" pitchFamily="18" charset="0"/>
                </a:endParaRPr>
              </a:p>
              <a:p>
                <a:pPr algn="just"/>
                <a:endParaRPr lang="ru-RU" dirty="0">
                  <a:solidFill>
                    <a:srgbClr val="000000"/>
                  </a:solidFill>
                  <a:latin typeface="Cambria Math" panose="02040503050406030204" pitchFamily="18" charset="0"/>
                </a:endParaRPr>
              </a:p>
              <a:p>
                <a:pPr algn="just"/>
                <a:endParaRPr lang="ru-RU" sz="2000" dirty="0">
                  <a:solidFill>
                    <a:srgbClr val="000000"/>
                  </a:solidFill>
                  <a:latin typeface="Cambria Math" panose="02040503050406030204" pitchFamily="18" charset="0"/>
                </a:endParaRPr>
              </a:p>
              <a:p>
                <a:pPr algn="ctr"/>
                <a:endParaRPr lang="ru-RU" sz="2000" b="1" i="1" dirty="0">
                  <a:latin typeface="Cambria Math" panose="02040503050406030204" pitchFamily="18" charset="0"/>
                </a:endParaRPr>
              </a:p>
              <a:p>
                <a:pPr algn="ctr"/>
                <a14:m>
                  <m:oMath xmlns:m="http://schemas.openxmlformats.org/officeDocument/2006/math">
                    <m:sSup>
                      <m:sSupPr>
                        <m:ctrlPr>
                          <a:rPr lang="ru-RU" sz="2000" b="1" i="1">
                            <a:latin typeface="Cambria Math" panose="02040503050406030204" pitchFamily="18" charset="0"/>
                          </a:rPr>
                        </m:ctrlPr>
                      </m:sSupPr>
                      <m:e>
                        <m:r>
                          <a:rPr lang="ru-RU" sz="2000" b="1" i="1">
                            <a:latin typeface="Cambria Math" panose="02040503050406030204" pitchFamily="18" charset="0"/>
                          </a:rPr>
                          <m:t>𝟐</m:t>
                        </m:r>
                      </m:e>
                      <m:sup>
                        <m:r>
                          <a:rPr lang="en-US" sz="2000" b="1" i="1">
                            <a:latin typeface="Cambria Math" panose="02040503050406030204" pitchFamily="18" charset="0"/>
                          </a:rPr>
                          <m:t>𝒍</m:t>
                        </m:r>
                        <m:r>
                          <a:rPr lang="en-US" sz="2000" b="1" i="1">
                            <a:latin typeface="Cambria Math" panose="02040503050406030204" pitchFamily="18" charset="0"/>
                          </a:rPr>
                          <m:t>−</m:t>
                        </m:r>
                        <m:r>
                          <a:rPr lang="en-US" sz="2000" b="1" i="1">
                            <a:latin typeface="Cambria Math" panose="02040503050406030204" pitchFamily="18" charset="0"/>
                          </a:rPr>
                          <m:t>𝟏</m:t>
                        </m:r>
                      </m:sup>
                    </m:sSup>
                    <m:r>
                      <a:rPr lang="ru-RU" sz="2000" b="1" i="1">
                        <a:latin typeface="Cambria Math" panose="02040503050406030204" pitchFamily="18" charset="0"/>
                        <a:ea typeface="Cambria Math" panose="02040503050406030204" pitchFamily="18" charset="0"/>
                      </a:rPr>
                      <m:t>≤</m:t>
                    </m:r>
                    <m:r>
                      <a:rPr lang="en-US" sz="2000" b="1" i="1">
                        <a:latin typeface="Cambria Math" panose="02040503050406030204" pitchFamily="18" charset="0"/>
                        <a:ea typeface="Cambria Math" panose="02040503050406030204" pitchFamily="18" charset="0"/>
                      </a:rPr>
                      <m:t>𝒏</m:t>
                    </m:r>
                    <m:r>
                      <a:rPr lang="en-US" sz="2000" b="1" i="1" smtClean="0">
                        <a:latin typeface="Cambria Math" panose="02040503050406030204" pitchFamily="18" charset="0"/>
                        <a:ea typeface="Cambria Math" panose="02040503050406030204" pitchFamily="18" charset="0"/>
                      </a:rPr>
                      <m:t>≤</m:t>
                    </m:r>
                    <m:sSup>
                      <m:sSupPr>
                        <m:ctrlPr>
                          <a:rPr lang="ru-RU" sz="2000" b="1" i="1">
                            <a:latin typeface="Cambria Math" panose="02040503050406030204" pitchFamily="18" charset="0"/>
                          </a:rPr>
                        </m:ctrlPr>
                      </m:sSupPr>
                      <m:e>
                        <m:r>
                          <a:rPr lang="ru-RU" sz="2000" b="1" i="1">
                            <a:latin typeface="Cambria Math" panose="02040503050406030204" pitchFamily="18" charset="0"/>
                          </a:rPr>
                          <m:t>𝟐</m:t>
                        </m:r>
                      </m:e>
                      <m:sup>
                        <m:r>
                          <a:rPr lang="en-US" sz="2000" b="1" i="1">
                            <a:latin typeface="Cambria Math" panose="02040503050406030204" pitchFamily="18" charset="0"/>
                          </a:rPr>
                          <m:t>𝒍</m:t>
                        </m:r>
                      </m:sup>
                    </m:sSup>
                    <m:r>
                      <a:rPr lang="en-US" sz="2000" b="1" i="1" smtClean="0">
                        <a:latin typeface="Cambria Math" panose="02040503050406030204" pitchFamily="18" charset="0"/>
                      </a:rPr>
                      <m:t>−</m:t>
                    </m:r>
                    <m:r>
                      <a:rPr lang="en-US" sz="2000" b="1" i="1" smtClean="0">
                        <a:latin typeface="Cambria Math" panose="02040503050406030204" pitchFamily="18" charset="0"/>
                      </a:rPr>
                      <m:t>𝟏</m:t>
                    </m:r>
                  </m:oMath>
                </a14:m>
                <a:r>
                  <a:rPr lang="ru-RU" b="1" dirty="0"/>
                  <a:t>.</a:t>
                </a:r>
              </a:p>
              <a:p>
                <a:pPr algn="just"/>
                <a:endParaRPr lang="ru-RU" sz="2000" dirty="0"/>
              </a:p>
              <a:p>
                <a:pPr algn="just"/>
                <a:r>
                  <a:rPr lang="ru-RU" sz="2000" dirty="0"/>
                  <a:t>Наибольшее число мультипликативных операций (умножение) для задачи размерности </a:t>
                </a:r>
                <a14:m>
                  <m:oMath xmlns:m="http://schemas.openxmlformats.org/officeDocument/2006/math">
                    <m:r>
                      <a:rPr lang="ru-BY" sz="2000" i="1">
                        <a:solidFill>
                          <a:srgbClr val="000000"/>
                        </a:solidFill>
                        <a:latin typeface="Cambria Math" panose="02040503050406030204" pitchFamily="18" charset="0"/>
                      </a:rPr>
                      <m:t>𝑙</m:t>
                    </m:r>
                  </m:oMath>
                </a14:m>
                <a:r>
                  <a:rPr lang="ru-RU" sz="2000" dirty="0"/>
                  <a:t>  у входных данных:</a:t>
                </a:r>
                <a14:m>
                  <m:oMath xmlns:m="http://schemas.openxmlformats.org/officeDocument/2006/math">
                    <m:r>
                      <a:rPr lang="ru-RU" sz="2000" b="0" i="0" smtClean="0">
                        <a:latin typeface="Cambria Math" panose="02040503050406030204" pitchFamily="18" charset="0"/>
                        <a:ea typeface="Cambria Math" panose="02040503050406030204" pitchFamily="18" charset="0"/>
                      </a:rPr>
                      <m:t> </m:t>
                    </m:r>
                  </m:oMath>
                </a14:m>
                <a:endParaRPr lang="ru-RU" sz="2000" b="0" i="0" dirty="0">
                  <a:latin typeface="Cambria Math" panose="02040503050406030204" pitchFamily="18" charset="0"/>
                  <a:ea typeface="Cambria Math" panose="02040503050406030204" pitchFamily="18" charset="0"/>
                </a:endParaRPr>
              </a:p>
              <a:p>
                <a:pPr algn="ctr"/>
                <a14:m>
                  <m:oMath xmlns:m="http://schemas.openxmlformats.org/officeDocument/2006/math">
                    <m:r>
                      <a:rPr lang="en-US" sz="2000" b="1" i="1">
                        <a:latin typeface="Cambria Math" panose="02040503050406030204" pitchFamily="18" charset="0"/>
                        <a:ea typeface="Cambria Math" panose="02040503050406030204" pitchFamily="18" charset="0"/>
                      </a:rPr>
                      <m:t>𝒏</m:t>
                    </m:r>
                    <m:r>
                      <a:rPr lang="ru-RU" sz="2000" b="1" i="1" smtClean="0">
                        <a:latin typeface="Cambria Math" panose="02040503050406030204" pitchFamily="18" charset="0"/>
                        <a:ea typeface="Cambria Math" panose="02040503050406030204" pitchFamily="18" charset="0"/>
                      </a:rPr>
                      <m:t>=</m:t>
                    </m:r>
                    <m:sSup>
                      <m:sSupPr>
                        <m:ctrlPr>
                          <a:rPr lang="ru-RU" sz="2000" b="1" i="1">
                            <a:latin typeface="Cambria Math" panose="02040503050406030204" pitchFamily="18" charset="0"/>
                          </a:rPr>
                        </m:ctrlPr>
                      </m:sSupPr>
                      <m:e>
                        <m:r>
                          <a:rPr lang="ru-RU" sz="2000" b="1" i="1">
                            <a:latin typeface="Cambria Math" panose="02040503050406030204" pitchFamily="18" charset="0"/>
                          </a:rPr>
                          <m:t>𝟐</m:t>
                        </m:r>
                      </m:e>
                      <m:sup>
                        <m:r>
                          <a:rPr lang="en-US" sz="2000" b="1" i="1">
                            <a:latin typeface="Cambria Math" panose="02040503050406030204" pitchFamily="18" charset="0"/>
                          </a:rPr>
                          <m:t>𝒍</m:t>
                        </m:r>
                      </m:sup>
                    </m:sSup>
                    <m:r>
                      <a:rPr lang="en-US" sz="2000" b="1" i="1">
                        <a:latin typeface="Cambria Math" panose="02040503050406030204" pitchFamily="18" charset="0"/>
                      </a:rPr>
                      <m:t>−</m:t>
                    </m:r>
                    <m:r>
                      <a:rPr lang="en-US" sz="2000" b="1" i="1">
                        <a:latin typeface="Cambria Math" panose="02040503050406030204" pitchFamily="18" charset="0"/>
                      </a:rPr>
                      <m:t>𝟏</m:t>
                    </m:r>
                  </m:oMath>
                </a14:m>
                <a:r>
                  <a:rPr lang="ru-RU" sz="2000" b="1" dirty="0"/>
                  <a:t>. </a:t>
                </a:r>
              </a:p>
              <a:p>
                <a:pPr algn="just"/>
                <a:endParaRPr lang="ru-RU" sz="1600" dirty="0"/>
              </a:p>
              <a:p>
                <a:pPr lvl="1" algn="just"/>
                <a:r>
                  <a:rPr lang="ru-RU" sz="1600" dirty="0"/>
                  <a:t>Необходимо также учесть, что длина чисел растёт. Например, на последнем шаге мы умножаем число </a:t>
                </a:r>
                <a14:m>
                  <m:oMath xmlns:m="http://schemas.openxmlformats.org/officeDocument/2006/math">
                    <m:r>
                      <a:rPr lang="ru-RU" sz="1600" i="1" dirty="0">
                        <a:latin typeface="Cambria Math" panose="02040503050406030204" pitchFamily="18" charset="0"/>
                      </a:rPr>
                      <m:t>𝑛</m:t>
                    </m:r>
                  </m:oMath>
                </a14:m>
                <a:r>
                  <a:rPr lang="ru-RU" sz="1600" dirty="0"/>
                  <a:t> (в нём столько бит, сколько на входе алгоритма) на число (</a:t>
                </a:r>
                <a14:m>
                  <m:oMath xmlns:m="http://schemas.openxmlformats.org/officeDocument/2006/math">
                    <m:r>
                      <a:rPr lang="ru-RU" sz="1600" i="1" dirty="0">
                        <a:latin typeface="Cambria Math" panose="02040503050406030204" pitchFamily="18" charset="0"/>
                      </a:rPr>
                      <m:t>𝑛</m:t>
                    </m:r>
                    <m:r>
                      <a:rPr lang="ru-RU" sz="1600" i="1" dirty="0">
                        <a:latin typeface="Cambria Math" panose="02040503050406030204" pitchFamily="18" charset="0"/>
                      </a:rPr>
                      <m:t>−1)!, </m:t>
                    </m:r>
                  </m:oMath>
                </a14:m>
                <a:r>
                  <a:rPr lang="ru-RU" sz="1600" dirty="0"/>
                  <a:t>которое гораздо длиннее. Так, значение </a:t>
                </a:r>
                <a:r>
                  <a:rPr lang="en-US" sz="1600" dirty="0"/>
                  <a:t>21!  </a:t>
                </a:r>
                <a:r>
                  <a:rPr lang="ru-RU" sz="1600" dirty="0"/>
                  <a:t>уже не помещается в </a:t>
                </a:r>
                <a:r>
                  <a:rPr lang="en-US" sz="1600" dirty="0"/>
                  <a:t>int64</a:t>
                </a:r>
                <a:r>
                  <a:rPr lang="ru-RU" sz="1600" dirty="0"/>
                  <a:t>.</a:t>
                </a:r>
                <a:endParaRPr lang="ru-BY" sz="1600" dirty="0"/>
              </a:p>
            </p:txBody>
          </p:sp>
        </mc:Choice>
        <mc:Fallback xmlns="">
          <p:sp>
            <p:nvSpPr>
              <p:cNvPr id="9" name="Объект 8"/>
              <p:cNvSpPr txBox="1">
                <a:spLocks noRot="1" noChangeAspect="1" noMove="1" noResize="1" noEditPoints="1" noAdjustHandles="1" noChangeArrowheads="1" noChangeShapeType="1" noTextEdit="1"/>
              </p:cNvSpPr>
              <p:nvPr/>
            </p:nvSpPr>
            <p:spPr bwMode="auto">
              <a:xfrm>
                <a:off x="124837" y="64604"/>
                <a:ext cx="4794638" cy="6668068"/>
              </a:xfrm>
              <a:prstGeom prst="rect">
                <a:avLst/>
              </a:prstGeom>
              <a:blipFill>
                <a:blip r:embed="rId3"/>
                <a:stretch>
                  <a:fillRect l="-1906" t="-732" r="-1398" b="-2562"/>
                </a:stretch>
              </a:blipFill>
            </p:spPr>
            <p:txBody>
              <a:bodyPr/>
              <a:lstStyle/>
              <a:p>
                <a:r>
                  <a:rPr lang="ru-BY">
                    <a:noFill/>
                  </a:rPr>
                  <a:t> </a:t>
                </a:r>
              </a:p>
            </p:txBody>
          </p:sp>
        </mc:Fallback>
      </mc:AlternateContent>
      <mc:AlternateContent xmlns:mc="http://schemas.openxmlformats.org/markup-compatibility/2006" xmlns:a14="http://schemas.microsoft.com/office/drawing/2010/main">
        <mc:Choice Requires="a14">
          <p:sp>
            <p:nvSpPr>
              <p:cNvPr id="14" name="Прямоугольник 13"/>
              <p:cNvSpPr/>
              <p:nvPr/>
            </p:nvSpPr>
            <p:spPr>
              <a:xfrm>
                <a:off x="5020394" y="5865022"/>
                <a:ext cx="5650023" cy="461665"/>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r>
                        <m:rPr>
                          <m:nor/>
                        </m:rPr>
                        <a:rPr lang="ru-RU" sz="2400" b="1"/>
                        <m:t>О</m:t>
                      </m:r>
                      <m:r>
                        <m:rPr>
                          <m:nor/>
                        </m:rPr>
                        <a:rPr lang="ru-RU" sz="2400" b="1" i="1"/>
                        <m:t>твет</m:t>
                      </m:r>
                      <m:r>
                        <m:rPr>
                          <m:nor/>
                        </m:rPr>
                        <a:rPr lang="ru-RU" sz="2400" i="1"/>
                        <m:t>: алгоритм </m:t>
                      </m:r>
                      <m:r>
                        <m:rPr>
                          <m:nor/>
                        </m:rPr>
                        <a:rPr lang="ru-RU" sz="2400" b="0" i="1" smtClean="0"/>
                        <m:t>− </m:t>
                      </m:r>
                      <m:r>
                        <m:rPr>
                          <m:nor/>
                        </m:rPr>
                        <a:rPr lang="ru-RU" sz="2400" i="1"/>
                        <m:t>экспоненциальный</m:t>
                      </m:r>
                      <m:r>
                        <m:rPr>
                          <m:nor/>
                        </m:rPr>
                        <a:rPr lang="ru-RU" sz="2400" b="0" i="1" smtClean="0"/>
                        <m:t>.</m:t>
                      </m:r>
                    </m:oMath>
                  </m:oMathPara>
                </a14:m>
                <a:endParaRPr lang="ru-RU" sz="2400" dirty="0"/>
              </a:p>
            </p:txBody>
          </p:sp>
        </mc:Choice>
        <mc:Fallback xmlns="">
          <p:sp>
            <p:nvSpPr>
              <p:cNvPr id="14" name="Прямоугольник 13"/>
              <p:cNvSpPr>
                <a:spLocks noRot="1" noChangeAspect="1" noMove="1" noResize="1" noEditPoints="1" noAdjustHandles="1" noChangeArrowheads="1" noChangeShapeType="1" noTextEdit="1"/>
              </p:cNvSpPr>
              <p:nvPr/>
            </p:nvSpPr>
            <p:spPr>
              <a:xfrm>
                <a:off x="5020394" y="5865022"/>
                <a:ext cx="5650023" cy="461665"/>
              </a:xfrm>
              <a:prstGeom prst="rect">
                <a:avLst/>
              </a:prstGeom>
              <a:blipFill>
                <a:blip r:embed="rId4"/>
                <a:stretch>
                  <a:fillRect l="-324" b="-10526"/>
                </a:stretch>
              </a:blipFill>
            </p:spPr>
            <p:txBody>
              <a:bodyPr/>
              <a:lstStyle/>
              <a:p>
                <a:r>
                  <a:rPr lang="ru-BY">
                    <a:noFill/>
                  </a:rPr>
                  <a:t> </a:t>
                </a:r>
              </a:p>
            </p:txBody>
          </p:sp>
        </mc:Fallback>
      </mc:AlternateContent>
      <mc:AlternateContent xmlns:mc="http://schemas.openxmlformats.org/markup-compatibility/2006" xmlns:a14="http://schemas.microsoft.com/office/drawing/2010/main">
        <mc:Choice Requires="a14">
          <p:sp>
            <p:nvSpPr>
              <p:cNvPr id="16" name="Объект 15"/>
              <p:cNvSpPr txBox="1"/>
              <p:nvPr/>
            </p:nvSpPr>
            <p:spPr bwMode="auto">
              <a:xfrm>
                <a:off x="6772904" y="2603733"/>
                <a:ext cx="4261105" cy="429577"/>
              </a:xfrm>
              <a:prstGeom prst="rect">
                <a:avLst/>
              </a:prstGeom>
              <a:noFill/>
            </p:spPr>
            <p:txBody>
              <a:bodyPr>
                <a:normAutofit lnSpcReduction="10000"/>
              </a:bodyPr>
              <a:lstStyle/>
              <a:p>
                <a14:m>
                  <m:oMath xmlns:m="http://schemas.openxmlformats.org/officeDocument/2006/math">
                    <m:r>
                      <a:rPr lang="ru-BY" sz="2000" b="1" i="1" smtClean="0">
                        <a:solidFill>
                          <a:srgbClr val="000000"/>
                        </a:solidFill>
                        <a:latin typeface="Cambria Math" panose="02040503050406030204" pitchFamily="18" charset="0"/>
                      </a:rPr>
                      <m:t>𝑻</m:t>
                    </m:r>
                    <m:d>
                      <m:dPr>
                        <m:ctrlPr>
                          <a:rPr lang="ru-BY" sz="2000" b="1" i="1">
                            <a:solidFill>
                              <a:srgbClr val="000000"/>
                            </a:solidFill>
                            <a:latin typeface="Cambria Math" panose="02040503050406030204" pitchFamily="18" charset="0"/>
                          </a:rPr>
                        </m:ctrlPr>
                      </m:dPr>
                      <m:e>
                        <m:r>
                          <a:rPr lang="ru-BY" sz="2000" b="1" i="1">
                            <a:solidFill>
                              <a:srgbClr val="000000"/>
                            </a:solidFill>
                            <a:latin typeface="Cambria Math" panose="02040503050406030204" pitchFamily="18" charset="0"/>
                          </a:rPr>
                          <m:t>𝒍</m:t>
                        </m:r>
                      </m:e>
                    </m:d>
                    <m:r>
                      <a:rPr lang="ru-RU" sz="2000" b="1" i="1" smtClean="0">
                        <a:solidFill>
                          <a:srgbClr val="000000"/>
                        </a:solidFill>
                        <a:latin typeface="Cambria Math" panose="02040503050406030204" pitchFamily="18" charset="0"/>
                      </a:rPr>
                      <m:t>=</m:t>
                    </m:r>
                    <m:r>
                      <a:rPr lang="ru-RU" sz="2000" b="1" i="1" smtClean="0">
                        <a:solidFill>
                          <a:srgbClr val="000000"/>
                        </a:solidFill>
                        <a:latin typeface="Cambria Math" panose="02040503050406030204" pitchFamily="18" charset="0"/>
                      </a:rPr>
                      <m:t>𝟏</m:t>
                    </m:r>
                    <m:r>
                      <a:rPr lang="ru-RU" sz="2000" b="1" i="1" smtClean="0">
                        <a:solidFill>
                          <a:srgbClr val="000000"/>
                        </a:solidFill>
                        <a:latin typeface="Cambria Math" panose="02040503050406030204" pitchFamily="18" charset="0"/>
                        <a:ea typeface="Cambria Math" panose="02040503050406030204" pitchFamily="18" charset="0"/>
                      </a:rPr>
                      <m:t>⋅</m:t>
                    </m:r>
                    <m:sSup>
                      <m:sSupPr>
                        <m:ctrlPr>
                          <a:rPr lang="ru-RU" sz="2000" b="1" i="1" smtClean="0">
                            <a:latin typeface="Cambria Math" panose="02040503050406030204" pitchFamily="18" charset="0"/>
                          </a:rPr>
                        </m:ctrlPr>
                      </m:sSupPr>
                      <m:e>
                        <m:r>
                          <a:rPr lang="ru-RU" sz="2000" b="1" i="1" smtClean="0">
                            <a:latin typeface="Cambria Math" panose="02040503050406030204" pitchFamily="18" charset="0"/>
                          </a:rPr>
                          <m:t>(</m:t>
                        </m:r>
                        <m:r>
                          <a:rPr lang="ru-RU" sz="2000" b="1" i="1">
                            <a:latin typeface="Cambria Math" panose="02040503050406030204" pitchFamily="18" charset="0"/>
                          </a:rPr>
                          <m:t>𝟐</m:t>
                        </m:r>
                      </m:e>
                      <m:sup>
                        <m:r>
                          <a:rPr lang="en-US" sz="2000" b="1" i="1">
                            <a:latin typeface="Cambria Math" panose="02040503050406030204" pitchFamily="18" charset="0"/>
                          </a:rPr>
                          <m:t>𝒍</m:t>
                        </m:r>
                      </m:sup>
                    </m:sSup>
                    <m:r>
                      <a:rPr lang="en-US" sz="2000" b="1" i="1" smtClean="0">
                        <a:latin typeface="Cambria Math" panose="02040503050406030204" pitchFamily="18" charset="0"/>
                      </a:rPr>
                      <m:t>−</m:t>
                    </m:r>
                    <m:r>
                      <a:rPr lang="en-US" sz="2000" b="1" i="1" smtClean="0">
                        <a:latin typeface="Cambria Math" panose="02040503050406030204" pitchFamily="18" charset="0"/>
                      </a:rPr>
                      <m:t>𝟏</m:t>
                    </m:r>
                    <m:r>
                      <a:rPr lang="ru-RU" sz="2000" b="1" i="1" smtClean="0">
                        <a:latin typeface="Cambria Math" panose="02040503050406030204" pitchFamily="18" charset="0"/>
                      </a:rPr>
                      <m:t>), </m:t>
                    </m:r>
                    <m:r>
                      <a:rPr lang="ru-BY" sz="2000" b="1" i="1">
                        <a:solidFill>
                          <a:srgbClr val="000000"/>
                        </a:solidFill>
                        <a:latin typeface="Cambria Math" panose="02040503050406030204" pitchFamily="18" charset="0"/>
                      </a:rPr>
                      <m:t>𝑻</m:t>
                    </m:r>
                    <m:d>
                      <m:dPr>
                        <m:ctrlPr>
                          <a:rPr lang="ru-BY" sz="2000" b="1" i="1">
                            <a:solidFill>
                              <a:srgbClr val="000000"/>
                            </a:solidFill>
                            <a:latin typeface="Cambria Math" panose="02040503050406030204" pitchFamily="18" charset="0"/>
                          </a:rPr>
                        </m:ctrlPr>
                      </m:dPr>
                      <m:e>
                        <m:r>
                          <a:rPr lang="ru-BY" sz="2000" b="1" i="1">
                            <a:solidFill>
                              <a:srgbClr val="000000"/>
                            </a:solidFill>
                            <a:latin typeface="Cambria Math" panose="02040503050406030204" pitchFamily="18" charset="0"/>
                          </a:rPr>
                          <m:t>𝒍</m:t>
                        </m:r>
                      </m:e>
                    </m:d>
                    <m:r>
                      <a:rPr lang="ru-BY" sz="2000" b="1" i="1">
                        <a:solidFill>
                          <a:srgbClr val="000000"/>
                        </a:solidFill>
                        <a:latin typeface="Cambria Math" panose="02040503050406030204" pitchFamily="18" charset="0"/>
                      </a:rPr>
                      <m:t>=</m:t>
                    </m:r>
                    <m:r>
                      <a:rPr lang="el-GR" sz="2000" b="1" i="0" smtClean="0">
                        <a:solidFill>
                          <a:srgbClr val="000000"/>
                        </a:solidFill>
                        <a:latin typeface="Cambria Math" panose="02040503050406030204" pitchFamily="18" charset="0"/>
                        <a:ea typeface="Cambria Math" panose="02040503050406030204" pitchFamily="18" charset="0"/>
                      </a:rPr>
                      <m:t>𝚯</m:t>
                    </m:r>
                    <m:d>
                      <m:dPr>
                        <m:ctrlPr>
                          <a:rPr lang="ru-BY" sz="2000" b="1" i="1">
                            <a:solidFill>
                              <a:srgbClr val="000000"/>
                            </a:solidFill>
                            <a:latin typeface="Cambria Math" panose="02040503050406030204" pitchFamily="18" charset="0"/>
                          </a:rPr>
                        </m:ctrlPr>
                      </m:dPr>
                      <m:e>
                        <m:sSup>
                          <m:sSupPr>
                            <m:ctrlPr>
                              <a:rPr lang="ru-BY" sz="2000" b="1" i="1">
                                <a:solidFill>
                                  <a:srgbClr val="000000"/>
                                </a:solidFill>
                                <a:latin typeface="Cambria Math" panose="02040503050406030204" pitchFamily="18" charset="0"/>
                              </a:rPr>
                            </m:ctrlPr>
                          </m:sSupPr>
                          <m:e>
                            <m:r>
                              <a:rPr lang="ru-BY" sz="2000" b="1" i="1">
                                <a:solidFill>
                                  <a:srgbClr val="000000"/>
                                </a:solidFill>
                                <a:latin typeface="Cambria Math" panose="02040503050406030204" pitchFamily="18" charset="0"/>
                              </a:rPr>
                              <m:t>𝟐</m:t>
                            </m:r>
                          </m:e>
                          <m:sup>
                            <m:r>
                              <a:rPr lang="ru-BY" sz="2000" b="1" i="1">
                                <a:solidFill>
                                  <a:srgbClr val="000000"/>
                                </a:solidFill>
                                <a:latin typeface="Cambria Math" panose="02040503050406030204" pitchFamily="18" charset="0"/>
                              </a:rPr>
                              <m:t>𝒍</m:t>
                            </m:r>
                          </m:sup>
                        </m:sSup>
                      </m:e>
                    </m:d>
                  </m:oMath>
                </a14:m>
                <a:r>
                  <a:rPr lang="en-US" sz="2000" b="1" dirty="0"/>
                  <a:t>;</a:t>
                </a:r>
                <a:endParaRPr lang="ru-BY" sz="2000" b="1" dirty="0"/>
              </a:p>
            </p:txBody>
          </p:sp>
        </mc:Choice>
        <mc:Fallback xmlns="">
          <p:sp>
            <p:nvSpPr>
              <p:cNvPr id="16" name="Объект 15"/>
              <p:cNvSpPr txBox="1">
                <a:spLocks noRot="1" noChangeAspect="1" noMove="1" noResize="1" noEditPoints="1" noAdjustHandles="1" noChangeArrowheads="1" noChangeShapeType="1" noTextEdit="1"/>
              </p:cNvSpPr>
              <p:nvPr/>
            </p:nvSpPr>
            <p:spPr bwMode="auto">
              <a:xfrm>
                <a:off x="6772904" y="2603733"/>
                <a:ext cx="4261105" cy="429577"/>
              </a:xfrm>
              <a:prstGeom prst="rect">
                <a:avLst/>
              </a:prstGeom>
              <a:blipFill>
                <a:blip r:embed="rId5"/>
                <a:stretch>
                  <a:fillRect t="-8451" b="-15493"/>
                </a:stretch>
              </a:blipFill>
            </p:spPr>
            <p:txBody>
              <a:bodyPr/>
              <a:lstStyle/>
              <a:p>
                <a:r>
                  <a:rPr lang="ru-BY">
                    <a:noFill/>
                  </a:rPr>
                  <a:t> </a:t>
                </a:r>
              </a:p>
            </p:txBody>
          </p:sp>
        </mc:Fallback>
      </mc:AlternateContent>
      <p:cxnSp>
        <p:nvCxnSpPr>
          <p:cNvPr id="22" name="Прямая соединительная линия 21"/>
          <p:cNvCxnSpPr>
            <a:cxnSpLocks/>
          </p:cNvCxnSpPr>
          <p:nvPr/>
        </p:nvCxnSpPr>
        <p:spPr>
          <a:xfrm>
            <a:off x="4959528" y="143970"/>
            <a:ext cx="33717" cy="6668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graphicFrame>
            <p:nvGraphicFramePr>
              <p:cNvPr id="5" name="Таблица 11">
                <a:extLst>
                  <a:ext uri="{FF2B5EF4-FFF2-40B4-BE49-F238E27FC236}">
                    <a16:creationId xmlns:a16="http://schemas.microsoft.com/office/drawing/2014/main" id="{44B35B0B-DF9D-87E2-0EA0-13E5ABBF10CE}"/>
                  </a:ext>
                </a:extLst>
              </p:cNvPr>
              <p:cNvGraphicFramePr>
                <a:graphicFrameLocks noGrp="1"/>
              </p:cNvGraphicFramePr>
              <p:nvPr>
                <p:extLst>
                  <p:ext uri="{D42A27DB-BD31-4B8C-83A1-F6EECF244321}">
                    <p14:modId xmlns:p14="http://schemas.microsoft.com/office/powerpoint/2010/main" val="1846188256"/>
                  </p:ext>
                </p:extLst>
              </p:nvPr>
            </p:nvGraphicFramePr>
            <p:xfrm>
              <a:off x="568227" y="2252981"/>
              <a:ext cx="4035610" cy="640080"/>
            </p:xfrm>
            <a:graphic>
              <a:graphicData uri="http://schemas.openxmlformats.org/drawingml/2006/table">
                <a:tbl>
                  <a:tblPr firstRow="1" bandRow="1">
                    <a:tableStyleId>{2D5ABB26-0587-4C30-8999-92F81FD0307C}</a:tableStyleId>
                  </a:tblPr>
                  <a:tblGrid>
                    <a:gridCol w="807122">
                      <a:extLst>
                        <a:ext uri="{9D8B030D-6E8A-4147-A177-3AD203B41FA5}">
                          <a16:colId xmlns:a16="http://schemas.microsoft.com/office/drawing/2014/main" val="807589840"/>
                        </a:ext>
                      </a:extLst>
                    </a:gridCol>
                    <a:gridCol w="807122">
                      <a:extLst>
                        <a:ext uri="{9D8B030D-6E8A-4147-A177-3AD203B41FA5}">
                          <a16:colId xmlns:a16="http://schemas.microsoft.com/office/drawing/2014/main" val="461687872"/>
                        </a:ext>
                      </a:extLst>
                    </a:gridCol>
                    <a:gridCol w="807122">
                      <a:extLst>
                        <a:ext uri="{9D8B030D-6E8A-4147-A177-3AD203B41FA5}">
                          <a16:colId xmlns:a16="http://schemas.microsoft.com/office/drawing/2014/main" val="3618496705"/>
                        </a:ext>
                      </a:extLst>
                    </a:gridCol>
                    <a:gridCol w="807122">
                      <a:extLst>
                        <a:ext uri="{9D8B030D-6E8A-4147-A177-3AD203B41FA5}">
                          <a16:colId xmlns:a16="http://schemas.microsoft.com/office/drawing/2014/main" val="624500400"/>
                        </a:ext>
                      </a:extLst>
                    </a:gridCol>
                    <a:gridCol w="807122">
                      <a:extLst>
                        <a:ext uri="{9D8B030D-6E8A-4147-A177-3AD203B41FA5}">
                          <a16:colId xmlns:a16="http://schemas.microsoft.com/office/drawing/2014/main" val="968333058"/>
                        </a:ext>
                      </a:extLst>
                    </a:gridCol>
                  </a:tblGrid>
                  <a:tr h="288451">
                    <a:tc>
                      <a:txBody>
                        <a:bodyPr/>
                        <a:lstStyle/>
                        <a:p>
                          <a:endParaRPr lang="ru-BY"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ru-BY"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ru-BY"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ru-BY"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ru-BY"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72273357"/>
                      </a:ext>
                    </a:extLst>
                  </a:tr>
                  <a:tr h="216338">
                    <a:tc>
                      <a:txBody>
                        <a:bodyPr/>
                        <a:lstStyle/>
                        <a:p>
                          <a:pPr algn="ctr"/>
                          <a14:m>
                            <m:oMathPara xmlns:m="http://schemas.openxmlformats.org/officeDocument/2006/math">
                              <m:oMathParaPr>
                                <m:jc m:val="centerGroup"/>
                              </m:oMathParaPr>
                              <m:oMath xmlns:m="http://schemas.openxmlformats.org/officeDocument/2006/math">
                                <m:r>
                                  <a:rPr lang="en-US" sz="1200" b="0" i="1" dirty="0" smtClean="0">
                                    <a:latin typeface="Cambria Math" panose="02040503050406030204" pitchFamily="18" charset="0"/>
                                  </a:rPr>
                                  <m:t>𝑙</m:t>
                                </m:r>
                                <m:r>
                                  <a:rPr lang="en-US" sz="1200" i="1" dirty="0" smtClean="0">
                                    <a:latin typeface="Cambria Math" panose="02040503050406030204" pitchFamily="18" charset="0"/>
                                  </a:rPr>
                                  <m:t>−1</m:t>
                                </m:r>
                              </m:oMath>
                            </m:oMathPara>
                          </a14:m>
                          <a:endParaRPr lang="ru-BY" sz="12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dirty="0"/>
                            <a:t>…</a:t>
                          </a:r>
                          <a:endParaRPr lang="ru-BY" sz="12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dirty="0"/>
                            <a:t>2</a:t>
                          </a:r>
                          <a:endParaRPr lang="ru-BY" sz="12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dirty="0"/>
                            <a:t>1</a:t>
                          </a:r>
                          <a:endParaRPr lang="ru-BY" sz="12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dirty="0"/>
                            <a:t>0</a:t>
                          </a:r>
                          <a:endParaRPr lang="ru-BY" sz="12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46880674"/>
                      </a:ext>
                    </a:extLst>
                  </a:tr>
                </a:tbl>
              </a:graphicData>
            </a:graphic>
          </p:graphicFrame>
        </mc:Choice>
        <mc:Fallback xmlns="">
          <p:graphicFrame>
            <p:nvGraphicFramePr>
              <p:cNvPr id="5" name="Таблица 11">
                <a:extLst>
                  <a:ext uri="{FF2B5EF4-FFF2-40B4-BE49-F238E27FC236}">
                    <a16:creationId xmlns:a16="http://schemas.microsoft.com/office/drawing/2014/main" id="{44B35B0B-DF9D-87E2-0EA0-13E5ABBF10CE}"/>
                  </a:ext>
                </a:extLst>
              </p:cNvPr>
              <p:cNvGraphicFramePr>
                <a:graphicFrameLocks noGrp="1"/>
              </p:cNvGraphicFramePr>
              <p:nvPr>
                <p:extLst>
                  <p:ext uri="{D42A27DB-BD31-4B8C-83A1-F6EECF244321}">
                    <p14:modId xmlns:p14="http://schemas.microsoft.com/office/powerpoint/2010/main" val="1846188256"/>
                  </p:ext>
                </p:extLst>
              </p:nvPr>
            </p:nvGraphicFramePr>
            <p:xfrm>
              <a:off x="568227" y="2252981"/>
              <a:ext cx="4035610" cy="640080"/>
            </p:xfrm>
            <a:graphic>
              <a:graphicData uri="http://schemas.openxmlformats.org/drawingml/2006/table">
                <a:tbl>
                  <a:tblPr firstRow="1" bandRow="1">
                    <a:tableStyleId>{2D5ABB26-0587-4C30-8999-92F81FD0307C}</a:tableStyleId>
                  </a:tblPr>
                  <a:tblGrid>
                    <a:gridCol w="807122">
                      <a:extLst>
                        <a:ext uri="{9D8B030D-6E8A-4147-A177-3AD203B41FA5}">
                          <a16:colId xmlns:a16="http://schemas.microsoft.com/office/drawing/2014/main" val="807589840"/>
                        </a:ext>
                      </a:extLst>
                    </a:gridCol>
                    <a:gridCol w="807122">
                      <a:extLst>
                        <a:ext uri="{9D8B030D-6E8A-4147-A177-3AD203B41FA5}">
                          <a16:colId xmlns:a16="http://schemas.microsoft.com/office/drawing/2014/main" val="461687872"/>
                        </a:ext>
                      </a:extLst>
                    </a:gridCol>
                    <a:gridCol w="807122">
                      <a:extLst>
                        <a:ext uri="{9D8B030D-6E8A-4147-A177-3AD203B41FA5}">
                          <a16:colId xmlns:a16="http://schemas.microsoft.com/office/drawing/2014/main" val="3618496705"/>
                        </a:ext>
                      </a:extLst>
                    </a:gridCol>
                    <a:gridCol w="807122">
                      <a:extLst>
                        <a:ext uri="{9D8B030D-6E8A-4147-A177-3AD203B41FA5}">
                          <a16:colId xmlns:a16="http://schemas.microsoft.com/office/drawing/2014/main" val="624500400"/>
                        </a:ext>
                      </a:extLst>
                    </a:gridCol>
                    <a:gridCol w="807122">
                      <a:extLst>
                        <a:ext uri="{9D8B030D-6E8A-4147-A177-3AD203B41FA5}">
                          <a16:colId xmlns:a16="http://schemas.microsoft.com/office/drawing/2014/main" val="968333058"/>
                        </a:ext>
                      </a:extLst>
                    </a:gridCol>
                  </a:tblGrid>
                  <a:tr h="365760">
                    <a:tc>
                      <a:txBody>
                        <a:bodyPr/>
                        <a:lstStyle/>
                        <a:p>
                          <a:endParaRPr lang="ru-BY"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ru-BY"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ru-BY"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ru-BY"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ru-BY"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72273357"/>
                      </a:ext>
                    </a:extLst>
                  </a:tr>
                  <a:tr h="274320">
                    <a:tc>
                      <a:txBody>
                        <a:bodyPr/>
                        <a:lstStyle/>
                        <a:p>
                          <a:endParaRPr lang="ru-BY"/>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6"/>
                          <a:stretch>
                            <a:fillRect l="-752" t="-137778" r="-400000" b="-17778"/>
                          </a:stretch>
                        </a:blipFill>
                      </a:tcPr>
                    </a:tc>
                    <a:tc>
                      <a:txBody>
                        <a:bodyPr/>
                        <a:lstStyle/>
                        <a:p>
                          <a:pPr algn="ctr"/>
                          <a:r>
                            <a:rPr lang="en-US" sz="1200" dirty="0"/>
                            <a:t>…</a:t>
                          </a:r>
                          <a:endParaRPr lang="ru-BY" sz="12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dirty="0"/>
                            <a:t>2</a:t>
                          </a:r>
                          <a:endParaRPr lang="ru-BY" sz="12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dirty="0"/>
                            <a:t>1</a:t>
                          </a:r>
                          <a:endParaRPr lang="ru-BY" sz="12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dirty="0"/>
                            <a:t>0</a:t>
                          </a:r>
                          <a:endParaRPr lang="ru-BY" sz="12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46880674"/>
                      </a:ext>
                    </a:extLst>
                  </a:tr>
                </a:tbl>
              </a:graphicData>
            </a:graphic>
          </p:graphicFrame>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CD7D46F9-227E-E2D8-E93A-DB910E308DA1}"/>
                  </a:ext>
                </a:extLst>
              </p:cNvPr>
              <p:cNvSpPr txBox="1"/>
              <p:nvPr/>
            </p:nvSpPr>
            <p:spPr>
              <a:xfrm>
                <a:off x="5348936" y="3752114"/>
                <a:ext cx="6772789" cy="2016642"/>
              </a:xfrm>
              <a:prstGeom prst="rect">
                <a:avLst/>
              </a:prstGeom>
              <a:noFill/>
            </p:spPr>
            <p:txBody>
              <a:bodyPr wrap="square">
                <a:spAutoFit/>
              </a:bodyPr>
              <a:lstStyle/>
              <a:p>
                <a14:m>
                  <m:oMath xmlns:m="http://schemas.openxmlformats.org/officeDocument/2006/math">
                    <m:r>
                      <a:rPr lang="ru-BY" sz="2000" b="1" i="1" smtClean="0">
                        <a:solidFill>
                          <a:srgbClr val="000000"/>
                        </a:solidFill>
                        <a:latin typeface="Cambria Math" panose="02040503050406030204" pitchFamily="18" charset="0"/>
                      </a:rPr>
                      <m:t>𝑻</m:t>
                    </m:r>
                    <m:d>
                      <m:dPr>
                        <m:ctrlPr>
                          <a:rPr lang="ru-BY" sz="2000" b="1" i="1">
                            <a:solidFill>
                              <a:srgbClr val="000000"/>
                            </a:solidFill>
                            <a:latin typeface="Cambria Math" panose="02040503050406030204" pitchFamily="18" charset="0"/>
                          </a:rPr>
                        </m:ctrlPr>
                      </m:dPr>
                      <m:e>
                        <m:r>
                          <a:rPr lang="ru-BY" sz="2000" b="1" i="1">
                            <a:solidFill>
                              <a:srgbClr val="000000"/>
                            </a:solidFill>
                            <a:latin typeface="Cambria Math" panose="02040503050406030204" pitchFamily="18" charset="0"/>
                          </a:rPr>
                          <m:t>𝒍</m:t>
                        </m:r>
                      </m:e>
                    </m:d>
                    <m:r>
                      <a:rPr lang="en-US" sz="2000" b="0" i="1" smtClean="0">
                        <a:solidFill>
                          <a:srgbClr val="000000"/>
                        </a:solidFill>
                        <a:latin typeface="Cambria Math" panose="02040503050406030204" pitchFamily="18" charset="0"/>
                      </a:rPr>
                      <m:t>=</m:t>
                    </m:r>
                    <m:d>
                      <m:dPr>
                        <m:ctrlPr>
                          <a:rPr lang="en-US" sz="2000" b="0" i="1" smtClean="0">
                            <a:solidFill>
                              <a:srgbClr val="000000"/>
                            </a:solidFill>
                            <a:latin typeface="Cambria Math" panose="02040503050406030204" pitchFamily="18" charset="0"/>
                          </a:rPr>
                        </m:ctrlPr>
                      </m:dPr>
                      <m:e>
                        <m:d>
                          <m:dPr>
                            <m:begChr m:val="⌊"/>
                            <m:endChr m:val="⌋"/>
                            <m:ctrlPr>
                              <a:rPr lang="en-US" sz="2000" i="1">
                                <a:solidFill>
                                  <a:srgbClr val="000000"/>
                                </a:solidFill>
                                <a:latin typeface="Cambria Math" panose="02040503050406030204" pitchFamily="18" charset="0"/>
                              </a:rPr>
                            </m:ctrlPr>
                          </m:dPr>
                          <m:e>
                            <m:func>
                              <m:funcPr>
                                <m:ctrlPr>
                                  <a:rPr lang="en-US" sz="2000" i="1">
                                    <a:solidFill>
                                      <a:srgbClr val="000000"/>
                                    </a:solidFill>
                                    <a:latin typeface="Cambria Math" panose="02040503050406030204" pitchFamily="18" charset="0"/>
                                  </a:rPr>
                                </m:ctrlPr>
                              </m:funcPr>
                              <m:fName>
                                <m:sSub>
                                  <m:sSubPr>
                                    <m:ctrlPr>
                                      <a:rPr lang="en-US" sz="2000" i="1">
                                        <a:solidFill>
                                          <a:srgbClr val="000000"/>
                                        </a:solidFill>
                                        <a:latin typeface="Cambria Math" panose="02040503050406030204" pitchFamily="18" charset="0"/>
                                      </a:rPr>
                                    </m:ctrlPr>
                                  </m:sSubPr>
                                  <m:e>
                                    <m:r>
                                      <m:rPr>
                                        <m:sty m:val="p"/>
                                      </m:rPr>
                                      <a:rPr lang="en-US" sz="2000">
                                        <a:solidFill>
                                          <a:srgbClr val="000000"/>
                                        </a:solidFill>
                                        <a:latin typeface="Cambria Math" panose="02040503050406030204" pitchFamily="18" charset="0"/>
                                      </a:rPr>
                                      <m:t>log</m:t>
                                    </m:r>
                                  </m:e>
                                  <m:sub>
                                    <m:r>
                                      <a:rPr lang="ru-RU" sz="2000" i="1">
                                        <a:solidFill>
                                          <a:srgbClr val="000000"/>
                                        </a:solidFill>
                                        <a:latin typeface="Cambria Math" panose="02040503050406030204" pitchFamily="18" charset="0"/>
                                      </a:rPr>
                                      <m:t>2</m:t>
                                    </m:r>
                                  </m:sub>
                                </m:sSub>
                              </m:fName>
                              <m:e>
                                <m:r>
                                  <a:rPr lang="ru-RU" sz="2000" i="1">
                                    <a:solidFill>
                                      <a:srgbClr val="000000"/>
                                    </a:solidFill>
                                    <a:latin typeface="Cambria Math" panose="02040503050406030204" pitchFamily="18" charset="0"/>
                                  </a:rPr>
                                  <m:t>1</m:t>
                                </m:r>
                              </m:e>
                            </m:func>
                            <m:r>
                              <a:rPr lang="ru-RU" sz="2000" i="1">
                                <a:solidFill>
                                  <a:srgbClr val="000000"/>
                                </a:solidFill>
                                <a:latin typeface="Cambria Math" panose="02040503050406030204" pitchFamily="18" charset="0"/>
                              </a:rPr>
                              <m:t>+1</m:t>
                            </m:r>
                          </m:e>
                        </m:d>
                        <m:r>
                          <a:rPr lang="ru-RU" sz="2000" i="1">
                            <a:solidFill>
                              <a:srgbClr val="000000"/>
                            </a:solidFill>
                            <a:latin typeface="Cambria Math" panose="02040503050406030204" pitchFamily="18" charset="0"/>
                          </a:rPr>
                          <m:t>+</m:t>
                        </m:r>
                        <m:r>
                          <m:rPr>
                            <m:nor/>
                          </m:rPr>
                          <a:rPr lang="en-US" sz="2000" dirty="0">
                            <a:solidFill>
                              <a:srgbClr val="000000"/>
                            </a:solidFill>
                          </a:rPr>
                          <m:t> </m:t>
                        </m:r>
                        <m:d>
                          <m:dPr>
                            <m:begChr m:val="⌊"/>
                            <m:endChr m:val="⌋"/>
                            <m:ctrlPr>
                              <a:rPr lang="en-US" sz="2000" i="1">
                                <a:solidFill>
                                  <a:srgbClr val="000000"/>
                                </a:solidFill>
                                <a:latin typeface="Cambria Math" panose="02040503050406030204" pitchFamily="18" charset="0"/>
                              </a:rPr>
                            </m:ctrlPr>
                          </m:dPr>
                          <m:e>
                            <m:func>
                              <m:funcPr>
                                <m:ctrlPr>
                                  <a:rPr lang="en-US" sz="2000" i="1">
                                    <a:solidFill>
                                      <a:srgbClr val="000000"/>
                                    </a:solidFill>
                                    <a:latin typeface="Cambria Math" panose="02040503050406030204" pitchFamily="18" charset="0"/>
                                  </a:rPr>
                                </m:ctrlPr>
                              </m:funcPr>
                              <m:fName>
                                <m:sSub>
                                  <m:sSubPr>
                                    <m:ctrlPr>
                                      <a:rPr lang="en-US" sz="2000" i="1">
                                        <a:solidFill>
                                          <a:srgbClr val="000000"/>
                                        </a:solidFill>
                                        <a:latin typeface="Cambria Math" panose="02040503050406030204" pitchFamily="18" charset="0"/>
                                      </a:rPr>
                                    </m:ctrlPr>
                                  </m:sSubPr>
                                  <m:e>
                                    <m:r>
                                      <m:rPr>
                                        <m:sty m:val="p"/>
                                      </m:rPr>
                                      <a:rPr lang="en-US" sz="2000">
                                        <a:solidFill>
                                          <a:srgbClr val="000000"/>
                                        </a:solidFill>
                                        <a:latin typeface="Cambria Math" panose="02040503050406030204" pitchFamily="18" charset="0"/>
                                      </a:rPr>
                                      <m:t>log</m:t>
                                    </m:r>
                                  </m:e>
                                  <m:sub>
                                    <m:r>
                                      <a:rPr lang="ru-RU" sz="2000" i="1">
                                        <a:solidFill>
                                          <a:srgbClr val="000000"/>
                                        </a:solidFill>
                                        <a:latin typeface="Cambria Math" panose="02040503050406030204" pitchFamily="18" charset="0"/>
                                      </a:rPr>
                                      <m:t>2</m:t>
                                    </m:r>
                                  </m:sub>
                                </m:sSub>
                              </m:fName>
                              <m:e>
                                <m:r>
                                  <a:rPr lang="ru-RU" sz="2000" i="1">
                                    <a:solidFill>
                                      <a:srgbClr val="000000"/>
                                    </a:solidFill>
                                    <a:latin typeface="Cambria Math" panose="02040503050406030204" pitchFamily="18" charset="0"/>
                                  </a:rPr>
                                  <m:t>2</m:t>
                                </m:r>
                              </m:e>
                            </m:func>
                            <m:r>
                              <a:rPr lang="ru-RU" sz="2000" i="1">
                                <a:solidFill>
                                  <a:srgbClr val="000000"/>
                                </a:solidFill>
                                <a:latin typeface="Cambria Math" panose="02040503050406030204" pitchFamily="18" charset="0"/>
                              </a:rPr>
                              <m:t>+1</m:t>
                            </m:r>
                          </m:e>
                        </m:d>
                        <m:r>
                          <a:rPr lang="ru-RU" sz="2000" i="1">
                            <a:solidFill>
                              <a:srgbClr val="000000"/>
                            </a:solidFill>
                            <a:latin typeface="Cambria Math" panose="02040503050406030204" pitchFamily="18" charset="0"/>
                          </a:rPr>
                          <m:t>+</m:t>
                        </m:r>
                        <m:d>
                          <m:dPr>
                            <m:begChr m:val="⌊"/>
                            <m:endChr m:val="⌋"/>
                            <m:ctrlPr>
                              <a:rPr lang="en-US" sz="2000" i="1">
                                <a:solidFill>
                                  <a:srgbClr val="000000"/>
                                </a:solidFill>
                                <a:latin typeface="Cambria Math" panose="02040503050406030204" pitchFamily="18" charset="0"/>
                              </a:rPr>
                            </m:ctrlPr>
                          </m:dPr>
                          <m:e>
                            <m:func>
                              <m:funcPr>
                                <m:ctrlPr>
                                  <a:rPr lang="en-US" sz="2000" i="1">
                                    <a:solidFill>
                                      <a:srgbClr val="000000"/>
                                    </a:solidFill>
                                    <a:latin typeface="Cambria Math" panose="02040503050406030204" pitchFamily="18" charset="0"/>
                                  </a:rPr>
                                </m:ctrlPr>
                              </m:funcPr>
                              <m:fName>
                                <m:sSub>
                                  <m:sSubPr>
                                    <m:ctrlPr>
                                      <a:rPr lang="en-US" sz="2000" i="1">
                                        <a:solidFill>
                                          <a:srgbClr val="000000"/>
                                        </a:solidFill>
                                        <a:latin typeface="Cambria Math" panose="02040503050406030204" pitchFamily="18" charset="0"/>
                                      </a:rPr>
                                    </m:ctrlPr>
                                  </m:sSubPr>
                                  <m:e>
                                    <m:r>
                                      <m:rPr>
                                        <m:sty m:val="p"/>
                                      </m:rPr>
                                      <a:rPr lang="en-US" sz="2000">
                                        <a:solidFill>
                                          <a:srgbClr val="000000"/>
                                        </a:solidFill>
                                        <a:latin typeface="Cambria Math" panose="02040503050406030204" pitchFamily="18" charset="0"/>
                                      </a:rPr>
                                      <m:t>log</m:t>
                                    </m:r>
                                  </m:e>
                                  <m:sub>
                                    <m:r>
                                      <a:rPr lang="ru-RU" sz="2000" i="1">
                                        <a:solidFill>
                                          <a:srgbClr val="000000"/>
                                        </a:solidFill>
                                        <a:latin typeface="Cambria Math" panose="02040503050406030204" pitchFamily="18" charset="0"/>
                                      </a:rPr>
                                      <m:t>2</m:t>
                                    </m:r>
                                  </m:sub>
                                </m:sSub>
                              </m:fName>
                              <m:e>
                                <m:r>
                                  <a:rPr lang="ru-RU" sz="2000" i="1">
                                    <a:solidFill>
                                      <a:srgbClr val="000000"/>
                                    </a:solidFill>
                                    <a:latin typeface="Cambria Math" panose="02040503050406030204" pitchFamily="18" charset="0"/>
                                  </a:rPr>
                                  <m:t>3</m:t>
                                </m:r>
                              </m:e>
                            </m:func>
                            <m:r>
                              <a:rPr lang="ru-RU" sz="2000" i="1">
                                <a:solidFill>
                                  <a:srgbClr val="000000"/>
                                </a:solidFill>
                                <a:latin typeface="Cambria Math" panose="02040503050406030204" pitchFamily="18" charset="0"/>
                              </a:rPr>
                              <m:t>+1</m:t>
                            </m:r>
                          </m:e>
                        </m:d>
                      </m:e>
                    </m:d>
                    <m:r>
                      <a:rPr lang="ru-RU" sz="2000" i="1">
                        <a:solidFill>
                          <a:srgbClr val="000000"/>
                        </a:solidFill>
                        <a:latin typeface="Cambria Math" panose="02040503050406030204" pitchFamily="18" charset="0"/>
                      </a:rPr>
                      <m:t>+</m:t>
                    </m:r>
                    <m:r>
                      <a:rPr lang="ru-RU" sz="2000" b="0" i="1" smtClean="0">
                        <a:solidFill>
                          <a:srgbClr val="000000"/>
                        </a:solidFill>
                        <a:latin typeface="Cambria Math" panose="02040503050406030204" pitchFamily="18" charset="0"/>
                      </a:rPr>
                      <m:t>+</m:t>
                    </m:r>
                    <m:d>
                      <m:dPr>
                        <m:ctrlPr>
                          <a:rPr lang="en-US" sz="2000" b="0" i="1" smtClean="0">
                            <a:solidFill>
                              <a:srgbClr val="000000"/>
                            </a:solidFill>
                            <a:latin typeface="Cambria Math" panose="02040503050406030204" pitchFamily="18" charset="0"/>
                          </a:rPr>
                        </m:ctrlPr>
                      </m:dPr>
                      <m:e>
                        <m:d>
                          <m:dPr>
                            <m:begChr m:val="⌊"/>
                            <m:endChr m:val="⌋"/>
                            <m:ctrlPr>
                              <a:rPr lang="en-US" sz="2000" i="1">
                                <a:solidFill>
                                  <a:srgbClr val="000000"/>
                                </a:solidFill>
                                <a:latin typeface="Cambria Math" panose="02040503050406030204" pitchFamily="18" charset="0"/>
                              </a:rPr>
                            </m:ctrlPr>
                          </m:dPr>
                          <m:e>
                            <m:func>
                              <m:funcPr>
                                <m:ctrlPr>
                                  <a:rPr lang="en-US" sz="2000" i="1">
                                    <a:solidFill>
                                      <a:srgbClr val="000000"/>
                                    </a:solidFill>
                                    <a:latin typeface="Cambria Math" panose="02040503050406030204" pitchFamily="18" charset="0"/>
                                  </a:rPr>
                                </m:ctrlPr>
                              </m:funcPr>
                              <m:fName>
                                <m:sSub>
                                  <m:sSubPr>
                                    <m:ctrlPr>
                                      <a:rPr lang="en-US" sz="2000" i="1">
                                        <a:solidFill>
                                          <a:srgbClr val="000000"/>
                                        </a:solidFill>
                                        <a:latin typeface="Cambria Math" panose="02040503050406030204" pitchFamily="18" charset="0"/>
                                      </a:rPr>
                                    </m:ctrlPr>
                                  </m:sSubPr>
                                  <m:e>
                                    <m:r>
                                      <m:rPr>
                                        <m:sty m:val="p"/>
                                      </m:rPr>
                                      <a:rPr lang="en-US" sz="2000">
                                        <a:solidFill>
                                          <a:srgbClr val="000000"/>
                                        </a:solidFill>
                                        <a:latin typeface="Cambria Math" panose="02040503050406030204" pitchFamily="18" charset="0"/>
                                      </a:rPr>
                                      <m:t>log</m:t>
                                    </m:r>
                                  </m:e>
                                  <m:sub>
                                    <m:r>
                                      <a:rPr lang="ru-RU" sz="2000" i="1">
                                        <a:solidFill>
                                          <a:srgbClr val="000000"/>
                                        </a:solidFill>
                                        <a:latin typeface="Cambria Math" panose="02040503050406030204" pitchFamily="18" charset="0"/>
                                      </a:rPr>
                                      <m:t>2</m:t>
                                    </m:r>
                                  </m:sub>
                                </m:sSub>
                              </m:fName>
                              <m:e>
                                <m:r>
                                  <a:rPr lang="en-US" sz="2000" b="0" i="1" smtClean="0">
                                    <a:solidFill>
                                      <a:srgbClr val="000000"/>
                                    </a:solidFill>
                                    <a:latin typeface="Cambria Math" panose="02040503050406030204" pitchFamily="18" charset="0"/>
                                  </a:rPr>
                                  <m:t>3</m:t>
                                </m:r>
                                <m:r>
                                  <a:rPr lang="en-US" sz="2000" i="1">
                                    <a:solidFill>
                                      <a:srgbClr val="000000"/>
                                    </a:solidFill>
                                    <a:latin typeface="Cambria Math" panose="02040503050406030204" pitchFamily="18" charset="0"/>
                                  </a:rPr>
                                  <m:t>!</m:t>
                                </m:r>
                              </m:e>
                            </m:func>
                            <m:r>
                              <a:rPr lang="ru-RU" sz="2000" i="1">
                                <a:solidFill>
                                  <a:srgbClr val="000000"/>
                                </a:solidFill>
                                <a:latin typeface="Cambria Math" panose="02040503050406030204" pitchFamily="18" charset="0"/>
                              </a:rPr>
                              <m:t>+1</m:t>
                            </m:r>
                          </m:e>
                        </m:d>
                        <m:r>
                          <a:rPr lang="en-US" sz="2000" i="1">
                            <a:solidFill>
                              <a:srgbClr val="000000"/>
                            </a:solidFill>
                            <a:latin typeface="Cambria Math" panose="02040503050406030204" pitchFamily="18" charset="0"/>
                          </a:rPr>
                          <m:t>+</m:t>
                        </m:r>
                        <m:d>
                          <m:dPr>
                            <m:begChr m:val="⌊"/>
                            <m:endChr m:val="⌋"/>
                            <m:ctrlPr>
                              <a:rPr lang="en-US" sz="2000" i="1">
                                <a:solidFill>
                                  <a:srgbClr val="000000"/>
                                </a:solidFill>
                                <a:latin typeface="Cambria Math" panose="02040503050406030204" pitchFamily="18" charset="0"/>
                              </a:rPr>
                            </m:ctrlPr>
                          </m:dPr>
                          <m:e>
                            <m:func>
                              <m:funcPr>
                                <m:ctrlPr>
                                  <a:rPr lang="en-US" sz="2000" i="1">
                                    <a:solidFill>
                                      <a:srgbClr val="000000"/>
                                    </a:solidFill>
                                    <a:latin typeface="Cambria Math" panose="02040503050406030204" pitchFamily="18" charset="0"/>
                                  </a:rPr>
                                </m:ctrlPr>
                              </m:funcPr>
                              <m:fName>
                                <m:sSub>
                                  <m:sSubPr>
                                    <m:ctrlPr>
                                      <a:rPr lang="en-US" sz="2000" i="1">
                                        <a:solidFill>
                                          <a:srgbClr val="000000"/>
                                        </a:solidFill>
                                        <a:latin typeface="Cambria Math" panose="02040503050406030204" pitchFamily="18" charset="0"/>
                                      </a:rPr>
                                    </m:ctrlPr>
                                  </m:sSubPr>
                                  <m:e>
                                    <m:r>
                                      <m:rPr>
                                        <m:sty m:val="p"/>
                                      </m:rPr>
                                      <a:rPr lang="en-US" sz="2000">
                                        <a:solidFill>
                                          <a:srgbClr val="000000"/>
                                        </a:solidFill>
                                        <a:latin typeface="Cambria Math" panose="02040503050406030204" pitchFamily="18" charset="0"/>
                                      </a:rPr>
                                      <m:t>log</m:t>
                                    </m:r>
                                  </m:e>
                                  <m:sub>
                                    <m:r>
                                      <a:rPr lang="ru-RU" sz="2000" i="1">
                                        <a:solidFill>
                                          <a:srgbClr val="000000"/>
                                        </a:solidFill>
                                        <a:latin typeface="Cambria Math" panose="02040503050406030204" pitchFamily="18" charset="0"/>
                                      </a:rPr>
                                      <m:t>2</m:t>
                                    </m:r>
                                  </m:sub>
                                </m:sSub>
                              </m:fName>
                              <m:e>
                                <m:r>
                                  <a:rPr lang="en-US" sz="2000" b="0" i="1" smtClean="0">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rPr>
                                  <m:t>!</m:t>
                                </m:r>
                              </m:e>
                            </m:func>
                            <m:r>
                              <a:rPr lang="ru-RU" sz="2000" i="1">
                                <a:solidFill>
                                  <a:srgbClr val="000000"/>
                                </a:solidFill>
                                <a:latin typeface="Cambria Math" panose="02040503050406030204" pitchFamily="18" charset="0"/>
                              </a:rPr>
                              <m:t>+1</m:t>
                            </m:r>
                          </m:e>
                        </m:d>
                        <m:r>
                          <a:rPr lang="en-US" sz="2000" i="1">
                            <a:solidFill>
                              <a:srgbClr val="000000"/>
                            </a:solidFill>
                            <a:latin typeface="Cambria Math" panose="02040503050406030204" pitchFamily="18" charset="0"/>
                          </a:rPr>
                          <m:t>+</m:t>
                        </m:r>
                        <m:r>
                          <a:rPr lang="ru-RU" sz="2000" i="1">
                            <a:solidFill>
                              <a:srgbClr val="000000"/>
                            </a:solidFill>
                            <a:latin typeface="Cambria Math" panose="02040503050406030204" pitchFamily="18" charset="0"/>
                          </a:rPr>
                          <m:t>…+</m:t>
                        </m:r>
                        <m:d>
                          <m:dPr>
                            <m:begChr m:val="⌊"/>
                            <m:endChr m:val="⌋"/>
                            <m:ctrlPr>
                              <a:rPr lang="en-US" sz="2000" i="1">
                                <a:solidFill>
                                  <a:srgbClr val="000000"/>
                                </a:solidFill>
                                <a:latin typeface="Cambria Math" panose="02040503050406030204" pitchFamily="18" charset="0"/>
                              </a:rPr>
                            </m:ctrlPr>
                          </m:dPr>
                          <m:e>
                            <m:func>
                              <m:funcPr>
                                <m:ctrlPr>
                                  <a:rPr lang="en-US" sz="2000" i="1">
                                    <a:solidFill>
                                      <a:srgbClr val="000000"/>
                                    </a:solidFill>
                                    <a:latin typeface="Cambria Math" panose="02040503050406030204" pitchFamily="18" charset="0"/>
                                  </a:rPr>
                                </m:ctrlPr>
                              </m:funcPr>
                              <m:fName>
                                <m:sSub>
                                  <m:sSubPr>
                                    <m:ctrlPr>
                                      <a:rPr lang="en-US" sz="2000" i="1">
                                        <a:solidFill>
                                          <a:srgbClr val="000000"/>
                                        </a:solidFill>
                                        <a:latin typeface="Cambria Math" panose="02040503050406030204" pitchFamily="18" charset="0"/>
                                      </a:rPr>
                                    </m:ctrlPr>
                                  </m:sSubPr>
                                  <m:e>
                                    <m:r>
                                      <m:rPr>
                                        <m:sty m:val="p"/>
                                      </m:rPr>
                                      <a:rPr lang="en-US" sz="2000">
                                        <a:solidFill>
                                          <a:srgbClr val="000000"/>
                                        </a:solidFill>
                                        <a:latin typeface="Cambria Math" panose="02040503050406030204" pitchFamily="18" charset="0"/>
                                      </a:rPr>
                                      <m:t>log</m:t>
                                    </m:r>
                                  </m:e>
                                  <m:sub>
                                    <m:r>
                                      <a:rPr lang="ru-RU" sz="2000" i="1">
                                        <a:solidFill>
                                          <a:srgbClr val="000000"/>
                                        </a:solidFill>
                                        <a:latin typeface="Cambria Math" panose="02040503050406030204" pitchFamily="18" charset="0"/>
                                      </a:rPr>
                                      <m:t>2</m:t>
                                    </m:r>
                                  </m:sub>
                                </m:sSub>
                              </m:fName>
                              <m:e>
                                <m:d>
                                  <m:dPr>
                                    <m:ctrlPr>
                                      <a:rPr lang="en-US" sz="2000" i="1">
                                        <a:solidFill>
                                          <a:srgbClr val="000000"/>
                                        </a:solidFill>
                                        <a:latin typeface="Cambria Math" panose="02040503050406030204" pitchFamily="18" charset="0"/>
                                      </a:rPr>
                                    </m:ctrlPr>
                                  </m:dPr>
                                  <m:e>
                                    <m:sSup>
                                      <m:sSupPr>
                                        <m:ctrlPr>
                                          <a:rPr lang="ru-RU" sz="2000" i="1">
                                            <a:latin typeface="Cambria Math" panose="02040503050406030204" pitchFamily="18" charset="0"/>
                                          </a:rPr>
                                        </m:ctrlPr>
                                      </m:sSupPr>
                                      <m:e>
                                        <m:r>
                                          <a:rPr lang="ru-RU" sz="2000" i="1">
                                            <a:latin typeface="Cambria Math" panose="02040503050406030204" pitchFamily="18" charset="0"/>
                                          </a:rPr>
                                          <m:t>2</m:t>
                                        </m:r>
                                      </m:e>
                                      <m:sup>
                                        <m:r>
                                          <a:rPr lang="en-US" sz="2000" i="1">
                                            <a:latin typeface="Cambria Math" panose="02040503050406030204" pitchFamily="18" charset="0"/>
                                          </a:rPr>
                                          <m:t>𝑙</m:t>
                                        </m:r>
                                      </m:sup>
                                    </m:sSup>
                                    <m:r>
                                      <a:rPr lang="en-US" sz="2000" i="1">
                                        <a:latin typeface="Cambria Math" panose="02040503050406030204" pitchFamily="18" charset="0"/>
                                      </a:rPr>
                                      <m:t>−1</m:t>
                                    </m:r>
                                  </m:e>
                                </m:d>
                                <m:r>
                                  <a:rPr lang="ru-RU" sz="2000" i="1">
                                    <a:solidFill>
                                      <a:srgbClr val="000000"/>
                                    </a:solidFill>
                                    <a:latin typeface="Cambria Math" panose="02040503050406030204" pitchFamily="18" charset="0"/>
                                  </a:rPr>
                                  <m:t>!</m:t>
                                </m:r>
                              </m:e>
                            </m:func>
                            <m:r>
                              <a:rPr lang="en-US" sz="2000" i="1">
                                <a:solidFill>
                                  <a:srgbClr val="000000"/>
                                </a:solidFill>
                                <a:latin typeface="Cambria Math" panose="02040503050406030204" pitchFamily="18" charset="0"/>
                              </a:rPr>
                              <m:t>+1</m:t>
                            </m:r>
                          </m:e>
                        </m:d>
                      </m:e>
                    </m:d>
                    <m:r>
                      <a:rPr lang="en-US" sz="2000" b="0" i="1" smtClean="0">
                        <a:solidFill>
                          <a:srgbClr val="000000"/>
                        </a:solidFill>
                        <a:latin typeface="Cambria Math" panose="02040503050406030204" pitchFamily="18" charset="0"/>
                      </a:rPr>
                      <m:t>&gt;</m:t>
                    </m:r>
                  </m:oMath>
                </a14:m>
                <a:r>
                  <a:rPr lang="en-US" sz="2000" dirty="0">
                    <a:solidFill>
                      <a:srgbClr val="000000"/>
                    </a:solidFill>
                  </a:rPr>
                  <a:t> </a:t>
                </a:r>
                <a14:m>
                  <m:oMath xmlns:m="http://schemas.openxmlformats.org/officeDocument/2006/math">
                    <m:func>
                      <m:funcPr>
                        <m:ctrlPr>
                          <a:rPr lang="en-US" sz="2000" i="1" smtClean="0">
                            <a:solidFill>
                              <a:srgbClr val="000000"/>
                            </a:solidFill>
                            <a:latin typeface="Cambria Math" panose="02040503050406030204" pitchFamily="18" charset="0"/>
                          </a:rPr>
                        </m:ctrlPr>
                      </m:funcPr>
                      <m:fName>
                        <m:r>
                          <a:rPr lang="en-US" sz="2000" b="0" i="1" smtClean="0">
                            <a:solidFill>
                              <a:srgbClr val="000000"/>
                            </a:solidFill>
                            <a:latin typeface="Cambria Math" panose="02040503050406030204" pitchFamily="18" charset="0"/>
                          </a:rPr>
                          <m:t>&gt;5</m:t>
                        </m:r>
                      </m:fName>
                      <m:e>
                        <m:r>
                          <a:rPr lang="en-US" sz="2000" b="0" i="1" smtClean="0">
                            <a:solidFill>
                              <a:srgbClr val="000000"/>
                            </a:solidFill>
                            <a:latin typeface="Cambria Math" panose="02040503050406030204" pitchFamily="18" charset="0"/>
                          </a:rPr>
                          <m:t>+</m:t>
                        </m:r>
                        <m:func>
                          <m:funcPr>
                            <m:ctrlPr>
                              <a:rPr lang="en-US" sz="2000" i="1">
                                <a:solidFill>
                                  <a:srgbClr val="000000"/>
                                </a:solidFill>
                                <a:latin typeface="Cambria Math" panose="02040503050406030204" pitchFamily="18" charset="0"/>
                              </a:rPr>
                            </m:ctrlPr>
                          </m:funcPr>
                          <m:fName>
                            <m:r>
                              <a:rPr lang="en-US" sz="2000" b="0" i="1" smtClean="0">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m:rPr>
                                    <m:sty m:val="p"/>
                                  </m:rPr>
                                  <a:rPr lang="en-US" sz="2000">
                                    <a:solidFill>
                                      <a:srgbClr val="000000"/>
                                    </a:solidFill>
                                    <a:latin typeface="Cambria Math" panose="02040503050406030204" pitchFamily="18" charset="0"/>
                                  </a:rPr>
                                  <m:t>log</m:t>
                                </m:r>
                              </m:e>
                              <m:sub>
                                <m:r>
                                  <a:rPr lang="ru-RU" sz="2000" i="1">
                                    <a:solidFill>
                                      <a:srgbClr val="000000"/>
                                    </a:solidFill>
                                    <a:latin typeface="Cambria Math" panose="02040503050406030204" pitchFamily="18" charset="0"/>
                                  </a:rPr>
                                  <m:t>2</m:t>
                                </m:r>
                              </m:sub>
                            </m:sSub>
                          </m:fName>
                          <m:e>
                            <m:r>
                              <a:rPr lang="en-US" sz="2000" b="0" i="1" smtClean="0">
                                <a:solidFill>
                                  <a:srgbClr val="000000"/>
                                </a:solidFill>
                                <a:latin typeface="Cambria Math" panose="02040503050406030204" pitchFamily="18" charset="0"/>
                              </a:rPr>
                              <m:t>3!+</m:t>
                            </m:r>
                          </m:e>
                        </m:func>
                      </m:e>
                    </m:func>
                    <m:r>
                      <a:rPr lang="en-US" sz="2000" i="1">
                        <a:solidFill>
                          <a:srgbClr val="000000"/>
                        </a:solidFill>
                        <a:latin typeface="Cambria Math" panose="02040503050406030204" pitchFamily="18" charset="0"/>
                      </a:rPr>
                      <m:t>…+</m:t>
                    </m:r>
                  </m:oMath>
                </a14:m>
                <a:r>
                  <a:rPr lang="en-US" sz="2000" dirty="0">
                    <a:solidFill>
                      <a:srgbClr val="000000"/>
                    </a:solidFill>
                  </a:rPr>
                  <a:t> </a:t>
                </a:r>
                <a14:m>
                  <m:oMath xmlns:m="http://schemas.openxmlformats.org/officeDocument/2006/math">
                    <m:func>
                      <m:funcPr>
                        <m:ctrlPr>
                          <a:rPr lang="en-US" sz="2000" i="1">
                            <a:solidFill>
                              <a:srgbClr val="000000"/>
                            </a:solidFill>
                            <a:latin typeface="Cambria Math" panose="02040503050406030204" pitchFamily="18" charset="0"/>
                          </a:rPr>
                        </m:ctrlPr>
                      </m:funcPr>
                      <m:fName>
                        <m:sSub>
                          <m:sSubPr>
                            <m:ctrlPr>
                              <a:rPr lang="en-US" sz="2000" i="1">
                                <a:solidFill>
                                  <a:srgbClr val="000000"/>
                                </a:solidFill>
                                <a:latin typeface="Cambria Math" panose="02040503050406030204" pitchFamily="18" charset="0"/>
                              </a:rPr>
                            </m:ctrlPr>
                          </m:sSubPr>
                          <m:e>
                            <m:r>
                              <m:rPr>
                                <m:sty m:val="p"/>
                              </m:rPr>
                              <a:rPr lang="en-US" sz="2000">
                                <a:solidFill>
                                  <a:srgbClr val="000000"/>
                                </a:solidFill>
                                <a:latin typeface="Cambria Math" panose="02040503050406030204" pitchFamily="18" charset="0"/>
                              </a:rPr>
                              <m:t>log</m:t>
                            </m:r>
                          </m:e>
                          <m:sub>
                            <m:r>
                              <a:rPr lang="ru-RU" sz="2000" i="1">
                                <a:solidFill>
                                  <a:srgbClr val="000000"/>
                                </a:solidFill>
                                <a:latin typeface="Cambria Math" panose="02040503050406030204" pitchFamily="18" charset="0"/>
                              </a:rPr>
                              <m:t>2</m:t>
                            </m:r>
                          </m:sub>
                        </m:sSub>
                      </m:fName>
                      <m:e>
                        <m:d>
                          <m:dPr>
                            <m:ctrlPr>
                              <a:rPr lang="en-US" sz="2000" i="1">
                                <a:solidFill>
                                  <a:srgbClr val="000000"/>
                                </a:solidFill>
                                <a:latin typeface="Cambria Math" panose="02040503050406030204" pitchFamily="18" charset="0"/>
                              </a:rPr>
                            </m:ctrlPr>
                          </m:dPr>
                          <m:e>
                            <m:sSup>
                              <m:sSupPr>
                                <m:ctrlPr>
                                  <a:rPr lang="ru-RU" sz="2000" i="1">
                                    <a:latin typeface="Cambria Math" panose="02040503050406030204" pitchFamily="18" charset="0"/>
                                  </a:rPr>
                                </m:ctrlPr>
                              </m:sSupPr>
                              <m:e>
                                <m:r>
                                  <a:rPr lang="ru-RU" sz="2000" i="1">
                                    <a:latin typeface="Cambria Math" panose="02040503050406030204" pitchFamily="18" charset="0"/>
                                  </a:rPr>
                                  <m:t>2</m:t>
                                </m:r>
                              </m:e>
                              <m:sup>
                                <m:r>
                                  <a:rPr lang="en-US" sz="2000" i="1">
                                    <a:latin typeface="Cambria Math" panose="02040503050406030204" pitchFamily="18" charset="0"/>
                                  </a:rPr>
                                  <m:t>𝑙</m:t>
                                </m:r>
                              </m:sup>
                            </m:sSup>
                            <m:r>
                              <a:rPr lang="en-US" sz="2000" i="1">
                                <a:latin typeface="Cambria Math" panose="02040503050406030204" pitchFamily="18" charset="0"/>
                              </a:rPr>
                              <m:t>−1</m:t>
                            </m:r>
                          </m:e>
                        </m:d>
                        <m:r>
                          <a:rPr lang="ru-RU" sz="2000" i="1">
                            <a:solidFill>
                              <a:srgbClr val="000000"/>
                            </a:solidFill>
                            <a:latin typeface="Cambria Math" panose="02040503050406030204" pitchFamily="18" charset="0"/>
                          </a:rPr>
                          <m:t>!</m:t>
                        </m:r>
                      </m:e>
                    </m:func>
                    <m:r>
                      <a:rPr lang="en-US" sz="2000" b="0" i="1" smtClean="0">
                        <a:solidFill>
                          <a:srgbClr val="000000"/>
                        </a:solidFill>
                        <a:latin typeface="Cambria Math" panose="02040503050406030204" pitchFamily="18" charset="0"/>
                      </a:rPr>
                      <m:t>)</m:t>
                    </m:r>
                  </m:oMath>
                </a14:m>
                <a:r>
                  <a:rPr lang="en-US" sz="2000" dirty="0">
                    <a:solidFill>
                      <a:srgbClr val="000000"/>
                    </a:solidFill>
                    <a:latin typeface="Cambria Math" panose="02040503050406030204" pitchFamily="18" charset="0"/>
                  </a:rPr>
                  <a:t> [</a:t>
                </a:r>
                <a14:m>
                  <m:oMath xmlns:m="http://schemas.openxmlformats.org/officeDocument/2006/math">
                    <m:r>
                      <a:rPr lang="ru-RU" sz="2000">
                        <a:solidFill>
                          <a:srgbClr val="000000"/>
                        </a:solidFill>
                        <a:latin typeface="Cambria Math" panose="02040503050406030204" pitchFamily="18" charset="0"/>
                      </a:rPr>
                      <m:t>т</m:t>
                    </m:r>
                    <m:r>
                      <a:rPr lang="ru-RU" sz="2000" b="0" i="0" smtClean="0">
                        <a:solidFill>
                          <a:srgbClr val="000000"/>
                        </a:solidFill>
                        <a:latin typeface="Cambria Math" panose="02040503050406030204" pitchFamily="18" charset="0"/>
                      </a:rPr>
                      <m:t>.к.</m:t>
                    </m:r>
                    <m:func>
                      <m:funcPr>
                        <m:ctrlPr>
                          <a:rPr lang="en-US" sz="2000" i="1">
                            <a:solidFill>
                              <a:srgbClr val="000000"/>
                            </a:solidFill>
                            <a:latin typeface="Cambria Math" panose="02040503050406030204" pitchFamily="18" charset="0"/>
                          </a:rPr>
                        </m:ctrlPr>
                      </m:funcPr>
                      <m:fName>
                        <m:sSub>
                          <m:sSubPr>
                            <m:ctrlPr>
                              <a:rPr lang="en-US" sz="2000" i="1">
                                <a:solidFill>
                                  <a:srgbClr val="000000"/>
                                </a:solidFill>
                                <a:latin typeface="Cambria Math" panose="02040503050406030204" pitchFamily="18" charset="0"/>
                              </a:rPr>
                            </m:ctrlPr>
                          </m:sSubPr>
                          <m:e>
                            <m:r>
                              <a:rPr lang="en-US" sz="2000" b="0" i="0" smtClean="0">
                                <a:solidFill>
                                  <a:srgbClr val="000000"/>
                                </a:solidFill>
                                <a:latin typeface="Cambria Math" panose="02040503050406030204" pitchFamily="18" charset="0"/>
                              </a:rPr>
                              <m:t> </m:t>
                            </m:r>
                            <m:r>
                              <m:rPr>
                                <m:sty m:val="p"/>
                              </m:rPr>
                              <a:rPr lang="en-US" sz="2000">
                                <a:solidFill>
                                  <a:srgbClr val="000000"/>
                                </a:solidFill>
                                <a:latin typeface="Cambria Math" panose="02040503050406030204" pitchFamily="18" charset="0"/>
                              </a:rPr>
                              <m:t>log</m:t>
                            </m:r>
                          </m:e>
                          <m:sub>
                            <m:r>
                              <a:rPr lang="en-US" sz="2000" i="1">
                                <a:solidFill>
                                  <a:srgbClr val="000000"/>
                                </a:solidFill>
                                <a:latin typeface="Cambria Math" panose="02040503050406030204" pitchFamily="18" charset="0"/>
                              </a:rPr>
                              <m:t>2</m:t>
                            </m:r>
                          </m:sub>
                        </m:sSub>
                        <m:r>
                          <a:rPr lang="ru-RU" sz="2000" b="0" i="1" smtClean="0">
                            <a:solidFill>
                              <a:srgbClr val="000000"/>
                            </a:solidFill>
                            <a:latin typeface="Cambria Math" panose="02040503050406030204" pitchFamily="18" charset="0"/>
                          </a:rPr>
                          <m:t>(</m:t>
                        </m:r>
                      </m:fName>
                      <m:e>
                        <m:r>
                          <a:rPr lang="en-US" sz="2000" i="1">
                            <a:solidFill>
                              <a:srgbClr val="000000"/>
                            </a:solidFill>
                            <a:latin typeface="Cambria Math" panose="02040503050406030204" pitchFamily="18" charset="0"/>
                          </a:rPr>
                          <m:t>𝑥</m:t>
                        </m:r>
                        <m:r>
                          <a:rPr lang="en-US" sz="2000" i="1">
                            <a:solidFill>
                              <a:srgbClr val="000000"/>
                            </a:solidFill>
                            <a:latin typeface="Cambria Math" panose="02040503050406030204" pitchFamily="18" charset="0"/>
                          </a:rPr>
                          <m:t>!)=</m:t>
                        </m:r>
                        <m:r>
                          <m:rPr>
                            <m:sty m:val="p"/>
                          </m:rPr>
                          <a:rPr lang="el-GR" sz="2000" i="1">
                            <a:solidFill>
                              <a:srgbClr val="000000"/>
                            </a:solidFill>
                            <a:latin typeface="Cambria Math" panose="02040503050406030204" pitchFamily="18" charset="0"/>
                            <a:ea typeface="Cambria Math" panose="02040503050406030204" pitchFamily="18" charset="0"/>
                          </a:rPr>
                          <m:t>Θ</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𝑥</m:t>
                        </m:r>
                        <m:r>
                          <a:rPr lang="en-US" sz="2000" i="1">
                            <a:solidFill>
                              <a:srgbClr val="000000"/>
                            </a:solidFill>
                            <a:latin typeface="Cambria Math" panose="02040503050406030204" pitchFamily="18" charset="0"/>
                            <a:ea typeface="Cambria Math" panose="02040503050406030204" pitchFamily="18" charset="0"/>
                          </a:rPr>
                          <m:t>⋅</m:t>
                        </m:r>
                        <m:func>
                          <m:funcPr>
                            <m:ctrlPr>
                              <a:rPr lang="en-US" sz="2000" i="1">
                                <a:solidFill>
                                  <a:srgbClr val="000000"/>
                                </a:solidFill>
                                <a:latin typeface="Cambria Math" panose="02040503050406030204" pitchFamily="18" charset="0"/>
                                <a:ea typeface="Cambria Math" panose="02040503050406030204" pitchFamily="18" charset="0"/>
                              </a:rPr>
                            </m:ctrlPr>
                          </m:funcPr>
                          <m:fName>
                            <m:r>
                              <m:rPr>
                                <m:sty m:val="p"/>
                              </m:rPr>
                              <a:rPr lang="en-US" sz="2000">
                                <a:solidFill>
                                  <a:srgbClr val="000000"/>
                                </a:solidFill>
                                <a:latin typeface="Cambria Math" panose="02040503050406030204" pitchFamily="18" charset="0"/>
                                <a:ea typeface="Cambria Math" panose="02040503050406030204" pitchFamily="18" charset="0"/>
                              </a:rPr>
                              <m:t>log</m:t>
                            </m:r>
                          </m:fName>
                          <m:e>
                            <m:r>
                              <a:rPr lang="en-US" sz="2000" i="1">
                                <a:solidFill>
                                  <a:srgbClr val="000000"/>
                                </a:solidFill>
                                <a:latin typeface="Cambria Math" panose="02040503050406030204" pitchFamily="18" charset="0"/>
                                <a:ea typeface="Cambria Math" panose="02040503050406030204" pitchFamily="18" charset="0"/>
                              </a:rPr>
                              <m:t>𝑥</m:t>
                            </m:r>
                            <m:r>
                              <a:rPr lang="en-US" sz="2000" i="1">
                                <a:solidFill>
                                  <a:srgbClr val="000000"/>
                                </a:solidFill>
                                <a:latin typeface="Cambria Math" panose="02040503050406030204" pitchFamily="18" charset="0"/>
                                <a:ea typeface="Cambria Math" panose="02040503050406030204" pitchFamily="18" charset="0"/>
                              </a:rPr>
                              <m:t>)</m:t>
                            </m:r>
                          </m:e>
                        </m:func>
                      </m:e>
                    </m:func>
                    <m:r>
                      <a:rPr lang="en-US" sz="2000" i="1">
                        <a:solidFill>
                          <a:srgbClr val="000000"/>
                        </a:solidFill>
                        <a:latin typeface="Cambria Math" panose="02040503050406030204" pitchFamily="18" charset="0"/>
                      </a:rPr>
                      <m:t>]</m:t>
                    </m:r>
                  </m:oMath>
                </a14:m>
                <a:endParaRPr lang="en-US" sz="2000" dirty="0">
                  <a:solidFill>
                    <a:srgbClr val="000000"/>
                  </a:solidFill>
                  <a:latin typeface="Cambria Math" panose="02040503050406030204" pitchFamily="18" charset="0"/>
                </a:endParaRPr>
              </a:p>
              <a:p>
                <a14:m>
                  <m:oMath xmlns:m="http://schemas.openxmlformats.org/officeDocument/2006/math">
                    <m:r>
                      <a:rPr lang="en-US" sz="2000" i="1">
                        <a:solidFill>
                          <a:srgbClr val="000000"/>
                        </a:solidFill>
                        <a:latin typeface="Cambria Math" panose="02040503050406030204" pitchFamily="18" charset="0"/>
                      </a:rPr>
                      <m:t>&gt;</m:t>
                    </m:r>
                    <m:r>
                      <a:rPr lang="ru-RU" sz="2000" b="0" i="1" smtClean="0">
                        <a:solidFill>
                          <a:srgbClr val="000000"/>
                        </a:solidFill>
                        <a:latin typeface="Cambria Math" panose="02040503050406030204" pitchFamily="18" charset="0"/>
                      </a:rPr>
                      <m:t>5+</m:t>
                    </m:r>
                    <m:r>
                      <a:rPr lang="en-US" sz="2000" i="1">
                        <a:solidFill>
                          <a:srgbClr val="000000"/>
                        </a:solidFill>
                        <a:latin typeface="Cambria Math" panose="02040503050406030204" pitchFamily="18" charset="0"/>
                      </a:rPr>
                      <m:t>(</m:t>
                    </m:r>
                    <m:r>
                      <a:rPr lang="ru-RU" sz="2000" b="0" i="1" smtClean="0">
                        <a:solidFill>
                          <a:srgbClr val="000000"/>
                        </a:solidFill>
                        <a:latin typeface="Cambria Math" panose="02040503050406030204" pitchFamily="18" charset="0"/>
                      </a:rPr>
                      <m:t>3+</m:t>
                    </m:r>
                    <m:r>
                      <a:rPr lang="en-US" sz="2000" i="1">
                        <a:solidFill>
                          <a:srgbClr val="000000"/>
                        </a:solidFill>
                        <a:latin typeface="Cambria Math" panose="02040503050406030204" pitchFamily="18" charset="0"/>
                      </a:rPr>
                      <m:t>…+</m:t>
                    </m:r>
                  </m:oMath>
                </a14:m>
                <a:r>
                  <a:rPr lang="ru-RU" sz="2000" dirty="0"/>
                  <a:t> </a:t>
                </a:r>
                <a14:m>
                  <m:oMath xmlns:m="http://schemas.openxmlformats.org/officeDocument/2006/math">
                    <m:sSup>
                      <m:sSupPr>
                        <m:ctrlPr>
                          <a:rPr lang="ru-RU" sz="2000" i="1">
                            <a:latin typeface="Cambria Math" panose="02040503050406030204" pitchFamily="18" charset="0"/>
                          </a:rPr>
                        </m:ctrlPr>
                      </m:sSupPr>
                      <m:e>
                        <m:r>
                          <a:rPr lang="en-US" sz="2000" b="0" i="1" smtClean="0">
                            <a:latin typeface="Cambria Math" panose="02040503050406030204" pitchFamily="18" charset="0"/>
                          </a:rPr>
                          <m:t>(</m:t>
                        </m:r>
                        <m:r>
                          <a:rPr lang="ru-RU" sz="2000" i="1">
                            <a:latin typeface="Cambria Math" panose="02040503050406030204" pitchFamily="18" charset="0"/>
                          </a:rPr>
                          <m:t>2</m:t>
                        </m:r>
                      </m:e>
                      <m:sup>
                        <m:r>
                          <a:rPr lang="en-US" sz="2000" i="1">
                            <a:latin typeface="Cambria Math" panose="02040503050406030204" pitchFamily="18" charset="0"/>
                          </a:rPr>
                          <m:t>𝑙</m:t>
                        </m:r>
                      </m:sup>
                    </m:sSup>
                    <m:r>
                      <a:rPr lang="en-US" sz="2000" i="1">
                        <a:latin typeface="Cambria Math" panose="02040503050406030204" pitchFamily="18" charset="0"/>
                      </a:rPr>
                      <m:t>−1</m:t>
                    </m:r>
                    <m:r>
                      <a:rPr lang="en-US" sz="2000" b="0" i="1" smtClean="0">
                        <a:latin typeface="Cambria Math" panose="02040503050406030204" pitchFamily="18" charset="0"/>
                      </a:rPr>
                      <m:t>)</m:t>
                    </m:r>
                    <m:r>
                      <a:rPr lang="en-US" sz="2000" i="1">
                        <a:latin typeface="Cambria Math" panose="02040503050406030204" pitchFamily="18" charset="0"/>
                      </a:rPr>
                      <m:t>)</m:t>
                    </m:r>
                    <m:r>
                      <a:rPr lang="en-US" sz="2000" i="1" smtClean="0">
                        <a:latin typeface="Cambria Math" panose="02040503050406030204" pitchFamily="18" charset="0"/>
                      </a:rPr>
                      <m:t>·</m:t>
                    </m:r>
                  </m:oMath>
                </a14:m>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m:rPr>
                            <m:sty m:val="p"/>
                          </m:rPr>
                          <a:rPr lang="en-US" sz="2000">
                            <a:solidFill>
                              <a:srgbClr val="000000"/>
                            </a:solidFill>
                            <a:latin typeface="Cambria Math" panose="02040503050406030204" pitchFamily="18" charset="0"/>
                          </a:rPr>
                          <m:t>log</m:t>
                        </m:r>
                      </m:e>
                      <m:sub>
                        <m:r>
                          <a:rPr lang="en-US" sz="2000" i="1">
                            <a:solidFill>
                              <a:srgbClr val="000000"/>
                            </a:solidFill>
                            <a:latin typeface="Cambria Math" panose="02040503050406030204" pitchFamily="18" charset="0"/>
                          </a:rPr>
                          <m:t>2</m:t>
                        </m:r>
                      </m:sub>
                    </m:sSub>
                    <m:r>
                      <a:rPr lang="ru-RU" sz="2000" b="0" i="1" smtClean="0">
                        <a:solidFill>
                          <a:srgbClr val="000000"/>
                        </a:solidFill>
                        <a:latin typeface="Cambria Math" panose="02040503050406030204" pitchFamily="18" charset="0"/>
                      </a:rPr>
                      <m:t>3</m:t>
                    </m:r>
                    <m:r>
                      <a:rPr lang="en-US" sz="2000" i="1">
                        <a:latin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rPr>
                          <m:t>𝑐𝑜𝑛𝑠𝑡</m:t>
                        </m:r>
                      </m:e>
                      <m:sub>
                        <m:r>
                          <a:rPr lang="en-US" sz="2000" i="1">
                            <a:solidFill>
                              <a:srgbClr val="000000"/>
                            </a:solidFill>
                            <a:latin typeface="Cambria Math" panose="02040503050406030204" pitchFamily="18" charset="0"/>
                            <a:ea typeface="Cambria Math" panose="02040503050406030204" pitchFamily="18" charset="0"/>
                          </a:rPr>
                          <m:t>1</m:t>
                        </m:r>
                      </m:sub>
                    </m:sSub>
                    <m:r>
                      <a:rPr lang="en-US" sz="2000" i="1">
                        <a:solidFill>
                          <a:srgbClr val="000000"/>
                        </a:solidFill>
                        <a:latin typeface="Cambria Math" panose="02040503050406030204" pitchFamily="18" charset="0"/>
                      </a:rPr>
                      <m:t>=</m:t>
                    </m:r>
                  </m:oMath>
                </a14:m>
                <a:endParaRPr lang="ru-RU" sz="2000" i="1" dirty="0">
                  <a:solidFill>
                    <a:srgbClr val="000000"/>
                  </a:solidFill>
                  <a:latin typeface="Cambria Math" panose="02040503050406030204" pitchFamily="18" charset="0"/>
                </a:endParaRPr>
              </a:p>
              <a:p>
                <a14:m>
                  <m:oMath xmlns:m="http://schemas.openxmlformats.org/officeDocument/2006/math">
                    <m:r>
                      <a:rPr lang="ru-RU" sz="2000" b="0" i="1" smtClean="0">
                        <a:solidFill>
                          <a:srgbClr val="000000"/>
                        </a:solidFill>
                        <a:latin typeface="Cambria Math" panose="02040503050406030204" pitchFamily="18" charset="0"/>
                      </a:rPr>
                      <m:t>=</m:t>
                    </m:r>
                    <m:r>
                      <a:rPr lang="ru-RU" sz="2000" b="1" i="1" smtClean="0">
                        <a:solidFill>
                          <a:srgbClr val="000000"/>
                        </a:solidFill>
                        <a:latin typeface="Cambria Math" panose="02040503050406030204" pitchFamily="18" charset="0"/>
                      </a:rPr>
                      <m:t>𝟓</m:t>
                    </m:r>
                    <m:r>
                      <a:rPr lang="ru-RU" sz="2000" b="1" i="1" smtClean="0">
                        <a:solidFill>
                          <a:srgbClr val="000000"/>
                        </a:solidFill>
                        <a:latin typeface="Cambria Math" panose="02040503050406030204" pitchFamily="18" charset="0"/>
                      </a:rPr>
                      <m:t>+</m:t>
                    </m:r>
                    <m:r>
                      <a:rPr lang="ru-RU" sz="2000" b="0" i="1" smtClean="0">
                        <a:solidFill>
                          <a:srgbClr val="000000"/>
                        </a:solidFill>
                        <a:latin typeface="Cambria Math" panose="02040503050406030204" pitchFamily="18" charset="0"/>
                      </a:rPr>
                      <m:t> </m:t>
                    </m:r>
                  </m:oMath>
                </a14:m>
                <a:r>
                  <a:rPr lang="ru-RU" sz="2000" b="1" dirty="0">
                    <a:solidFill>
                      <a:srgbClr val="000000"/>
                    </a:solidFill>
                  </a:rPr>
                  <a:t>(</a:t>
                </a:r>
                <a14:m>
                  <m:oMath xmlns:m="http://schemas.openxmlformats.org/officeDocument/2006/math">
                    <m:sSup>
                      <m:sSupPr>
                        <m:ctrlPr>
                          <a:rPr lang="ru-RU" sz="2000" b="1" i="1">
                            <a:latin typeface="Cambria Math" panose="02040503050406030204" pitchFamily="18" charset="0"/>
                          </a:rPr>
                        </m:ctrlPr>
                      </m:sSupPr>
                      <m:e>
                        <m:sSup>
                          <m:sSupPr>
                            <m:ctrlPr>
                              <a:rPr lang="ru-BY" sz="2000" b="1" i="1">
                                <a:solidFill>
                                  <a:srgbClr val="000000"/>
                                </a:solidFill>
                                <a:latin typeface="Cambria Math" panose="02040503050406030204" pitchFamily="18" charset="0"/>
                              </a:rPr>
                            </m:ctrlPr>
                          </m:sSupPr>
                          <m:e>
                            <m:r>
                              <a:rPr lang="ru-BY" sz="2000" b="1" i="1">
                                <a:solidFill>
                                  <a:srgbClr val="000000"/>
                                </a:solidFill>
                                <a:latin typeface="Cambria Math" panose="02040503050406030204" pitchFamily="18" charset="0"/>
                              </a:rPr>
                              <m:t>𝟐</m:t>
                            </m:r>
                          </m:e>
                          <m:sup>
                            <m:r>
                              <a:rPr lang="ru-BY" sz="2000" b="1" i="1">
                                <a:solidFill>
                                  <a:srgbClr val="000000"/>
                                </a:solidFill>
                                <a:latin typeface="Cambria Math" panose="02040503050406030204" pitchFamily="18" charset="0"/>
                              </a:rPr>
                              <m:t>𝒍</m:t>
                            </m:r>
                            <m:r>
                              <a:rPr lang="ru-RU" sz="2000" b="1" i="1">
                                <a:solidFill>
                                  <a:srgbClr val="000000"/>
                                </a:solidFill>
                                <a:latin typeface="Cambria Math" panose="02040503050406030204" pitchFamily="18" charset="0"/>
                              </a:rPr>
                              <m:t>−</m:t>
                            </m:r>
                            <m:r>
                              <a:rPr lang="ru-RU" sz="2000" b="1" i="1">
                                <a:solidFill>
                                  <a:srgbClr val="000000"/>
                                </a:solidFill>
                                <a:latin typeface="Cambria Math" panose="02040503050406030204" pitchFamily="18" charset="0"/>
                              </a:rPr>
                              <m:t>𝟏</m:t>
                            </m:r>
                          </m:sup>
                        </m:sSup>
                        <m:r>
                          <a:rPr lang="ru-RU" sz="2000" b="1" i="1" smtClean="0">
                            <a:solidFill>
                              <a:srgbClr val="000000"/>
                            </a:solidFill>
                            <a:latin typeface="Cambria Math" panose="02040503050406030204" pitchFamily="18" charset="0"/>
                          </a:rPr>
                          <m:t>+</m:t>
                        </m:r>
                        <m:r>
                          <a:rPr lang="ru-RU" sz="2000" b="1" i="1" smtClean="0">
                            <a:solidFill>
                              <a:srgbClr val="000000"/>
                            </a:solidFill>
                            <a:latin typeface="Cambria Math" panose="02040503050406030204" pitchFamily="18" charset="0"/>
                          </a:rPr>
                          <m:t>𝟏</m:t>
                        </m:r>
                        <m:r>
                          <a:rPr lang="ru-RU" sz="2000" b="1" i="1" smtClean="0">
                            <a:solidFill>
                              <a:srgbClr val="000000"/>
                            </a:solidFill>
                            <a:latin typeface="Cambria Math" panose="02040503050406030204" pitchFamily="18" charset="0"/>
                          </a:rPr>
                          <m:t>)⋅(</m:t>
                        </m:r>
                        <m:r>
                          <a:rPr lang="ru-RU" sz="2000" b="1" i="1">
                            <a:latin typeface="Cambria Math" panose="02040503050406030204" pitchFamily="18" charset="0"/>
                          </a:rPr>
                          <m:t>𝟐</m:t>
                        </m:r>
                      </m:e>
                      <m:sup>
                        <m:r>
                          <a:rPr lang="en-US" sz="2000" b="1" i="1">
                            <a:latin typeface="Cambria Math" panose="02040503050406030204" pitchFamily="18" charset="0"/>
                          </a:rPr>
                          <m:t>𝒍</m:t>
                        </m:r>
                      </m:sup>
                    </m:sSup>
                    <m:r>
                      <a:rPr lang="ru-RU" sz="2000" b="1" i="1" smtClean="0">
                        <a:latin typeface="Cambria Math" panose="02040503050406030204" pitchFamily="18" charset="0"/>
                      </a:rPr>
                      <m:t>−</m:t>
                    </m:r>
                    <m:r>
                      <a:rPr lang="ru-RU" sz="2000" b="1" i="1" smtClean="0">
                        <a:latin typeface="Cambria Math" panose="02040503050406030204" pitchFamily="18" charset="0"/>
                      </a:rPr>
                      <m:t>𝟑</m:t>
                    </m:r>
                    <m:r>
                      <a:rPr lang="ru-RU" sz="2000" b="1" i="1">
                        <a:latin typeface="Cambria Math" panose="02040503050406030204" pitchFamily="18" charset="0"/>
                      </a:rPr>
                      <m:t>)</m:t>
                    </m:r>
                  </m:oMath>
                </a14:m>
                <a:r>
                  <a:rPr lang="ru-BY" sz="2000" b="1" dirty="0">
                    <a:solidFill>
                      <a:srgbClr val="000000"/>
                    </a:solidFill>
                  </a:rPr>
                  <a:t> </a:t>
                </a:r>
                <a14:m>
                  <m:oMath xmlns:m="http://schemas.openxmlformats.org/officeDocument/2006/math">
                    <m:r>
                      <a:rPr lang="en-US" sz="2000" b="1" i="1">
                        <a:latin typeface="Cambria Math" panose="02040503050406030204" pitchFamily="18" charset="0"/>
                      </a:rPr>
                      <m:t>·</m:t>
                    </m:r>
                    <m:sSub>
                      <m:sSubPr>
                        <m:ctrlPr>
                          <a:rPr lang="en-US" sz="2000" b="1" i="1">
                            <a:solidFill>
                              <a:srgbClr val="000000"/>
                            </a:solidFill>
                            <a:latin typeface="Cambria Math" panose="02040503050406030204" pitchFamily="18" charset="0"/>
                          </a:rPr>
                        </m:ctrlPr>
                      </m:sSubPr>
                      <m:e>
                        <m:r>
                          <a:rPr lang="en-US" sz="2000" b="1" i="0">
                            <a:solidFill>
                              <a:srgbClr val="000000"/>
                            </a:solidFill>
                            <a:latin typeface="Cambria Math" panose="02040503050406030204" pitchFamily="18" charset="0"/>
                          </a:rPr>
                          <m:t>𝐥𝐨𝐠</m:t>
                        </m:r>
                      </m:e>
                      <m:sub>
                        <m:r>
                          <a:rPr lang="en-US" sz="2000" b="1" i="1">
                            <a:solidFill>
                              <a:srgbClr val="000000"/>
                            </a:solidFill>
                            <a:latin typeface="Cambria Math" panose="02040503050406030204" pitchFamily="18" charset="0"/>
                          </a:rPr>
                          <m:t>𝟐</m:t>
                        </m:r>
                      </m:sub>
                    </m:sSub>
                    <m:r>
                      <a:rPr lang="ru-RU" sz="2000" b="1" i="1">
                        <a:solidFill>
                          <a:srgbClr val="000000"/>
                        </a:solidFill>
                        <a:latin typeface="Cambria Math" panose="02040503050406030204" pitchFamily="18" charset="0"/>
                      </a:rPr>
                      <m:t>𝟑</m:t>
                    </m:r>
                    <m:r>
                      <a:rPr lang="en-US" sz="2000" b="1" i="1">
                        <a:latin typeface="Cambria Math" panose="02040503050406030204" pitchFamily="18" charset="0"/>
                      </a:rPr>
                      <m:t>·</m:t>
                    </m:r>
                    <m:sSub>
                      <m:sSubPr>
                        <m:ctrlPr>
                          <a:rPr lang="en-US" sz="2000" b="1" i="1">
                            <a:solidFill>
                              <a:srgbClr val="000000"/>
                            </a:solidFill>
                            <a:latin typeface="Cambria Math" panose="02040503050406030204" pitchFamily="18" charset="0"/>
                            <a:ea typeface="Cambria Math" panose="02040503050406030204" pitchFamily="18" charset="0"/>
                          </a:rPr>
                        </m:ctrlPr>
                      </m:sSubPr>
                      <m:e>
                        <m:r>
                          <a:rPr lang="en-US" sz="2000" b="1" i="1">
                            <a:latin typeface="Cambria Math" panose="02040503050406030204" pitchFamily="18" charset="0"/>
                          </a:rPr>
                          <m:t>𝒄𝒐𝒏𝒔𝒕</m:t>
                        </m:r>
                      </m:e>
                      <m:sub>
                        <m:r>
                          <a:rPr lang="en-US" sz="2000" b="1" i="1">
                            <a:solidFill>
                              <a:srgbClr val="000000"/>
                            </a:solidFill>
                            <a:latin typeface="Cambria Math" panose="02040503050406030204" pitchFamily="18" charset="0"/>
                            <a:ea typeface="Cambria Math" panose="02040503050406030204" pitchFamily="18" charset="0"/>
                          </a:rPr>
                          <m:t>𝟏</m:t>
                        </m:r>
                      </m:sub>
                    </m:sSub>
                  </m:oMath>
                </a14:m>
                <a:r>
                  <a:rPr lang="ru-RU" sz="2000" b="1" dirty="0">
                    <a:solidFill>
                      <a:srgbClr val="000000"/>
                    </a:solidFill>
                  </a:rPr>
                  <a:t>.</a:t>
                </a:r>
              </a:p>
            </p:txBody>
          </p:sp>
        </mc:Choice>
        <mc:Fallback xmlns="">
          <p:sp>
            <p:nvSpPr>
              <p:cNvPr id="11" name="TextBox 10">
                <a:extLst>
                  <a:ext uri="{FF2B5EF4-FFF2-40B4-BE49-F238E27FC236}">
                    <a16:creationId xmlns:a16="http://schemas.microsoft.com/office/drawing/2014/main" id="{CD7D46F9-227E-E2D8-E93A-DB910E308DA1}"/>
                  </a:ext>
                </a:extLst>
              </p:cNvPr>
              <p:cNvSpPr txBox="1">
                <a:spLocks noRot="1" noChangeAspect="1" noMove="1" noResize="1" noEditPoints="1" noAdjustHandles="1" noChangeArrowheads="1" noChangeShapeType="1" noTextEdit="1"/>
              </p:cNvSpPr>
              <p:nvPr/>
            </p:nvSpPr>
            <p:spPr>
              <a:xfrm>
                <a:off x="5348936" y="3752114"/>
                <a:ext cx="6772789" cy="2016642"/>
              </a:xfrm>
              <a:prstGeom prst="rect">
                <a:avLst/>
              </a:prstGeom>
              <a:blipFill>
                <a:blip r:embed="rId7"/>
                <a:stretch>
                  <a:fillRect l="-900" b="-5455"/>
                </a:stretch>
              </a:blipFill>
            </p:spPr>
            <p:txBody>
              <a:bodyPr/>
              <a:lstStyle/>
              <a:p>
                <a:r>
                  <a:rPr lang="ru-BY">
                    <a:noFill/>
                  </a:rPr>
                  <a:t> </a:t>
                </a:r>
              </a:p>
            </p:txBody>
          </p:sp>
        </mc:Fallback>
      </mc:AlternateContent>
      <p:sp>
        <p:nvSpPr>
          <p:cNvPr id="7" name="TextBox 6">
            <a:extLst>
              <a:ext uri="{FF2B5EF4-FFF2-40B4-BE49-F238E27FC236}">
                <a16:creationId xmlns:a16="http://schemas.microsoft.com/office/drawing/2014/main" id="{D6B130D2-AC6F-F99B-CD16-EE188FD61AF4}"/>
              </a:ext>
            </a:extLst>
          </p:cNvPr>
          <p:cNvSpPr txBox="1"/>
          <p:nvPr/>
        </p:nvSpPr>
        <p:spPr>
          <a:xfrm>
            <a:off x="4885211" y="1545095"/>
            <a:ext cx="7125041" cy="1015663"/>
          </a:xfrm>
          <a:prstGeom prst="rect">
            <a:avLst/>
          </a:prstGeom>
          <a:noFill/>
        </p:spPr>
        <p:txBody>
          <a:bodyPr wrap="square" rtlCol="0">
            <a:spAutoFit/>
          </a:bodyPr>
          <a:lstStyle/>
          <a:p>
            <a:pPr marL="742950" lvl="1" indent="-285750" algn="just">
              <a:spcAft>
                <a:spcPts val="800"/>
              </a:spcAft>
              <a:buFont typeface="Wingdings" panose="05000000000000000000" pitchFamily="2" charset="2"/>
              <a:buChar char="ü"/>
            </a:pPr>
            <a:r>
              <a:rPr lang="ru-RU" sz="2000" dirty="0"/>
              <a:t>за  время 1, если в РАМ </a:t>
            </a:r>
            <a:r>
              <a:rPr lang="ru-RU" sz="2000" u="sng" dirty="0"/>
              <a:t>равномерная мера </a:t>
            </a:r>
            <a:r>
              <a:rPr lang="ru-RU" sz="2000" dirty="0"/>
              <a:t>измерения</a:t>
            </a:r>
            <a:r>
              <a:rPr lang="en-US" sz="2000" dirty="0"/>
              <a:t> </a:t>
            </a:r>
            <a:r>
              <a:rPr lang="ru-RU" sz="2000" dirty="0"/>
              <a:t>времени выполнения операции, и тогда вычислительная сложность алгоритма:</a:t>
            </a:r>
            <a:endParaRPr lang="en-US" sz="1600"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6BAFB565-6DD6-DB9D-12C7-E2F8DA212494}"/>
                  </a:ext>
                </a:extLst>
              </p:cNvPr>
              <p:cNvSpPr txBox="1"/>
              <p:nvPr/>
            </p:nvSpPr>
            <p:spPr>
              <a:xfrm>
                <a:off x="5028995" y="402004"/>
                <a:ext cx="7108182" cy="800604"/>
              </a:xfrm>
              <a:prstGeom prst="rect">
                <a:avLst/>
              </a:prstGeom>
              <a:noFill/>
            </p:spPr>
            <p:txBody>
              <a:bodyPr wrap="square">
                <a:spAutoFit/>
              </a:bodyPr>
              <a:lstStyle/>
              <a:p>
                <a:pPr>
                  <a:spcAft>
                    <a:spcPts val="200"/>
                  </a:spcAft>
                </a:pPr>
                <a:r>
                  <a:rPr lang="ru-RU" sz="2400" b="1" dirty="0">
                    <a:solidFill>
                      <a:srgbClr val="000000"/>
                    </a:solidFill>
                    <a:latin typeface="Times New Roman" panose="02020603050405020304" pitchFamily="18" charset="0"/>
                    <a:cs typeface="Times New Roman" panose="02020603050405020304" pitchFamily="18" charset="0"/>
                  </a:rPr>
                  <a:t>Вычислительная сложность алгоритма</a:t>
                </a:r>
                <a:r>
                  <a:rPr lang="ru-RU" sz="2000" b="1" dirty="0">
                    <a:solidFill>
                      <a:srgbClr val="000000"/>
                    </a:solidFill>
                    <a:latin typeface="Times New Roman" panose="02020603050405020304" pitchFamily="18" charset="0"/>
                    <a:cs typeface="Times New Roman" panose="02020603050405020304" pitchFamily="18" charset="0"/>
                  </a:rPr>
                  <a:t>: </a:t>
                </a:r>
              </a:p>
              <a:p>
                <a:pPr>
                  <a:spcAft>
                    <a:spcPts val="200"/>
                  </a:spcAft>
                </a:pPr>
                <a:r>
                  <a:rPr lang="ru-RU" sz="2000" dirty="0">
                    <a:solidFill>
                      <a:srgbClr val="000000"/>
                    </a:solidFill>
                    <a:latin typeface="Times New Roman" panose="02020603050405020304" pitchFamily="18" charset="0"/>
                    <a:cs typeface="Times New Roman" panose="02020603050405020304" pitchFamily="18" charset="0"/>
                  </a:rPr>
                  <a:t>ч</a:t>
                </a:r>
                <a:r>
                  <a:rPr lang="ru-RU" sz="2000" dirty="0"/>
                  <a:t>исло мультипликативных операций умножения равно </a:t>
                </a:r>
                <a14:m>
                  <m:oMath xmlns:m="http://schemas.openxmlformats.org/officeDocument/2006/math">
                    <m:sSup>
                      <m:sSupPr>
                        <m:ctrlPr>
                          <a:rPr lang="ru-RU" sz="2000" i="1">
                            <a:latin typeface="Cambria Math" panose="02040503050406030204" pitchFamily="18" charset="0"/>
                          </a:rPr>
                        </m:ctrlPr>
                      </m:sSupPr>
                      <m:e>
                        <m:r>
                          <a:rPr lang="ru-RU" sz="2000" b="0" i="1" smtClean="0">
                            <a:latin typeface="Cambria Math" panose="02040503050406030204" pitchFamily="18" charset="0"/>
                          </a:rPr>
                          <m:t>(</m:t>
                        </m:r>
                        <m:r>
                          <a:rPr lang="ru-RU" sz="2000" i="1">
                            <a:latin typeface="Cambria Math" panose="02040503050406030204" pitchFamily="18" charset="0"/>
                          </a:rPr>
                          <m:t>2</m:t>
                        </m:r>
                      </m:e>
                      <m:sup>
                        <m:r>
                          <a:rPr lang="en-US" sz="2000" i="1">
                            <a:latin typeface="Cambria Math" panose="02040503050406030204" pitchFamily="18" charset="0"/>
                          </a:rPr>
                          <m:t>𝑙</m:t>
                        </m:r>
                      </m:sup>
                    </m:sSup>
                    <m:r>
                      <a:rPr lang="en-US" sz="2000" i="1">
                        <a:latin typeface="Cambria Math" panose="02040503050406030204" pitchFamily="18" charset="0"/>
                      </a:rPr>
                      <m:t>−1</m:t>
                    </m:r>
                    <m:r>
                      <a:rPr lang="ru-RU" sz="2000" b="0" i="1" smtClean="0">
                        <a:latin typeface="Cambria Math" panose="02040503050406030204" pitchFamily="18" charset="0"/>
                      </a:rPr>
                      <m:t>)</m:t>
                    </m:r>
                    <m:r>
                      <a:rPr lang="en-US" sz="2000" b="0" i="1" smtClean="0">
                        <a:solidFill>
                          <a:srgbClr val="000000"/>
                        </a:solidFill>
                        <a:latin typeface="Cambria Math" panose="02040503050406030204" pitchFamily="18" charset="0"/>
                      </a:rPr>
                      <m:t>.</m:t>
                    </m:r>
                  </m:oMath>
                </a14:m>
                <a:r>
                  <a:rPr lang="en-US" sz="2000" dirty="0"/>
                  <a:t> </a:t>
                </a:r>
              </a:p>
            </p:txBody>
          </p:sp>
        </mc:Choice>
        <mc:Fallback xmlns="">
          <p:sp>
            <p:nvSpPr>
              <p:cNvPr id="8" name="TextBox 7">
                <a:extLst>
                  <a:ext uri="{FF2B5EF4-FFF2-40B4-BE49-F238E27FC236}">
                    <a16:creationId xmlns:a16="http://schemas.microsoft.com/office/drawing/2014/main" id="{6BAFB565-6DD6-DB9D-12C7-E2F8DA212494}"/>
                  </a:ext>
                </a:extLst>
              </p:cNvPr>
              <p:cNvSpPr txBox="1">
                <a:spLocks noRot="1" noChangeAspect="1" noMove="1" noResize="1" noEditPoints="1" noAdjustHandles="1" noChangeArrowheads="1" noChangeShapeType="1" noTextEdit="1"/>
              </p:cNvSpPr>
              <p:nvPr/>
            </p:nvSpPr>
            <p:spPr>
              <a:xfrm>
                <a:off x="5028995" y="402004"/>
                <a:ext cx="7108182" cy="800604"/>
              </a:xfrm>
              <a:prstGeom prst="rect">
                <a:avLst/>
              </a:prstGeom>
              <a:blipFill>
                <a:blip r:embed="rId8"/>
                <a:stretch>
                  <a:fillRect l="-1372" t="-6107" b="-12977"/>
                </a:stretch>
              </a:blipFill>
            </p:spPr>
            <p:txBody>
              <a:bodyPr/>
              <a:lstStyle/>
              <a:p>
                <a:r>
                  <a:rPr lang="ru-BY">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6FCB3ED9-159A-4F95-B845-F3143E349257}"/>
                  </a:ext>
                </a:extLst>
              </p:cNvPr>
              <p:cNvSpPr txBox="1"/>
              <p:nvPr/>
            </p:nvSpPr>
            <p:spPr>
              <a:xfrm>
                <a:off x="7735937" y="6524874"/>
                <a:ext cx="4543719" cy="307777"/>
              </a:xfrm>
              <a:prstGeom prst="rect">
                <a:avLst/>
              </a:prstGeom>
              <a:noFill/>
            </p:spPr>
            <p:txBody>
              <a:bodyPr wrap="square" rtlCol="0">
                <a:spAutoFit/>
              </a:bodyPr>
              <a:lstStyle/>
              <a:p>
                <a:r>
                  <a:rPr lang="ru-RU" sz="1400" u="sng" dirty="0"/>
                  <a:t>Сведения из математики: </a:t>
                </a:r>
                <a14:m>
                  <m:oMath xmlns:m="http://schemas.openxmlformats.org/officeDocument/2006/math">
                    <m:r>
                      <a:rPr lang="ru-BY" sz="1400" i="1">
                        <a:solidFill>
                          <a:srgbClr val="000000"/>
                        </a:solidFill>
                        <a:latin typeface="Cambria Math" panose="02040503050406030204" pitchFamily="18" charset="0"/>
                      </a:rPr>
                      <m:t>𝑥</m:t>
                    </m:r>
                    <m:r>
                      <a:rPr lang="ru-BY" sz="1400" i="1">
                        <a:solidFill>
                          <a:srgbClr val="000000"/>
                        </a:solidFill>
                        <a:latin typeface="Cambria Math" panose="02040503050406030204" pitchFamily="18" charset="0"/>
                      </a:rPr>
                      <m:t>−1&lt;</m:t>
                    </m:r>
                    <m:d>
                      <m:dPr>
                        <m:begChr m:val="⌊"/>
                        <m:endChr m:val="⌋"/>
                        <m:ctrlPr>
                          <a:rPr lang="ru-BY" sz="1400" i="1">
                            <a:solidFill>
                              <a:srgbClr val="000000"/>
                            </a:solidFill>
                            <a:latin typeface="Cambria Math" panose="02040503050406030204" pitchFamily="18" charset="0"/>
                          </a:rPr>
                        </m:ctrlPr>
                      </m:dPr>
                      <m:e>
                        <m:r>
                          <a:rPr lang="ru-BY" sz="1400" i="1">
                            <a:solidFill>
                              <a:srgbClr val="000000"/>
                            </a:solidFill>
                            <a:latin typeface="Cambria Math" panose="02040503050406030204" pitchFamily="18" charset="0"/>
                          </a:rPr>
                          <m:t>𝑥</m:t>
                        </m:r>
                      </m:e>
                    </m:d>
                    <m:r>
                      <a:rPr lang="ru-BY" sz="1400" i="1">
                        <a:solidFill>
                          <a:srgbClr val="000000"/>
                        </a:solidFill>
                        <a:latin typeface="Cambria Math" panose="02040503050406030204" pitchFamily="18" charset="0"/>
                      </a:rPr>
                      <m:t>≤</m:t>
                    </m:r>
                    <m:r>
                      <a:rPr lang="ru-BY" sz="1400" i="1">
                        <a:solidFill>
                          <a:srgbClr val="000000"/>
                        </a:solidFill>
                        <a:latin typeface="Cambria Math" panose="02040503050406030204" pitchFamily="18" charset="0"/>
                      </a:rPr>
                      <m:t>𝑥</m:t>
                    </m:r>
                    <m:r>
                      <a:rPr lang="ru-BY" sz="1400" i="1">
                        <a:solidFill>
                          <a:srgbClr val="000000"/>
                        </a:solidFill>
                        <a:latin typeface="Cambria Math" panose="02040503050406030204" pitchFamily="18" charset="0"/>
                      </a:rPr>
                      <m:t>≤</m:t>
                    </m:r>
                    <m:d>
                      <m:dPr>
                        <m:begChr m:val="⌈"/>
                        <m:endChr m:val="⌉"/>
                        <m:ctrlPr>
                          <a:rPr lang="ru-BY" sz="1400" i="1">
                            <a:solidFill>
                              <a:srgbClr val="000000"/>
                            </a:solidFill>
                            <a:latin typeface="Cambria Math" panose="02040503050406030204" pitchFamily="18" charset="0"/>
                          </a:rPr>
                        </m:ctrlPr>
                      </m:dPr>
                      <m:e>
                        <m:r>
                          <a:rPr lang="ru-BY" sz="1400" i="1">
                            <a:solidFill>
                              <a:srgbClr val="000000"/>
                            </a:solidFill>
                            <a:latin typeface="Cambria Math" panose="02040503050406030204" pitchFamily="18" charset="0"/>
                          </a:rPr>
                          <m:t>𝑥</m:t>
                        </m:r>
                      </m:e>
                    </m:d>
                    <m:r>
                      <a:rPr lang="ru-BY" sz="1400" i="1">
                        <a:solidFill>
                          <a:srgbClr val="000000"/>
                        </a:solidFill>
                        <a:latin typeface="Cambria Math" panose="02040503050406030204" pitchFamily="18" charset="0"/>
                      </a:rPr>
                      <m:t>&lt;</m:t>
                    </m:r>
                    <m:r>
                      <a:rPr lang="ru-BY" sz="1400" i="1">
                        <a:solidFill>
                          <a:srgbClr val="000000"/>
                        </a:solidFill>
                        <a:latin typeface="Cambria Math" panose="02040503050406030204" pitchFamily="18" charset="0"/>
                      </a:rPr>
                      <m:t>𝑥</m:t>
                    </m:r>
                    <m:r>
                      <a:rPr lang="ru-BY" sz="1400" i="1">
                        <a:solidFill>
                          <a:srgbClr val="000000"/>
                        </a:solidFill>
                        <a:latin typeface="Cambria Math" panose="02040503050406030204" pitchFamily="18" charset="0"/>
                      </a:rPr>
                      <m:t>+1</m:t>
                    </m:r>
                  </m:oMath>
                </a14:m>
                <a:endParaRPr lang="en-US" sz="1400" u="sng" dirty="0"/>
              </a:p>
            </p:txBody>
          </p:sp>
        </mc:Choice>
        <mc:Fallback xmlns="">
          <p:sp>
            <p:nvSpPr>
              <p:cNvPr id="3" name="TextBox 2">
                <a:extLst>
                  <a:ext uri="{FF2B5EF4-FFF2-40B4-BE49-F238E27FC236}">
                    <a16:creationId xmlns:a16="http://schemas.microsoft.com/office/drawing/2014/main" id="{6FCB3ED9-159A-4F95-B845-F3143E349257}"/>
                  </a:ext>
                </a:extLst>
              </p:cNvPr>
              <p:cNvSpPr txBox="1">
                <a:spLocks noRot="1" noChangeAspect="1" noMove="1" noResize="1" noEditPoints="1" noAdjustHandles="1" noChangeArrowheads="1" noChangeShapeType="1" noTextEdit="1"/>
              </p:cNvSpPr>
              <p:nvPr/>
            </p:nvSpPr>
            <p:spPr>
              <a:xfrm>
                <a:off x="7735937" y="6524874"/>
                <a:ext cx="4543719" cy="307777"/>
              </a:xfrm>
              <a:prstGeom prst="rect">
                <a:avLst/>
              </a:prstGeom>
              <a:blipFill>
                <a:blip r:embed="rId9"/>
                <a:stretch>
                  <a:fillRect l="-403" t="-1961" b="-19608"/>
                </a:stretch>
              </a:blipFill>
            </p:spPr>
            <p:txBody>
              <a:bodyPr/>
              <a:lstStyle/>
              <a:p>
                <a:r>
                  <a:rPr lang="ru-BY">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14920DC-7DC5-FB7E-DC5B-44798EC658E7}"/>
                  </a:ext>
                </a:extLst>
              </p:cNvPr>
              <p:cNvSpPr txBox="1"/>
              <p:nvPr/>
            </p:nvSpPr>
            <p:spPr>
              <a:xfrm>
                <a:off x="10280176" y="31881"/>
                <a:ext cx="1911824" cy="369332"/>
              </a:xfrm>
              <a:prstGeom prst="rect">
                <a:avLst/>
              </a:prstGeom>
              <a:noFill/>
              <a:ln>
                <a:solidFill>
                  <a:schemeClr val="tx1"/>
                </a:solidFill>
              </a:ln>
            </p:spPr>
            <p:txBody>
              <a:bodyPr wrap="square">
                <a:spAutoFit/>
              </a:bodyPr>
              <a:lstStyle/>
              <a:p>
                <a:pPr/>
                <a14:m>
                  <m:oMathPara xmlns:m="http://schemas.openxmlformats.org/officeDocument/2006/math">
                    <m:oMathParaPr>
                      <m:jc m:val="centerGroup"/>
                    </m:oMathParaPr>
                    <m:oMath xmlns:m="http://schemas.openxmlformats.org/officeDocument/2006/math">
                      <m:r>
                        <a:rPr lang="en-US" sz="1800" b="1" i="1" dirty="0" smtClean="0">
                          <a:latin typeface="Cambria Math" panose="02040503050406030204" pitchFamily="18" charset="0"/>
                        </a:rPr>
                        <m:t>𝒏</m:t>
                      </m:r>
                      <m:r>
                        <a:rPr lang="en-US" sz="1800" b="1" i="1" dirty="0" smtClean="0">
                          <a:latin typeface="Cambria Math" panose="02040503050406030204" pitchFamily="18" charset="0"/>
                        </a:rPr>
                        <m:t>!=</m:t>
                      </m:r>
                      <m:r>
                        <a:rPr lang="en-US" sz="1800" b="1" i="1" dirty="0" smtClean="0">
                          <a:latin typeface="Cambria Math" panose="02040503050406030204" pitchFamily="18" charset="0"/>
                        </a:rPr>
                        <m:t>𝟏</m:t>
                      </m:r>
                      <m:r>
                        <a:rPr lang="en-US" sz="1800" b="1" i="1" dirty="0" smtClean="0">
                          <a:latin typeface="Cambria Math" panose="02040503050406030204" pitchFamily="18" charset="0"/>
                        </a:rPr>
                        <m:t>⋅</m:t>
                      </m:r>
                      <m:r>
                        <a:rPr lang="en-US" sz="1800" b="1" i="1" dirty="0" smtClean="0">
                          <a:latin typeface="Cambria Math" panose="02040503050406030204" pitchFamily="18" charset="0"/>
                        </a:rPr>
                        <m:t>𝟐</m:t>
                      </m:r>
                      <m:r>
                        <a:rPr lang="en-US" sz="1800" b="1" i="1" dirty="0" smtClean="0">
                          <a:latin typeface="Cambria Math" panose="02040503050406030204" pitchFamily="18" charset="0"/>
                        </a:rPr>
                        <m:t>⋅…⋅</m:t>
                      </m:r>
                      <m:r>
                        <a:rPr lang="en-US" sz="1800" b="1" i="1" dirty="0">
                          <a:latin typeface="Cambria Math" panose="02040503050406030204" pitchFamily="18" charset="0"/>
                          <a:ea typeface="Cambria Math" panose="02040503050406030204" pitchFamily="18" charset="0"/>
                        </a:rPr>
                        <m:t>𝒏</m:t>
                      </m:r>
                    </m:oMath>
                  </m:oMathPara>
                </a14:m>
                <a:endParaRPr lang="ru-RU" sz="1800" b="1" dirty="0"/>
              </a:p>
            </p:txBody>
          </p:sp>
        </mc:Choice>
        <mc:Fallback xmlns="">
          <p:sp>
            <p:nvSpPr>
              <p:cNvPr id="6" name="TextBox 5">
                <a:extLst>
                  <a:ext uri="{FF2B5EF4-FFF2-40B4-BE49-F238E27FC236}">
                    <a16:creationId xmlns:a16="http://schemas.microsoft.com/office/drawing/2014/main" id="{214920DC-7DC5-FB7E-DC5B-44798EC658E7}"/>
                  </a:ext>
                </a:extLst>
              </p:cNvPr>
              <p:cNvSpPr txBox="1">
                <a:spLocks noRot="1" noChangeAspect="1" noMove="1" noResize="1" noEditPoints="1" noAdjustHandles="1" noChangeArrowheads="1" noChangeShapeType="1" noTextEdit="1"/>
              </p:cNvSpPr>
              <p:nvPr/>
            </p:nvSpPr>
            <p:spPr>
              <a:xfrm>
                <a:off x="10280176" y="31881"/>
                <a:ext cx="1911824" cy="369332"/>
              </a:xfrm>
              <a:prstGeom prst="rect">
                <a:avLst/>
              </a:prstGeom>
              <a:blipFill>
                <a:blip r:embed="rId10"/>
                <a:stretch>
                  <a:fillRect/>
                </a:stretch>
              </a:blipFill>
              <a:ln>
                <a:solidFill>
                  <a:schemeClr val="tx1"/>
                </a:solidFill>
              </a:ln>
            </p:spPr>
            <p:txBody>
              <a:bodyPr/>
              <a:lstStyle/>
              <a:p>
                <a:r>
                  <a:rPr lang="ru-BY">
                    <a:noFill/>
                  </a:rPr>
                  <a:t> </a:t>
                </a:r>
              </a:p>
            </p:txBody>
          </p:sp>
        </mc:Fallback>
      </mc:AlternateContent>
      <p:sp>
        <p:nvSpPr>
          <p:cNvPr id="12" name="TextBox 11">
            <a:extLst>
              <a:ext uri="{FF2B5EF4-FFF2-40B4-BE49-F238E27FC236}">
                <a16:creationId xmlns:a16="http://schemas.microsoft.com/office/drawing/2014/main" id="{12AEA418-3884-C182-6D9A-914554E15D40}"/>
              </a:ext>
            </a:extLst>
          </p:cNvPr>
          <p:cNvSpPr txBox="1"/>
          <p:nvPr/>
        </p:nvSpPr>
        <p:spPr>
          <a:xfrm>
            <a:off x="5028995" y="2993856"/>
            <a:ext cx="7162198" cy="707886"/>
          </a:xfrm>
          <a:prstGeom prst="rect">
            <a:avLst/>
          </a:prstGeom>
          <a:noFill/>
        </p:spPr>
        <p:txBody>
          <a:bodyPr wrap="square">
            <a:spAutoFit/>
          </a:bodyPr>
          <a:lstStyle/>
          <a:p>
            <a:pPr marL="742950" lvl="1" indent="-285750">
              <a:spcAft>
                <a:spcPts val="800"/>
              </a:spcAft>
              <a:buFont typeface="Wingdings" panose="05000000000000000000" pitchFamily="2" charset="2"/>
              <a:buChar char="ü"/>
            </a:pPr>
            <a:r>
              <a:rPr lang="ru-RU" sz="2000" dirty="0"/>
              <a:t>за время равное максимуму числа бит операндов, если </a:t>
            </a:r>
            <a:r>
              <a:rPr lang="ru-RU" sz="2000" u="sng" dirty="0"/>
              <a:t>логарифмическая мера</a:t>
            </a:r>
            <a:r>
              <a:rPr lang="ru-RU" sz="2000" dirty="0"/>
              <a:t>, и тогда</a:t>
            </a:r>
          </a:p>
        </p:txBody>
      </p:sp>
      <p:sp>
        <p:nvSpPr>
          <p:cNvPr id="15" name="TextBox 14">
            <a:extLst>
              <a:ext uri="{FF2B5EF4-FFF2-40B4-BE49-F238E27FC236}">
                <a16:creationId xmlns:a16="http://schemas.microsoft.com/office/drawing/2014/main" id="{EAF6C81E-FCE1-1AAA-1FF5-C35B732C4CA6}"/>
              </a:ext>
            </a:extLst>
          </p:cNvPr>
          <p:cNvSpPr txBox="1"/>
          <p:nvPr/>
        </p:nvSpPr>
        <p:spPr>
          <a:xfrm>
            <a:off x="5028995" y="1129925"/>
            <a:ext cx="6141492" cy="400110"/>
          </a:xfrm>
          <a:prstGeom prst="rect">
            <a:avLst/>
          </a:prstGeom>
          <a:noFill/>
        </p:spPr>
        <p:txBody>
          <a:bodyPr wrap="square">
            <a:spAutoFit/>
          </a:bodyPr>
          <a:lstStyle/>
          <a:p>
            <a:r>
              <a:rPr lang="ru-RU" sz="2000" dirty="0"/>
              <a:t>Умножение двух чисел будет выполнено: </a:t>
            </a:r>
            <a:endParaRPr lang="en-US" sz="2000" dirty="0"/>
          </a:p>
        </p:txBody>
      </p:sp>
    </p:spTree>
    <p:extLst>
      <p:ext uri="{BB962C8B-B14F-4D97-AF65-F5344CB8AC3E}">
        <p14:creationId xmlns:p14="http://schemas.microsoft.com/office/powerpoint/2010/main" val="758287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10" end="1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xEl>
                                              <p:pRg st="11" end="1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
                                            <p:txEl>
                                              <p:pRg st="13" end="1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1" nodeType="clickEffect">
                                  <p:stCondLst>
                                    <p:cond delay="0"/>
                                  </p:stCondLst>
                                  <p:childTnLst>
                                    <p:set>
                                      <p:cBhvr>
                                        <p:cTn id="42" dur="1" fill="hold">
                                          <p:stCondLst>
                                            <p:cond delay="0"/>
                                          </p:stCondLst>
                                        </p:cTn>
                                        <p:tgtEl>
                                          <p:spTgt spid="7"/>
                                        </p:tgtEl>
                                        <p:attrNameLst>
                                          <p:attrName>style.visibility</p:attrName>
                                        </p:attrNameLst>
                                      </p:cBhvr>
                                      <p:to>
                                        <p:strVal val="hidden"/>
                                      </p:to>
                                    </p:set>
                                  </p:childTnLst>
                                </p:cTn>
                              </p:par>
                              <p:par>
                                <p:cTn id="43" presetID="1" presetClass="exit" presetSubtype="0" fill="hold" grpId="1" nodeType="withEffect">
                                  <p:stCondLst>
                                    <p:cond delay="0"/>
                                  </p:stCondLst>
                                  <p:childTnLst>
                                    <p:set>
                                      <p:cBhvr>
                                        <p:cTn id="44" dur="1" fill="hold">
                                          <p:stCondLst>
                                            <p:cond delay="0"/>
                                          </p:stCondLst>
                                        </p:cTn>
                                        <p:tgtEl>
                                          <p:spTgt spid="16"/>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2"/>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1"/>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2" nodeType="clickEffect">
                                  <p:stCondLst>
                                    <p:cond delay="0"/>
                                  </p:stCondLst>
                                  <p:childTnLst>
                                    <p:set>
                                      <p:cBhvr>
                                        <p:cTn id="54" dur="1" fill="hold">
                                          <p:stCondLst>
                                            <p:cond delay="0"/>
                                          </p:stCondLst>
                                        </p:cTn>
                                        <p:tgtEl>
                                          <p:spTgt spid="7"/>
                                        </p:tgtEl>
                                        <p:attrNameLst>
                                          <p:attrName>style.visibility</p:attrName>
                                        </p:attrNameLst>
                                      </p:cBhvr>
                                      <p:to>
                                        <p:strVal val="visible"/>
                                      </p:to>
                                    </p:set>
                                  </p:childTnLst>
                                </p:cTn>
                              </p:par>
                              <p:par>
                                <p:cTn id="55" presetID="1" presetClass="entr" presetSubtype="0" fill="hold" grpId="2" nodeType="withEffect">
                                  <p:stCondLst>
                                    <p:cond delay="0"/>
                                  </p:stCondLst>
                                  <p:childTnLst>
                                    <p:set>
                                      <p:cBhvr>
                                        <p:cTn id="56" dur="1" fill="hold">
                                          <p:stCondLst>
                                            <p:cond delay="0"/>
                                          </p:stCondLst>
                                        </p:cTn>
                                        <p:tgtEl>
                                          <p:spTgt spid="16"/>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6" grpId="0"/>
      <p:bldP spid="16" grpId="1"/>
      <p:bldP spid="16" grpId="2"/>
      <p:bldP spid="11" grpId="0"/>
      <p:bldP spid="7" grpId="0"/>
      <p:bldP spid="7" grpId="1"/>
      <p:bldP spid="7" grpId="2"/>
      <p:bldP spid="12"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11157995" y="6627034"/>
            <a:ext cx="1034005" cy="246221"/>
          </a:xfrm>
          <a:prstGeom prst="rect">
            <a:avLst/>
          </a:prstGeom>
          <a:noFill/>
        </p:spPr>
        <p:txBody>
          <a:bodyPr wrap="square" lIns="0" tIns="0" rIns="0" bIns="0" rtlCol="0">
            <a:spAutoFit/>
          </a:bodyPr>
          <a:lstStyle/>
          <a:p>
            <a:pPr algn="ctr"/>
            <a:r>
              <a:rPr lang="ru-RU" sz="1600" dirty="0">
                <a:solidFill>
                  <a:srgbClr val="144E9D"/>
                </a:solidFill>
              </a:rPr>
              <a:t>ФПМИ БГУ</a:t>
            </a:r>
          </a:p>
        </p:txBody>
      </p:sp>
      <p:pic>
        <p:nvPicPr>
          <p:cNvPr id="12" name="Рисунок 11" descr="png..png"/>
          <p:cNvPicPr>
            <a:picLocks noChangeAspect="1"/>
          </p:cNvPicPr>
          <p:nvPr/>
        </p:nvPicPr>
        <p:blipFill>
          <a:blip r:embed="rId2" cstate="print"/>
          <a:srcRect r="82957"/>
          <a:stretch>
            <a:fillRect/>
          </a:stretch>
        </p:blipFill>
        <p:spPr>
          <a:xfrm>
            <a:off x="10933610" y="6425188"/>
            <a:ext cx="259107" cy="386512"/>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56325CF-881B-891D-9226-B1710B32D3E3}"/>
                  </a:ext>
                </a:extLst>
              </p:cNvPr>
              <p:cNvSpPr txBox="1"/>
              <p:nvPr/>
            </p:nvSpPr>
            <p:spPr>
              <a:xfrm>
                <a:off x="95535" y="1631553"/>
                <a:ext cx="12000931" cy="3594895"/>
              </a:xfrm>
              <a:prstGeom prst="rect">
                <a:avLst/>
              </a:prstGeom>
              <a:noFill/>
            </p:spPr>
            <p:txBody>
              <a:bodyPr wrap="square">
                <a:spAutoFit/>
              </a:bodyPr>
              <a:lstStyle/>
              <a:p>
                <a:pPr algn="just"/>
                <a:r>
                  <a:rPr lang="ru-RU" sz="2800" b="1" dirty="0"/>
                  <a:t>Задача 3</a:t>
                </a:r>
                <a:r>
                  <a:rPr lang="ru-RU" sz="2800" dirty="0"/>
                  <a:t> </a:t>
                </a:r>
              </a:p>
              <a:p>
                <a:pPr lvl="1" algn="just"/>
                <a:endParaRPr lang="ru-RU" sz="2800" dirty="0"/>
              </a:p>
              <a:p>
                <a:pPr algn="just"/>
                <a:r>
                  <a:rPr lang="ru-RU" sz="2800" dirty="0"/>
                  <a:t>Для заданного натурального числа </a:t>
                </a:r>
                <a14:m>
                  <m:oMath xmlns:m="http://schemas.openxmlformats.org/officeDocument/2006/math">
                    <m:r>
                      <a:rPr lang="en-US" sz="2800" b="1" i="1" smtClean="0">
                        <a:latin typeface="Cambria Math" panose="02040503050406030204" pitchFamily="18" charset="0"/>
                      </a:rPr>
                      <m:t>𝒏</m:t>
                    </m:r>
                  </m:oMath>
                </a14:m>
                <a:r>
                  <a:rPr lang="ru-RU" sz="2800" dirty="0"/>
                  <a:t> проверить, </a:t>
                </a:r>
                <a:r>
                  <a:rPr lang="ru-RU" sz="2800" b="1" dirty="0"/>
                  <a:t>является ли число</a:t>
                </a:r>
                <a14:m>
                  <m:oMath xmlns:m="http://schemas.openxmlformats.org/officeDocument/2006/math">
                    <m:r>
                      <a:rPr lang="en-US" sz="2800" b="1" i="0" smtClean="0">
                        <a:latin typeface="Cambria Math" panose="02040503050406030204" pitchFamily="18" charset="0"/>
                      </a:rPr>
                      <m:t> </m:t>
                    </m:r>
                  </m:oMath>
                </a14:m>
                <a:r>
                  <a:rPr lang="ru-RU" sz="2800" b="1" dirty="0"/>
                  <a:t>простым. </a:t>
                </a:r>
              </a:p>
              <a:p>
                <a:pPr lvl="1" algn="just"/>
                <a:endParaRPr lang="ru-RU" sz="2800" b="1" dirty="0"/>
              </a:p>
              <a:p>
                <a:pPr algn="just"/>
                <a:r>
                  <a:rPr lang="ru-RU" sz="2800" dirty="0"/>
                  <a:t>Алгоритм: </a:t>
                </a:r>
              </a:p>
              <a:p>
                <a:pPr lvl="1" algn="just"/>
                <a:r>
                  <a:rPr lang="ru-RU" sz="2800" dirty="0"/>
                  <a:t>проверить, есть ли среди чисел 2, 3, … , </a:t>
                </a:r>
                <a14:m>
                  <m:oMath xmlns:m="http://schemas.openxmlformats.org/officeDocument/2006/math">
                    <m:d>
                      <m:dPr>
                        <m:begChr m:val="⌊"/>
                        <m:endChr m:val="⌋"/>
                        <m:ctrlPr>
                          <a:rPr lang="ru-RU" sz="2800" i="1">
                            <a:latin typeface="Cambria Math" panose="02040503050406030204" pitchFamily="18" charset="0"/>
                          </a:rPr>
                        </m:ctrlPr>
                      </m:dPr>
                      <m:e>
                        <m:rad>
                          <m:radPr>
                            <m:ctrlPr>
                              <a:rPr lang="ru-RU" sz="2800" i="1">
                                <a:latin typeface="Cambria Math" panose="02040503050406030204" pitchFamily="18" charset="0"/>
                              </a:rPr>
                            </m:ctrlPr>
                          </m:radPr>
                          <m:deg>
                            <m:r>
                              <a:rPr lang="ru-RU" sz="2800" i="1">
                                <a:latin typeface="Cambria Math" panose="02040503050406030204" pitchFamily="18" charset="0"/>
                              </a:rPr>
                              <m:t>2</m:t>
                            </m:r>
                          </m:deg>
                          <m:e>
                            <m:r>
                              <a:rPr lang="en-US" sz="2800" i="1">
                                <a:latin typeface="Cambria Math" panose="02040503050406030204" pitchFamily="18" charset="0"/>
                              </a:rPr>
                              <m:t>𝑛</m:t>
                            </m:r>
                          </m:e>
                        </m:rad>
                      </m:e>
                    </m:d>
                  </m:oMath>
                </a14:m>
                <a:r>
                  <a:rPr lang="ru-RU" sz="2800" dirty="0"/>
                  <a:t> хотя бы одно, делящее</a:t>
                </a:r>
                <a14:m>
                  <m:oMath xmlns:m="http://schemas.openxmlformats.org/officeDocument/2006/math">
                    <m:r>
                      <a:rPr lang="en-US" sz="2800">
                        <a:latin typeface="Cambria Math" panose="02040503050406030204" pitchFamily="18" charset="0"/>
                      </a:rPr>
                      <m:t> </m:t>
                    </m:r>
                    <m:r>
                      <a:rPr lang="en-US" sz="2800" i="1">
                        <a:latin typeface="Cambria Math" panose="02040503050406030204" pitchFamily="18" charset="0"/>
                      </a:rPr>
                      <m:t>𝑛</m:t>
                    </m:r>
                    <m:r>
                      <a:rPr lang="en-US" sz="2800" i="1">
                        <a:latin typeface="Cambria Math" panose="02040503050406030204" pitchFamily="18" charset="0"/>
                      </a:rPr>
                      <m:t> .</m:t>
                    </m:r>
                  </m:oMath>
                </a14:m>
                <a:endParaRPr lang="ru-RU" sz="2800" dirty="0"/>
              </a:p>
              <a:p>
                <a:pPr lvl="1" algn="just"/>
                <a:endParaRPr lang="ru-RU" sz="2800" dirty="0"/>
              </a:p>
              <a:p>
                <a:pPr algn="just"/>
                <a:r>
                  <a:rPr lang="ru-RU" sz="2800" dirty="0"/>
                  <a:t>Оценить вычислительную сложность алгоритма.</a:t>
                </a:r>
                <a:endParaRPr lang="en-US" sz="2800" dirty="0"/>
              </a:p>
            </p:txBody>
          </p:sp>
        </mc:Choice>
        <mc:Fallback xmlns="">
          <p:sp>
            <p:nvSpPr>
              <p:cNvPr id="6" name="TextBox 5">
                <a:extLst>
                  <a:ext uri="{FF2B5EF4-FFF2-40B4-BE49-F238E27FC236}">
                    <a16:creationId xmlns:a16="http://schemas.microsoft.com/office/drawing/2014/main" id="{256325CF-881B-891D-9226-B1710B32D3E3}"/>
                  </a:ext>
                </a:extLst>
              </p:cNvPr>
              <p:cNvSpPr txBox="1">
                <a:spLocks noRot="1" noChangeAspect="1" noMove="1" noResize="1" noEditPoints="1" noAdjustHandles="1" noChangeArrowheads="1" noChangeShapeType="1" noTextEdit="1"/>
              </p:cNvSpPr>
              <p:nvPr/>
            </p:nvSpPr>
            <p:spPr>
              <a:xfrm>
                <a:off x="95535" y="1631553"/>
                <a:ext cx="12000931" cy="3594895"/>
              </a:xfrm>
              <a:prstGeom prst="rect">
                <a:avLst/>
              </a:prstGeom>
              <a:blipFill>
                <a:blip r:embed="rId3"/>
                <a:stretch>
                  <a:fillRect l="-1067" t="-1698" r="-610" b="-4075"/>
                </a:stretch>
              </a:blipFill>
            </p:spPr>
            <p:txBody>
              <a:bodyPr/>
              <a:lstStyle/>
              <a:p>
                <a:r>
                  <a:rPr lang="ru-BY">
                    <a:noFill/>
                  </a:rPr>
                  <a:t> </a:t>
                </a:r>
              </a:p>
            </p:txBody>
          </p:sp>
        </mc:Fallback>
      </mc:AlternateContent>
    </p:spTree>
    <p:extLst>
      <p:ext uri="{BB962C8B-B14F-4D97-AF65-F5344CB8AC3E}">
        <p14:creationId xmlns:p14="http://schemas.microsoft.com/office/powerpoint/2010/main" val="27345644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71500" y="1693766"/>
            <a:ext cx="10646229" cy="2585323"/>
          </a:xfrm>
          <a:prstGeom prst="rect">
            <a:avLst/>
          </a:prstGeom>
          <a:noFill/>
        </p:spPr>
        <p:txBody>
          <a:bodyPr wrap="square" rtlCol="0">
            <a:spAutoFit/>
          </a:bodyPr>
          <a:lstStyle/>
          <a:p>
            <a:pPr algn="ctr"/>
            <a:r>
              <a:rPr lang="ru-RU" sz="5400" dirty="0"/>
              <a:t>Решение задач в системе автоматического тестирования </a:t>
            </a:r>
          </a:p>
          <a:p>
            <a:pPr algn="ctr"/>
            <a:r>
              <a:rPr lang="en-US" sz="5400" b="1" dirty="0" err="1"/>
              <a:t>iRunner</a:t>
            </a:r>
            <a:endParaRPr lang="ru-RU" sz="5400" b="1" dirty="0"/>
          </a:p>
        </p:txBody>
      </p:sp>
      <p:sp>
        <p:nvSpPr>
          <p:cNvPr id="2" name="TextBox 1">
            <a:extLst>
              <a:ext uri="{FF2B5EF4-FFF2-40B4-BE49-F238E27FC236}">
                <a16:creationId xmlns:a16="http://schemas.microsoft.com/office/drawing/2014/main" id="{AD487D4C-540D-EE96-5007-C207FDC3CEFE}"/>
              </a:ext>
            </a:extLst>
          </p:cNvPr>
          <p:cNvSpPr txBox="1"/>
          <p:nvPr/>
        </p:nvSpPr>
        <p:spPr>
          <a:xfrm>
            <a:off x="11157995" y="6627034"/>
            <a:ext cx="1034005" cy="246221"/>
          </a:xfrm>
          <a:prstGeom prst="rect">
            <a:avLst/>
          </a:prstGeom>
          <a:noFill/>
        </p:spPr>
        <p:txBody>
          <a:bodyPr wrap="square" lIns="0" tIns="0" rIns="0" bIns="0" rtlCol="0">
            <a:spAutoFit/>
          </a:bodyPr>
          <a:lstStyle/>
          <a:p>
            <a:pPr algn="ctr"/>
            <a:r>
              <a:rPr lang="ru-RU" sz="1600" dirty="0">
                <a:solidFill>
                  <a:srgbClr val="144E9D"/>
                </a:solidFill>
              </a:rPr>
              <a:t>ФПМИ БГУ</a:t>
            </a:r>
          </a:p>
        </p:txBody>
      </p:sp>
      <p:pic>
        <p:nvPicPr>
          <p:cNvPr id="3" name="Рисунок 2" descr="png..png">
            <a:extLst>
              <a:ext uri="{FF2B5EF4-FFF2-40B4-BE49-F238E27FC236}">
                <a16:creationId xmlns:a16="http://schemas.microsoft.com/office/drawing/2014/main" id="{264C089F-6893-47EB-05A4-A5FA465F581E}"/>
              </a:ext>
            </a:extLst>
          </p:cNvPr>
          <p:cNvPicPr>
            <a:picLocks noChangeAspect="1"/>
          </p:cNvPicPr>
          <p:nvPr/>
        </p:nvPicPr>
        <p:blipFill>
          <a:blip r:embed="rId2" cstate="print"/>
          <a:srcRect r="82957"/>
          <a:stretch>
            <a:fillRect/>
          </a:stretch>
        </p:blipFill>
        <p:spPr>
          <a:xfrm>
            <a:off x="11002415" y="6471488"/>
            <a:ext cx="259107" cy="386512"/>
          </a:xfrm>
          <a:prstGeom prst="rect">
            <a:avLst/>
          </a:prstGeom>
        </p:spPr>
      </p:pic>
    </p:spTree>
    <p:extLst>
      <p:ext uri="{BB962C8B-B14F-4D97-AF65-F5344CB8AC3E}">
        <p14:creationId xmlns:p14="http://schemas.microsoft.com/office/powerpoint/2010/main" val="52237730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8AC2EB-7A37-E719-4761-214623FBA6EB}"/>
            </a:ext>
          </a:extLst>
        </p:cNvPr>
        <p:cNvGrpSpPr/>
        <p:nvPr/>
      </p:nvGrpSpPr>
      <p:grpSpPr>
        <a:xfrm>
          <a:off x="0" y="0"/>
          <a:ext cx="0" cy="0"/>
          <a:chOff x="0" y="0"/>
          <a:chExt cx="0" cy="0"/>
        </a:xfrm>
      </p:grpSpPr>
      <p:sp>
        <p:nvSpPr>
          <p:cNvPr id="11" name="TextBox 10">
            <a:extLst>
              <a:ext uri="{FF2B5EF4-FFF2-40B4-BE49-F238E27FC236}">
                <a16:creationId xmlns:a16="http://schemas.microsoft.com/office/drawing/2014/main" id="{3A43CE3E-167B-8E03-1858-AC1158ACAC19}"/>
              </a:ext>
            </a:extLst>
          </p:cNvPr>
          <p:cNvSpPr txBox="1"/>
          <p:nvPr/>
        </p:nvSpPr>
        <p:spPr>
          <a:xfrm>
            <a:off x="11157995" y="6627034"/>
            <a:ext cx="1034005" cy="246221"/>
          </a:xfrm>
          <a:prstGeom prst="rect">
            <a:avLst/>
          </a:prstGeom>
          <a:noFill/>
        </p:spPr>
        <p:txBody>
          <a:bodyPr wrap="square" lIns="0" tIns="0" rIns="0" bIns="0" rtlCol="0">
            <a:spAutoFit/>
          </a:bodyPr>
          <a:lstStyle/>
          <a:p>
            <a:pPr algn="ctr"/>
            <a:r>
              <a:rPr lang="ru-RU" sz="1600" dirty="0">
                <a:solidFill>
                  <a:srgbClr val="144E9D"/>
                </a:solidFill>
              </a:rPr>
              <a:t>ФПМИ БГУ</a:t>
            </a:r>
          </a:p>
        </p:txBody>
      </p:sp>
      <p:pic>
        <p:nvPicPr>
          <p:cNvPr id="12" name="Рисунок 11" descr="png..png">
            <a:extLst>
              <a:ext uri="{FF2B5EF4-FFF2-40B4-BE49-F238E27FC236}">
                <a16:creationId xmlns:a16="http://schemas.microsoft.com/office/drawing/2014/main" id="{D26B8A96-6D5F-5EE0-BB16-733216C70950}"/>
              </a:ext>
            </a:extLst>
          </p:cNvPr>
          <p:cNvPicPr>
            <a:picLocks noChangeAspect="1"/>
          </p:cNvPicPr>
          <p:nvPr/>
        </p:nvPicPr>
        <p:blipFill>
          <a:blip r:embed="rId2" cstate="print"/>
          <a:srcRect r="82957"/>
          <a:stretch>
            <a:fillRect/>
          </a:stretch>
        </p:blipFill>
        <p:spPr>
          <a:xfrm>
            <a:off x="10933610" y="6425188"/>
            <a:ext cx="259107" cy="386512"/>
          </a:xfrm>
          <a:prstGeom prst="rect">
            <a:avLst/>
          </a:prstGeom>
        </p:spPr>
      </p:pic>
      <mc:AlternateContent xmlns:mc="http://schemas.openxmlformats.org/markup-compatibility/2006" xmlns:a14="http://schemas.microsoft.com/office/drawing/2010/main">
        <mc:Choice Requires="a14">
          <p:graphicFrame>
            <p:nvGraphicFramePr>
              <p:cNvPr id="5" name="Таблица 5">
                <a:extLst>
                  <a:ext uri="{FF2B5EF4-FFF2-40B4-BE49-F238E27FC236}">
                    <a16:creationId xmlns:a16="http://schemas.microsoft.com/office/drawing/2014/main" id="{88902EB0-B87C-5661-02A8-1154222FEDB7}"/>
                  </a:ext>
                </a:extLst>
              </p:cNvPr>
              <p:cNvGraphicFramePr>
                <a:graphicFrameLocks noGrp="1"/>
              </p:cNvGraphicFramePr>
              <p:nvPr>
                <p:extLst>
                  <p:ext uri="{D42A27DB-BD31-4B8C-83A1-F6EECF244321}">
                    <p14:modId xmlns:p14="http://schemas.microsoft.com/office/powerpoint/2010/main" val="754205772"/>
                  </p:ext>
                </p:extLst>
              </p:nvPr>
            </p:nvGraphicFramePr>
            <p:xfrm>
              <a:off x="364447" y="2267077"/>
              <a:ext cx="11560872" cy="2222037"/>
            </p:xfrm>
            <a:graphic>
              <a:graphicData uri="http://schemas.openxmlformats.org/drawingml/2006/table">
                <a:tbl>
                  <a:tblPr firstRow="1" bandRow="1">
                    <a:tableStyleId>{5C22544A-7EE6-4342-B048-85BDC9FD1C3A}</a:tableStyleId>
                  </a:tblPr>
                  <a:tblGrid>
                    <a:gridCol w="1083440">
                      <a:extLst>
                        <a:ext uri="{9D8B030D-6E8A-4147-A177-3AD203B41FA5}">
                          <a16:colId xmlns:a16="http://schemas.microsoft.com/office/drawing/2014/main" val="2327264482"/>
                        </a:ext>
                      </a:extLst>
                    </a:gridCol>
                    <a:gridCol w="942391">
                      <a:extLst>
                        <a:ext uri="{9D8B030D-6E8A-4147-A177-3AD203B41FA5}">
                          <a16:colId xmlns:a16="http://schemas.microsoft.com/office/drawing/2014/main" val="4095040034"/>
                        </a:ext>
                      </a:extLst>
                    </a:gridCol>
                    <a:gridCol w="1153096">
                      <a:extLst>
                        <a:ext uri="{9D8B030D-6E8A-4147-A177-3AD203B41FA5}">
                          <a16:colId xmlns:a16="http://schemas.microsoft.com/office/drawing/2014/main" val="1621569483"/>
                        </a:ext>
                      </a:extLst>
                    </a:gridCol>
                    <a:gridCol w="1047743">
                      <a:extLst>
                        <a:ext uri="{9D8B030D-6E8A-4147-A177-3AD203B41FA5}">
                          <a16:colId xmlns:a16="http://schemas.microsoft.com/office/drawing/2014/main" val="1969914695"/>
                        </a:ext>
                      </a:extLst>
                    </a:gridCol>
                    <a:gridCol w="1047743">
                      <a:extLst>
                        <a:ext uri="{9D8B030D-6E8A-4147-A177-3AD203B41FA5}">
                          <a16:colId xmlns:a16="http://schemas.microsoft.com/office/drawing/2014/main" val="3651686444"/>
                        </a:ext>
                      </a:extLst>
                    </a:gridCol>
                    <a:gridCol w="1047743">
                      <a:extLst>
                        <a:ext uri="{9D8B030D-6E8A-4147-A177-3AD203B41FA5}">
                          <a16:colId xmlns:a16="http://schemas.microsoft.com/office/drawing/2014/main" val="609793831"/>
                        </a:ext>
                      </a:extLst>
                    </a:gridCol>
                    <a:gridCol w="1047743">
                      <a:extLst>
                        <a:ext uri="{9D8B030D-6E8A-4147-A177-3AD203B41FA5}">
                          <a16:colId xmlns:a16="http://schemas.microsoft.com/office/drawing/2014/main" val="3707249226"/>
                        </a:ext>
                      </a:extLst>
                    </a:gridCol>
                    <a:gridCol w="1047743">
                      <a:extLst>
                        <a:ext uri="{9D8B030D-6E8A-4147-A177-3AD203B41FA5}">
                          <a16:colId xmlns:a16="http://schemas.microsoft.com/office/drawing/2014/main" val="487041853"/>
                        </a:ext>
                      </a:extLst>
                    </a:gridCol>
                    <a:gridCol w="928714">
                      <a:extLst>
                        <a:ext uri="{9D8B030D-6E8A-4147-A177-3AD203B41FA5}">
                          <a16:colId xmlns:a16="http://schemas.microsoft.com/office/drawing/2014/main" val="2550937250"/>
                        </a:ext>
                      </a:extLst>
                    </a:gridCol>
                    <a:gridCol w="1166773">
                      <a:extLst>
                        <a:ext uri="{9D8B030D-6E8A-4147-A177-3AD203B41FA5}">
                          <a16:colId xmlns:a16="http://schemas.microsoft.com/office/drawing/2014/main" val="371581698"/>
                        </a:ext>
                      </a:extLst>
                    </a:gridCol>
                    <a:gridCol w="1047743">
                      <a:extLst>
                        <a:ext uri="{9D8B030D-6E8A-4147-A177-3AD203B41FA5}">
                          <a16:colId xmlns:a16="http://schemas.microsoft.com/office/drawing/2014/main" val="152082387"/>
                        </a:ext>
                      </a:extLst>
                    </a:gridCol>
                  </a:tblGrid>
                  <a:tr h="529056">
                    <a:tc>
                      <a:txBody>
                        <a:bodyPr/>
                        <a:lstStyle/>
                        <a:p>
                          <a:pPr algn="ctr"/>
                          <a14:m>
                            <m:oMathPara xmlns:m="http://schemas.openxmlformats.org/officeDocument/2006/math">
                              <m:oMathParaPr>
                                <m:jc m:val="centerGroup"/>
                              </m:oMathParaPr>
                              <m:oMath xmlns:m="http://schemas.openxmlformats.org/officeDocument/2006/math">
                                <m:r>
                                  <a:rPr lang="en-US" b="1" i="1" smtClean="0">
                                    <a:solidFill>
                                      <a:schemeClr val="tx1"/>
                                    </a:solidFill>
                                    <a:latin typeface="Cambria Math" panose="02040503050406030204" pitchFamily="18" charset="0"/>
                                  </a:rPr>
                                  <m:t>𝒍</m:t>
                                </m:r>
                              </m:oMath>
                            </m:oMathPara>
                          </a14:m>
                          <a:endParaRPr lang="ru-BY"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b="0" dirty="0">
                              <a:solidFill>
                                <a:schemeClr val="tx1"/>
                              </a:solidFill>
                            </a:rPr>
                            <a:t>111</a:t>
                          </a:r>
                          <a:endParaRPr lang="ru-BY"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b="0" dirty="0">
                              <a:solidFill>
                                <a:schemeClr val="tx1"/>
                              </a:solidFill>
                            </a:rPr>
                            <a:t>112</a:t>
                          </a:r>
                          <a:endParaRPr lang="ru-BY"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sz="1800" b="0" kern="1200" dirty="0">
                              <a:solidFill>
                                <a:schemeClr val="tx1"/>
                              </a:solidFill>
                              <a:latin typeface="+mn-lt"/>
                              <a:ea typeface="+mn-ea"/>
                              <a:cs typeface="+mn-cs"/>
                            </a:rPr>
                            <a:t>113</a:t>
                          </a:r>
                          <a:endParaRPr lang="ru-BY" sz="1800" b="0"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b="0" dirty="0">
                              <a:solidFill>
                                <a:schemeClr val="tx1"/>
                              </a:solidFill>
                            </a:rPr>
                            <a:t>114</a:t>
                          </a:r>
                          <a:endParaRPr lang="ru-BY"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b="0" dirty="0">
                              <a:solidFill>
                                <a:schemeClr val="tx1"/>
                              </a:solidFill>
                            </a:rPr>
                            <a:t>115</a:t>
                          </a:r>
                          <a:endParaRPr lang="ru-BY"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b="0" dirty="0">
                              <a:solidFill>
                                <a:schemeClr val="tx1"/>
                              </a:solidFill>
                            </a:rPr>
                            <a:t>116</a:t>
                          </a:r>
                          <a:endParaRPr lang="ru-BY"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b="0" dirty="0">
                              <a:solidFill>
                                <a:schemeClr val="tx1"/>
                              </a:solidFill>
                            </a:rPr>
                            <a:t>117</a:t>
                          </a:r>
                          <a:endParaRPr lang="ru-BY"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b="0" dirty="0">
                              <a:solidFill>
                                <a:schemeClr val="tx1"/>
                              </a:solidFill>
                            </a:rPr>
                            <a:t>118</a:t>
                          </a:r>
                          <a:endParaRPr lang="ru-BY"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b="0" dirty="0">
                              <a:solidFill>
                                <a:schemeClr val="tx1"/>
                              </a:solidFill>
                            </a:rPr>
                            <a:t>119</a:t>
                          </a:r>
                          <a:endParaRPr lang="ru-BY"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b="0" dirty="0">
                              <a:solidFill>
                                <a:schemeClr val="tx1"/>
                              </a:solidFill>
                            </a:rPr>
                            <a:t>120</a:t>
                          </a:r>
                          <a:endParaRPr lang="ru-BY"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1128140356"/>
                      </a:ext>
                    </a:extLst>
                  </a:tr>
                  <a:tr h="1692981">
                    <a:tc>
                      <a:txBody>
                        <a:bodyPr/>
                        <a:lstStyle/>
                        <a:p>
                          <a:pPr/>
                          <a14:m>
                            <m:oMathPara xmlns:m="http://schemas.openxmlformats.org/officeDocument/2006/math">
                              <m:oMathParaPr>
                                <m:jc m:val="centerGroup"/>
                              </m:oMathParaPr>
                              <m:oMath xmlns:m="http://schemas.openxmlformats.org/officeDocument/2006/math">
                                <m:r>
                                  <a:rPr lang="en-US" b="1" i="1" dirty="0" smtClean="0">
                                    <a:solidFill>
                                      <a:schemeClr val="tx1"/>
                                    </a:solidFill>
                                    <a:latin typeface="Cambria Math" panose="02040503050406030204" pitchFamily="18" charset="0"/>
                                  </a:rPr>
                                  <m:t>𝑻</m:t>
                                </m:r>
                                <m:r>
                                  <a:rPr lang="en-US" b="1" i="1" dirty="0" smtClean="0">
                                    <a:solidFill>
                                      <a:schemeClr val="tx1"/>
                                    </a:solidFill>
                                    <a:latin typeface="Cambria Math" panose="02040503050406030204" pitchFamily="18" charset="0"/>
                                  </a:rPr>
                                  <m:t>(</m:t>
                                </m:r>
                                <m:r>
                                  <a:rPr lang="en-US" b="1" i="1" dirty="0" smtClean="0">
                                    <a:solidFill>
                                      <a:schemeClr val="tx1"/>
                                    </a:solidFill>
                                    <a:latin typeface="Cambria Math" panose="02040503050406030204" pitchFamily="18" charset="0"/>
                                  </a:rPr>
                                  <m:t>𝒍</m:t>
                                </m:r>
                                <m:r>
                                  <a:rPr lang="en-US" b="1" i="1" dirty="0" smtClean="0">
                                    <a:solidFill>
                                      <a:schemeClr val="tx1"/>
                                    </a:solidFill>
                                    <a:latin typeface="Cambria Math" panose="02040503050406030204" pitchFamily="18" charset="0"/>
                                  </a:rPr>
                                  <m:t>)</m:t>
                                </m:r>
                              </m:oMath>
                            </m:oMathPara>
                          </a14:m>
                          <a:endParaRPr lang="ru-BY"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1" dirty="0">
                              <a:solidFill>
                                <a:schemeClr val="tx1"/>
                              </a:solidFill>
                            </a:rPr>
                            <a:t>2</a:t>
                          </a:r>
                        </a:p>
                        <a:p>
                          <a:endParaRPr lang="ru-RU" sz="1200" b="0" dirty="0">
                            <a:solidFill>
                              <a:schemeClr val="tx1"/>
                            </a:solidFill>
                          </a:endParaRPr>
                        </a:p>
                        <a:p>
                          <a14:m>
                            <m:oMath xmlns:m="http://schemas.openxmlformats.org/officeDocument/2006/math">
                              <m:r>
                                <a:rPr lang="en-US" sz="1200" b="0" i="1" smtClean="0">
                                  <a:solidFill>
                                    <a:schemeClr val="tx1"/>
                                  </a:solidFill>
                                  <a:latin typeface="Cambria Math" panose="02040503050406030204" pitchFamily="18" charset="0"/>
                                </a:rPr>
                                <m:t>𝑙</m:t>
                              </m:r>
                            </m:oMath>
                          </a14:m>
                          <a:r>
                            <a:rPr lang="ru-RU" sz="1200" b="0" dirty="0">
                              <a:solidFill>
                                <a:schemeClr val="tx1"/>
                              </a:solidFill>
                            </a:rPr>
                            <a:t>:</a:t>
                          </a:r>
                          <a:r>
                            <a:rPr lang="en-US" sz="1200" b="0" dirty="0">
                              <a:solidFill>
                                <a:schemeClr val="tx1"/>
                              </a:solidFill>
                            </a:rPr>
                            <a:t>2 - </a:t>
                          </a:r>
                          <a:r>
                            <a:rPr lang="ru-RU" sz="1200" b="0" dirty="0">
                              <a:solidFill>
                                <a:schemeClr val="tx1"/>
                              </a:solidFill>
                            </a:rPr>
                            <a:t>нет</a:t>
                          </a:r>
                          <a:endParaRPr lang="en-US" sz="1200" b="0" dirty="0">
                            <a:solidFill>
                              <a:schemeClr val="tx1"/>
                            </a:solidFill>
                          </a:endParaRPr>
                        </a:p>
                        <a:p>
                          <a14:m>
                            <m:oMath xmlns:m="http://schemas.openxmlformats.org/officeDocument/2006/math">
                              <m:r>
                                <a:rPr lang="en-US" sz="1200" b="0" i="1" smtClean="0">
                                  <a:solidFill>
                                    <a:schemeClr val="tx1"/>
                                  </a:solidFill>
                                  <a:latin typeface="Cambria Math" panose="02040503050406030204" pitchFamily="18" charset="0"/>
                                </a:rPr>
                                <m:t>𝑙</m:t>
                              </m:r>
                            </m:oMath>
                          </a14:m>
                          <a:r>
                            <a:rPr lang="ru-RU" sz="1200" b="0" dirty="0">
                              <a:solidFill>
                                <a:schemeClr val="tx1"/>
                              </a:solidFill>
                            </a:rPr>
                            <a:t>:3 - да</a:t>
                          </a:r>
                          <a:endParaRPr lang="ru-BY" sz="12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1" dirty="0">
                              <a:solidFill>
                                <a:schemeClr val="tx1"/>
                              </a:solidFill>
                            </a:rPr>
                            <a:t>1</a:t>
                          </a:r>
                        </a:p>
                        <a:p>
                          <a:endParaRPr lang="ru-RU" sz="1200" b="0" dirty="0">
                            <a:solidFill>
                              <a:schemeClr val="tx1"/>
                            </a:solidFill>
                          </a:endParaRPr>
                        </a:p>
                        <a:p>
                          <a14:m>
                            <m:oMath xmlns:m="http://schemas.openxmlformats.org/officeDocument/2006/math">
                              <m:r>
                                <a:rPr lang="en-US" sz="1200" b="0" i="1" smtClean="0">
                                  <a:solidFill>
                                    <a:schemeClr val="tx1"/>
                                  </a:solidFill>
                                  <a:latin typeface="Cambria Math" panose="02040503050406030204" pitchFamily="18" charset="0"/>
                                </a:rPr>
                                <m:t>𝑙</m:t>
                              </m:r>
                            </m:oMath>
                          </a14:m>
                          <a:r>
                            <a:rPr lang="ru-RU" sz="1200" b="0" dirty="0">
                              <a:solidFill>
                                <a:schemeClr val="tx1"/>
                              </a:solidFill>
                            </a:rPr>
                            <a:t>:</a:t>
                          </a:r>
                          <a:r>
                            <a:rPr lang="en-US" sz="1200" b="0" dirty="0">
                              <a:solidFill>
                                <a:schemeClr val="tx1"/>
                              </a:solidFill>
                            </a:rPr>
                            <a:t>2 - </a:t>
                          </a:r>
                          <a:r>
                            <a:rPr lang="ru-RU" sz="1200" b="0" dirty="0">
                              <a:solidFill>
                                <a:schemeClr val="tx1"/>
                              </a:solidFill>
                            </a:rPr>
                            <a:t>да</a:t>
                          </a:r>
                          <a:endParaRPr lang="en-US" sz="12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1" dirty="0">
                              <a:solidFill>
                                <a:schemeClr val="tx1"/>
                              </a:solidFill>
                            </a:rPr>
                            <a:t>9</a:t>
                          </a:r>
                          <a:endParaRPr lang="ru-RU" b="1" dirty="0">
                            <a:solidFill>
                              <a:schemeClr val="tx1"/>
                            </a:solidFill>
                          </a:endParaRPr>
                        </a:p>
                        <a:p>
                          <a:endParaRPr lang="ru-RU" sz="1200" b="0" dirty="0">
                            <a:solidFill>
                              <a:schemeClr val="tx1"/>
                            </a:solidFill>
                          </a:endParaRPr>
                        </a:p>
                        <a:p>
                          <a14:m>
                            <m:oMath xmlns:m="http://schemas.openxmlformats.org/officeDocument/2006/math">
                              <m:r>
                                <a:rPr lang="en-US" sz="1200" b="0" i="1" smtClean="0">
                                  <a:solidFill>
                                    <a:schemeClr val="tx1"/>
                                  </a:solidFill>
                                  <a:latin typeface="Cambria Math" panose="02040503050406030204" pitchFamily="18" charset="0"/>
                                </a:rPr>
                                <m:t>𝑙</m:t>
                              </m:r>
                            </m:oMath>
                          </a14:m>
                          <a:r>
                            <a:rPr lang="ru-RU" sz="1200" b="0" dirty="0">
                              <a:solidFill>
                                <a:schemeClr val="tx1"/>
                              </a:solidFill>
                            </a:rPr>
                            <a:t>: </a:t>
                          </a:r>
                          <a:r>
                            <a:rPr lang="en-US" sz="1200" b="0" dirty="0">
                              <a:solidFill>
                                <a:schemeClr val="tx1"/>
                              </a:solidFill>
                            </a:rPr>
                            <a:t>2 - </a:t>
                          </a:r>
                          <a:r>
                            <a:rPr lang="ru-RU" sz="1200" b="0" dirty="0">
                              <a:solidFill>
                                <a:schemeClr val="tx1"/>
                              </a:solidFill>
                            </a:rPr>
                            <a:t>нет</a:t>
                          </a:r>
                          <a:endParaRPr lang="en-US" sz="1200" b="0" dirty="0">
                            <a:solidFill>
                              <a:schemeClr val="tx1"/>
                            </a:solidFill>
                          </a:endParaRPr>
                        </a:p>
                        <a:p>
                          <a14:m>
                            <m:oMath xmlns:m="http://schemas.openxmlformats.org/officeDocument/2006/math">
                              <m:r>
                                <a:rPr lang="en-US" sz="1200" b="0" i="1" smtClean="0">
                                  <a:solidFill>
                                    <a:schemeClr val="tx1"/>
                                  </a:solidFill>
                                  <a:latin typeface="Cambria Math" panose="02040503050406030204" pitchFamily="18" charset="0"/>
                                </a:rPr>
                                <m:t>𝑙</m:t>
                              </m:r>
                            </m:oMath>
                          </a14:m>
                          <a:r>
                            <a:rPr lang="ru-RU" sz="1200" b="0" dirty="0">
                              <a:solidFill>
                                <a:schemeClr val="tx1"/>
                              </a:solidFill>
                            </a:rPr>
                            <a:t>: 3 –нет </a:t>
                          </a:r>
                        </a:p>
                        <a:p>
                          <a:r>
                            <a:rPr lang="ru-RU" sz="1200" b="0" dirty="0">
                              <a:solidFill>
                                <a:schemeClr val="tx1"/>
                              </a:solidFill>
                            </a:rPr>
                            <a:t>…</a:t>
                          </a:r>
                        </a:p>
                        <a:p>
                          <a14:m>
                            <m:oMath xmlns:m="http://schemas.openxmlformats.org/officeDocument/2006/math">
                              <m:r>
                                <a:rPr lang="en-US" sz="1200" b="0" i="1" smtClean="0">
                                  <a:solidFill>
                                    <a:schemeClr val="tx1"/>
                                  </a:solidFill>
                                  <a:latin typeface="Cambria Math" panose="02040503050406030204" pitchFamily="18" charset="0"/>
                                </a:rPr>
                                <m:t>𝑙</m:t>
                              </m:r>
                            </m:oMath>
                          </a14:m>
                          <a:r>
                            <a:rPr lang="ru-RU" sz="1200" b="0" dirty="0">
                              <a:solidFill>
                                <a:schemeClr val="tx1"/>
                              </a:solidFill>
                            </a:rPr>
                            <a:t>:10 - нет</a:t>
                          </a:r>
                          <a:endParaRPr lang="ru-BY"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1" dirty="0">
                              <a:solidFill>
                                <a:schemeClr val="tx1"/>
                              </a:solidFill>
                            </a:rPr>
                            <a:t>1</a:t>
                          </a:r>
                        </a:p>
                        <a:p>
                          <a:endParaRPr lang="ru-RU" sz="1200" b="0" dirty="0">
                            <a:solidFill>
                              <a:schemeClr val="tx1"/>
                            </a:solidFill>
                          </a:endParaRPr>
                        </a:p>
                        <a:p>
                          <a14:m>
                            <m:oMath xmlns:m="http://schemas.openxmlformats.org/officeDocument/2006/math">
                              <m:r>
                                <a:rPr lang="en-US" sz="1200" b="0" i="1" smtClean="0">
                                  <a:solidFill>
                                    <a:schemeClr val="tx1"/>
                                  </a:solidFill>
                                  <a:latin typeface="Cambria Math" panose="02040503050406030204" pitchFamily="18" charset="0"/>
                                </a:rPr>
                                <m:t>𝑙</m:t>
                              </m:r>
                            </m:oMath>
                          </a14:m>
                          <a:r>
                            <a:rPr lang="ru-RU" sz="1200" b="0" dirty="0">
                              <a:solidFill>
                                <a:schemeClr val="tx1"/>
                              </a:solidFill>
                            </a:rPr>
                            <a:t>: </a:t>
                          </a:r>
                          <a:r>
                            <a:rPr lang="en-US" sz="1200" b="0" dirty="0">
                              <a:solidFill>
                                <a:schemeClr val="tx1"/>
                              </a:solidFill>
                            </a:rPr>
                            <a:t>2 - </a:t>
                          </a:r>
                          <a:r>
                            <a:rPr lang="ru-RU" sz="1200" b="0" dirty="0">
                              <a:solidFill>
                                <a:schemeClr val="tx1"/>
                              </a:solidFill>
                            </a:rPr>
                            <a:t>да</a:t>
                          </a:r>
                          <a:endParaRPr lang="en-US" sz="1200" b="0" dirty="0">
                            <a:solidFill>
                              <a:schemeClr val="tx1"/>
                            </a:solidFill>
                          </a:endParaRPr>
                        </a:p>
                        <a:p>
                          <a:endParaRPr lang="ru-BY"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1" dirty="0">
                              <a:solidFill>
                                <a:schemeClr val="tx1"/>
                              </a:solidFill>
                            </a:rPr>
                            <a:t>4</a:t>
                          </a:r>
                          <a:endParaRPr lang="ru-RU" b="1" dirty="0">
                            <a:solidFill>
                              <a:schemeClr val="tx1"/>
                            </a:solidFill>
                          </a:endParaRPr>
                        </a:p>
                        <a:p>
                          <a:endParaRPr lang="ru-RU" sz="1200" b="0" dirty="0">
                            <a:solidFill>
                              <a:schemeClr val="tx1"/>
                            </a:solidFill>
                          </a:endParaRPr>
                        </a:p>
                        <a:p>
                          <a14:m>
                            <m:oMath xmlns:m="http://schemas.openxmlformats.org/officeDocument/2006/math">
                              <m:r>
                                <a:rPr lang="en-US" sz="1200" b="0" i="1" smtClean="0">
                                  <a:solidFill>
                                    <a:schemeClr val="tx1"/>
                                  </a:solidFill>
                                  <a:latin typeface="Cambria Math" panose="02040503050406030204" pitchFamily="18" charset="0"/>
                                </a:rPr>
                                <m:t>𝑙</m:t>
                              </m:r>
                            </m:oMath>
                          </a14:m>
                          <a:r>
                            <a:rPr lang="ru-RU" sz="1200" b="0" dirty="0">
                              <a:solidFill>
                                <a:schemeClr val="tx1"/>
                              </a:solidFill>
                            </a:rPr>
                            <a:t>: </a:t>
                          </a:r>
                          <a:r>
                            <a:rPr lang="en-US" sz="1200" b="0" dirty="0">
                              <a:solidFill>
                                <a:schemeClr val="tx1"/>
                              </a:solidFill>
                            </a:rPr>
                            <a:t>2 - </a:t>
                          </a:r>
                          <a:r>
                            <a:rPr lang="ru-RU" sz="1200" b="0" dirty="0">
                              <a:solidFill>
                                <a:schemeClr val="tx1"/>
                              </a:solidFill>
                            </a:rPr>
                            <a:t>нет</a:t>
                          </a:r>
                          <a:endParaRPr lang="en-US" sz="1200" b="0" dirty="0">
                            <a:solidFill>
                              <a:schemeClr val="tx1"/>
                            </a:solidFill>
                          </a:endParaRPr>
                        </a:p>
                        <a:p>
                          <a14:m>
                            <m:oMath xmlns:m="http://schemas.openxmlformats.org/officeDocument/2006/math">
                              <m:r>
                                <a:rPr lang="en-US" sz="1200" b="0" i="1" smtClean="0">
                                  <a:solidFill>
                                    <a:schemeClr val="tx1"/>
                                  </a:solidFill>
                                  <a:latin typeface="Cambria Math" panose="02040503050406030204" pitchFamily="18" charset="0"/>
                                </a:rPr>
                                <m:t>𝑙</m:t>
                              </m:r>
                            </m:oMath>
                          </a14:m>
                          <a:r>
                            <a:rPr lang="ru-RU" sz="1200" b="0" dirty="0">
                              <a:solidFill>
                                <a:schemeClr val="tx1"/>
                              </a:solidFill>
                            </a:rPr>
                            <a:t>: 3 –нет</a:t>
                          </a:r>
                        </a:p>
                        <a:p>
                          <a14:m>
                            <m:oMath xmlns:m="http://schemas.openxmlformats.org/officeDocument/2006/math">
                              <m:r>
                                <a:rPr lang="en-US" sz="1200" b="0" i="1" smtClean="0">
                                  <a:solidFill>
                                    <a:schemeClr val="tx1"/>
                                  </a:solidFill>
                                  <a:latin typeface="Cambria Math" panose="02040503050406030204" pitchFamily="18" charset="0"/>
                                </a:rPr>
                                <m:t>𝑙</m:t>
                              </m:r>
                            </m:oMath>
                          </a14:m>
                          <a:r>
                            <a:rPr lang="ru-RU" sz="1200" b="0" dirty="0">
                              <a:solidFill>
                                <a:schemeClr val="tx1"/>
                              </a:solidFill>
                            </a:rPr>
                            <a:t>: 4</a:t>
                          </a:r>
                          <a:r>
                            <a:rPr lang="en-US" sz="1200" b="0" dirty="0">
                              <a:solidFill>
                                <a:schemeClr val="tx1"/>
                              </a:solidFill>
                            </a:rPr>
                            <a:t> - </a:t>
                          </a:r>
                          <a:r>
                            <a:rPr lang="ru-RU" sz="1200" b="0" dirty="0">
                              <a:solidFill>
                                <a:schemeClr val="tx1"/>
                              </a:solidFill>
                            </a:rPr>
                            <a:t>нет</a:t>
                          </a:r>
                          <a:endParaRPr lang="en-US" sz="1200" b="0" dirty="0">
                            <a:solidFill>
                              <a:schemeClr val="tx1"/>
                            </a:solidFill>
                          </a:endParaRPr>
                        </a:p>
                        <a:p>
                          <a14:m>
                            <m:oMath xmlns:m="http://schemas.openxmlformats.org/officeDocument/2006/math">
                              <m:r>
                                <a:rPr lang="en-US" sz="1200" b="0" i="1" smtClean="0">
                                  <a:solidFill>
                                    <a:schemeClr val="tx1"/>
                                  </a:solidFill>
                                  <a:latin typeface="Cambria Math" panose="02040503050406030204" pitchFamily="18" charset="0"/>
                                </a:rPr>
                                <m:t>𝑙</m:t>
                              </m:r>
                            </m:oMath>
                          </a14:m>
                          <a:r>
                            <a:rPr lang="ru-RU" sz="1200" b="0" dirty="0">
                              <a:solidFill>
                                <a:schemeClr val="tx1"/>
                              </a:solidFill>
                            </a:rPr>
                            <a:t>: 5 –да</a:t>
                          </a:r>
                          <a:endParaRPr lang="ru-BY" sz="1200" b="0" dirty="0">
                            <a:solidFill>
                              <a:schemeClr val="tx1"/>
                            </a:solidFill>
                          </a:endParaRPr>
                        </a:p>
                        <a:p>
                          <a:endParaRPr lang="ru-BY" sz="12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1" dirty="0">
                              <a:solidFill>
                                <a:schemeClr val="tx1"/>
                              </a:solidFill>
                            </a:rPr>
                            <a:t>1</a:t>
                          </a:r>
                        </a:p>
                        <a:p>
                          <a:endParaRPr lang="ru-RU" sz="1200" b="0" dirty="0">
                            <a:solidFill>
                              <a:schemeClr val="tx1"/>
                            </a:solidFill>
                          </a:endParaRPr>
                        </a:p>
                        <a:p>
                          <a14:m>
                            <m:oMath xmlns:m="http://schemas.openxmlformats.org/officeDocument/2006/math">
                              <m:r>
                                <a:rPr lang="en-US" sz="1200" b="0" i="1" smtClean="0">
                                  <a:solidFill>
                                    <a:schemeClr val="tx1"/>
                                  </a:solidFill>
                                  <a:latin typeface="Cambria Math" panose="02040503050406030204" pitchFamily="18" charset="0"/>
                                </a:rPr>
                                <m:t>𝑙</m:t>
                              </m:r>
                            </m:oMath>
                          </a14:m>
                          <a:r>
                            <a:rPr lang="ru-RU" sz="1200" b="0" dirty="0">
                              <a:solidFill>
                                <a:schemeClr val="tx1"/>
                              </a:solidFill>
                            </a:rPr>
                            <a:t>: </a:t>
                          </a:r>
                          <a:r>
                            <a:rPr lang="en-US" sz="1200" b="0" dirty="0">
                              <a:solidFill>
                                <a:schemeClr val="tx1"/>
                              </a:solidFill>
                            </a:rPr>
                            <a:t>2 - </a:t>
                          </a:r>
                          <a:r>
                            <a:rPr lang="ru-RU" sz="1200" b="0" dirty="0">
                              <a:solidFill>
                                <a:schemeClr val="tx1"/>
                              </a:solidFill>
                            </a:rPr>
                            <a:t>да</a:t>
                          </a:r>
                          <a:endParaRPr lang="en-US" sz="1200" b="0" dirty="0">
                            <a:solidFill>
                              <a:schemeClr val="tx1"/>
                            </a:solidFill>
                          </a:endParaRPr>
                        </a:p>
                        <a:p>
                          <a:endParaRPr lang="ru-BY"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1" dirty="0">
                              <a:solidFill>
                                <a:schemeClr val="tx1"/>
                              </a:solidFill>
                            </a:rPr>
                            <a:t>2</a:t>
                          </a:r>
                          <a:endParaRPr lang="ru-RU" b="1" dirty="0">
                            <a:solidFill>
                              <a:schemeClr val="tx1"/>
                            </a:solidFill>
                          </a:endParaRPr>
                        </a:p>
                        <a:p>
                          <a:endParaRPr lang="ru-RU" sz="1200" b="0" dirty="0">
                            <a:solidFill>
                              <a:schemeClr val="tx1"/>
                            </a:solidFill>
                          </a:endParaRPr>
                        </a:p>
                        <a:p>
                          <a14:m>
                            <m:oMath xmlns:m="http://schemas.openxmlformats.org/officeDocument/2006/math">
                              <m:r>
                                <a:rPr lang="en-US" sz="1200" b="0" i="1" smtClean="0">
                                  <a:solidFill>
                                    <a:schemeClr val="tx1"/>
                                  </a:solidFill>
                                  <a:latin typeface="Cambria Math" panose="02040503050406030204" pitchFamily="18" charset="0"/>
                                </a:rPr>
                                <m:t>𝑙</m:t>
                              </m:r>
                            </m:oMath>
                          </a14:m>
                          <a:r>
                            <a:rPr lang="ru-RU" sz="1200" b="0" dirty="0">
                              <a:solidFill>
                                <a:schemeClr val="tx1"/>
                              </a:solidFill>
                            </a:rPr>
                            <a:t>:</a:t>
                          </a:r>
                          <a:r>
                            <a:rPr lang="en-US" sz="1200" b="0" dirty="0">
                              <a:solidFill>
                                <a:schemeClr val="tx1"/>
                              </a:solidFill>
                            </a:rPr>
                            <a:t>2 - </a:t>
                          </a:r>
                          <a:r>
                            <a:rPr lang="ru-RU" sz="1200" b="0" dirty="0">
                              <a:solidFill>
                                <a:schemeClr val="tx1"/>
                              </a:solidFill>
                            </a:rPr>
                            <a:t>нет</a:t>
                          </a:r>
                          <a:endParaRPr lang="en-US" sz="1200" b="0" dirty="0">
                            <a:solidFill>
                              <a:schemeClr val="tx1"/>
                            </a:solidFill>
                          </a:endParaRPr>
                        </a:p>
                        <a:p>
                          <a14:m>
                            <m:oMath xmlns:m="http://schemas.openxmlformats.org/officeDocument/2006/math">
                              <m:r>
                                <a:rPr lang="en-US" sz="1200" b="0" i="1" smtClean="0">
                                  <a:solidFill>
                                    <a:schemeClr val="tx1"/>
                                  </a:solidFill>
                                  <a:latin typeface="Cambria Math" panose="02040503050406030204" pitchFamily="18" charset="0"/>
                                </a:rPr>
                                <m:t>𝑙</m:t>
                              </m:r>
                            </m:oMath>
                          </a14:m>
                          <a:r>
                            <a:rPr lang="ru-RU" sz="1200" b="0" dirty="0">
                              <a:solidFill>
                                <a:schemeClr val="tx1"/>
                              </a:solidFill>
                            </a:rPr>
                            <a:t>:3 - да</a:t>
                          </a:r>
                          <a:endParaRPr lang="ru-BY" sz="1200" b="0" dirty="0">
                            <a:solidFill>
                              <a:schemeClr val="tx1"/>
                            </a:solidFill>
                          </a:endParaRPr>
                        </a:p>
                        <a:p>
                          <a:endParaRPr lang="ru-BY"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1" dirty="0">
                              <a:solidFill>
                                <a:schemeClr val="tx1"/>
                              </a:solidFill>
                            </a:rPr>
                            <a:t>1</a:t>
                          </a:r>
                        </a:p>
                        <a:p>
                          <a:endParaRPr lang="ru-RU" sz="1200" b="0" dirty="0">
                            <a:solidFill>
                              <a:schemeClr val="tx1"/>
                            </a:solidFill>
                          </a:endParaRPr>
                        </a:p>
                        <a:p>
                          <a14:m>
                            <m:oMath xmlns:m="http://schemas.openxmlformats.org/officeDocument/2006/math">
                              <m:r>
                                <a:rPr lang="en-US" sz="1200" b="0" i="1" smtClean="0">
                                  <a:solidFill>
                                    <a:schemeClr val="tx1"/>
                                  </a:solidFill>
                                  <a:latin typeface="Cambria Math" panose="02040503050406030204" pitchFamily="18" charset="0"/>
                                </a:rPr>
                                <m:t>𝑙</m:t>
                              </m:r>
                            </m:oMath>
                          </a14:m>
                          <a:r>
                            <a:rPr lang="ru-RU" sz="1200" b="0" dirty="0">
                              <a:solidFill>
                                <a:schemeClr val="tx1"/>
                              </a:solidFill>
                            </a:rPr>
                            <a:t>: </a:t>
                          </a:r>
                          <a:r>
                            <a:rPr lang="en-US" sz="1200" b="0" dirty="0">
                              <a:solidFill>
                                <a:schemeClr val="tx1"/>
                              </a:solidFill>
                            </a:rPr>
                            <a:t>2 - </a:t>
                          </a:r>
                          <a:r>
                            <a:rPr lang="ru-RU" sz="1200" b="0" dirty="0">
                              <a:solidFill>
                                <a:schemeClr val="tx1"/>
                              </a:solidFill>
                            </a:rPr>
                            <a:t>да</a:t>
                          </a:r>
                          <a:endParaRPr lang="en-US" sz="12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1" dirty="0">
                              <a:solidFill>
                                <a:schemeClr val="tx1"/>
                              </a:solidFill>
                            </a:rPr>
                            <a:t>6</a:t>
                          </a:r>
                          <a:endParaRPr lang="ru-RU" b="1" dirty="0">
                            <a:solidFill>
                              <a:schemeClr val="tx1"/>
                            </a:solidFill>
                          </a:endParaRPr>
                        </a:p>
                        <a:p>
                          <a:endParaRPr lang="ru-RU" sz="1200" b="0" dirty="0">
                            <a:solidFill>
                              <a:schemeClr val="tx1"/>
                            </a:solidFill>
                          </a:endParaRPr>
                        </a:p>
                        <a:p>
                          <a14:m>
                            <m:oMath xmlns:m="http://schemas.openxmlformats.org/officeDocument/2006/math">
                              <m:r>
                                <a:rPr lang="en-US" sz="1200" b="0" i="1" smtClean="0">
                                  <a:solidFill>
                                    <a:schemeClr val="tx1"/>
                                  </a:solidFill>
                                  <a:latin typeface="Cambria Math" panose="02040503050406030204" pitchFamily="18" charset="0"/>
                                </a:rPr>
                                <m:t>𝑙</m:t>
                              </m:r>
                            </m:oMath>
                          </a14:m>
                          <a:r>
                            <a:rPr lang="ru-RU" sz="1200" b="0" dirty="0">
                              <a:solidFill>
                                <a:schemeClr val="tx1"/>
                              </a:solidFill>
                            </a:rPr>
                            <a:t>: </a:t>
                          </a:r>
                          <a:r>
                            <a:rPr lang="en-US" sz="1200" b="0" dirty="0">
                              <a:solidFill>
                                <a:schemeClr val="tx1"/>
                              </a:solidFill>
                            </a:rPr>
                            <a:t>2 - </a:t>
                          </a:r>
                          <a:r>
                            <a:rPr lang="ru-RU" sz="1200" b="0" dirty="0">
                              <a:solidFill>
                                <a:schemeClr val="tx1"/>
                              </a:solidFill>
                            </a:rPr>
                            <a:t>нет</a:t>
                          </a:r>
                          <a:endParaRPr lang="en-US" sz="1200" b="0" dirty="0">
                            <a:solidFill>
                              <a:schemeClr val="tx1"/>
                            </a:solidFill>
                          </a:endParaRPr>
                        </a:p>
                        <a:p>
                          <a14:m>
                            <m:oMath xmlns:m="http://schemas.openxmlformats.org/officeDocument/2006/math">
                              <m:r>
                                <a:rPr lang="en-US" sz="1200" b="0" i="1" smtClean="0">
                                  <a:solidFill>
                                    <a:schemeClr val="tx1"/>
                                  </a:solidFill>
                                  <a:latin typeface="Cambria Math" panose="02040503050406030204" pitchFamily="18" charset="0"/>
                                </a:rPr>
                                <m:t>𝑙</m:t>
                              </m:r>
                            </m:oMath>
                          </a14:m>
                          <a:r>
                            <a:rPr lang="ru-RU" sz="1200" b="0" dirty="0">
                              <a:solidFill>
                                <a:schemeClr val="tx1"/>
                              </a:solidFill>
                            </a:rPr>
                            <a:t>: 3 –нет</a:t>
                          </a:r>
                        </a:p>
                        <a:p>
                          <a14:m>
                            <m:oMath xmlns:m="http://schemas.openxmlformats.org/officeDocument/2006/math">
                              <m:r>
                                <a:rPr lang="en-US" sz="1200" b="0" i="1" smtClean="0">
                                  <a:solidFill>
                                    <a:schemeClr val="tx1"/>
                                  </a:solidFill>
                                  <a:latin typeface="Cambria Math" panose="02040503050406030204" pitchFamily="18" charset="0"/>
                                </a:rPr>
                                <m:t>𝑙</m:t>
                              </m:r>
                            </m:oMath>
                          </a14:m>
                          <a:r>
                            <a:rPr lang="ru-RU" sz="1200" b="0" dirty="0">
                              <a:solidFill>
                                <a:schemeClr val="tx1"/>
                              </a:solidFill>
                            </a:rPr>
                            <a:t>: 4</a:t>
                          </a:r>
                          <a:r>
                            <a:rPr lang="en-US" sz="1200" b="0" dirty="0">
                              <a:solidFill>
                                <a:schemeClr val="tx1"/>
                              </a:solidFill>
                            </a:rPr>
                            <a:t> - </a:t>
                          </a:r>
                          <a:r>
                            <a:rPr lang="ru-RU" sz="1200" b="0" dirty="0">
                              <a:solidFill>
                                <a:schemeClr val="tx1"/>
                              </a:solidFill>
                            </a:rPr>
                            <a:t>нет</a:t>
                          </a:r>
                          <a:endParaRPr lang="en-US" sz="1200" b="0" dirty="0">
                            <a:solidFill>
                              <a:schemeClr val="tx1"/>
                            </a:solidFill>
                          </a:endParaRPr>
                        </a:p>
                        <a:p>
                          <a14:m>
                            <m:oMath xmlns:m="http://schemas.openxmlformats.org/officeDocument/2006/math">
                              <m:r>
                                <a:rPr lang="en-US" sz="1200" b="0" i="1" smtClean="0">
                                  <a:solidFill>
                                    <a:schemeClr val="tx1"/>
                                  </a:solidFill>
                                  <a:latin typeface="Cambria Math" panose="02040503050406030204" pitchFamily="18" charset="0"/>
                                </a:rPr>
                                <m:t>𝑙</m:t>
                              </m:r>
                            </m:oMath>
                          </a14:m>
                          <a:r>
                            <a:rPr lang="ru-RU" sz="1200" b="0" dirty="0">
                              <a:solidFill>
                                <a:schemeClr val="tx1"/>
                              </a:solidFill>
                            </a:rPr>
                            <a:t>: 5 –нет</a:t>
                          </a:r>
                        </a:p>
                        <a:p>
                          <a14:m>
                            <m:oMath xmlns:m="http://schemas.openxmlformats.org/officeDocument/2006/math">
                              <m:r>
                                <a:rPr lang="en-US" sz="1200" b="0" i="1" smtClean="0">
                                  <a:solidFill>
                                    <a:schemeClr val="tx1"/>
                                  </a:solidFill>
                                  <a:latin typeface="Cambria Math" panose="02040503050406030204" pitchFamily="18" charset="0"/>
                                </a:rPr>
                                <m:t>𝑙</m:t>
                              </m:r>
                            </m:oMath>
                          </a14:m>
                          <a:r>
                            <a:rPr lang="ru-RU" sz="1200" b="0" dirty="0">
                              <a:solidFill>
                                <a:schemeClr val="tx1"/>
                              </a:solidFill>
                            </a:rPr>
                            <a:t>: 6 –нет</a:t>
                          </a:r>
                        </a:p>
                        <a:p>
                          <a14:m>
                            <m:oMath xmlns:m="http://schemas.openxmlformats.org/officeDocument/2006/math">
                              <m:r>
                                <a:rPr lang="en-US" sz="1200" b="0" i="1" smtClean="0">
                                  <a:solidFill>
                                    <a:schemeClr val="tx1"/>
                                  </a:solidFill>
                                  <a:latin typeface="Cambria Math" panose="02040503050406030204" pitchFamily="18" charset="0"/>
                                </a:rPr>
                                <m:t>𝑙</m:t>
                              </m:r>
                            </m:oMath>
                          </a14:m>
                          <a:r>
                            <a:rPr lang="ru-RU" sz="1200" b="0" dirty="0">
                              <a:solidFill>
                                <a:schemeClr val="tx1"/>
                              </a:solidFill>
                            </a:rPr>
                            <a:t>: 7 –да</a:t>
                          </a:r>
                          <a:endParaRPr lang="ru-BY"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1" dirty="0">
                              <a:solidFill>
                                <a:schemeClr val="tx1"/>
                              </a:solidFill>
                            </a:rPr>
                            <a:t>1</a:t>
                          </a:r>
                          <a:endParaRPr lang="ru-RU" b="1"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ru-RU" sz="1200" b="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sz="1200" b="0" i="1" smtClean="0">
                                  <a:solidFill>
                                    <a:schemeClr val="tx1"/>
                                  </a:solidFill>
                                  <a:latin typeface="Cambria Math" panose="02040503050406030204" pitchFamily="18" charset="0"/>
                                </a:rPr>
                                <m:t>𝑙</m:t>
                              </m:r>
                            </m:oMath>
                          </a14:m>
                          <a:r>
                            <a:rPr lang="ru-RU" sz="1200" b="0" dirty="0">
                              <a:solidFill>
                                <a:schemeClr val="tx1"/>
                              </a:solidFill>
                            </a:rPr>
                            <a:t>: </a:t>
                          </a:r>
                          <a:r>
                            <a:rPr lang="en-US" sz="1200" b="0" dirty="0">
                              <a:solidFill>
                                <a:schemeClr val="tx1"/>
                              </a:solidFill>
                            </a:rPr>
                            <a:t>2 - </a:t>
                          </a:r>
                          <a:r>
                            <a:rPr lang="ru-RU" sz="1200" b="0" dirty="0">
                              <a:solidFill>
                                <a:schemeClr val="tx1"/>
                              </a:solidFill>
                            </a:rPr>
                            <a:t>да</a:t>
                          </a:r>
                          <a:endParaRPr lang="en-US" sz="1200" b="0" dirty="0">
                            <a:solidFill>
                              <a:schemeClr val="tx1"/>
                            </a:solidFill>
                          </a:endParaRPr>
                        </a:p>
                        <a:p>
                          <a:endParaRPr lang="ru-BY"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3268495"/>
                      </a:ext>
                    </a:extLst>
                  </a:tr>
                </a:tbl>
              </a:graphicData>
            </a:graphic>
          </p:graphicFrame>
        </mc:Choice>
        <mc:Fallback xmlns="">
          <p:graphicFrame>
            <p:nvGraphicFramePr>
              <p:cNvPr id="5" name="Таблица 5">
                <a:extLst>
                  <a:ext uri="{FF2B5EF4-FFF2-40B4-BE49-F238E27FC236}">
                    <a16:creationId xmlns:a16="http://schemas.microsoft.com/office/drawing/2014/main" id="{88902EB0-B87C-5661-02A8-1154222FEDB7}"/>
                  </a:ext>
                </a:extLst>
              </p:cNvPr>
              <p:cNvGraphicFramePr>
                <a:graphicFrameLocks noGrp="1"/>
              </p:cNvGraphicFramePr>
              <p:nvPr>
                <p:extLst>
                  <p:ext uri="{D42A27DB-BD31-4B8C-83A1-F6EECF244321}">
                    <p14:modId xmlns:p14="http://schemas.microsoft.com/office/powerpoint/2010/main" val="754205772"/>
                  </p:ext>
                </p:extLst>
              </p:nvPr>
            </p:nvGraphicFramePr>
            <p:xfrm>
              <a:off x="364447" y="2267077"/>
              <a:ext cx="11560872" cy="2222037"/>
            </p:xfrm>
            <a:graphic>
              <a:graphicData uri="http://schemas.openxmlformats.org/drawingml/2006/table">
                <a:tbl>
                  <a:tblPr firstRow="1" bandRow="1">
                    <a:tableStyleId>{5C22544A-7EE6-4342-B048-85BDC9FD1C3A}</a:tableStyleId>
                  </a:tblPr>
                  <a:tblGrid>
                    <a:gridCol w="1083440">
                      <a:extLst>
                        <a:ext uri="{9D8B030D-6E8A-4147-A177-3AD203B41FA5}">
                          <a16:colId xmlns:a16="http://schemas.microsoft.com/office/drawing/2014/main" val="2327264482"/>
                        </a:ext>
                      </a:extLst>
                    </a:gridCol>
                    <a:gridCol w="942391">
                      <a:extLst>
                        <a:ext uri="{9D8B030D-6E8A-4147-A177-3AD203B41FA5}">
                          <a16:colId xmlns:a16="http://schemas.microsoft.com/office/drawing/2014/main" val="4095040034"/>
                        </a:ext>
                      </a:extLst>
                    </a:gridCol>
                    <a:gridCol w="1153096">
                      <a:extLst>
                        <a:ext uri="{9D8B030D-6E8A-4147-A177-3AD203B41FA5}">
                          <a16:colId xmlns:a16="http://schemas.microsoft.com/office/drawing/2014/main" val="1621569483"/>
                        </a:ext>
                      </a:extLst>
                    </a:gridCol>
                    <a:gridCol w="1047743">
                      <a:extLst>
                        <a:ext uri="{9D8B030D-6E8A-4147-A177-3AD203B41FA5}">
                          <a16:colId xmlns:a16="http://schemas.microsoft.com/office/drawing/2014/main" val="1969914695"/>
                        </a:ext>
                      </a:extLst>
                    </a:gridCol>
                    <a:gridCol w="1047743">
                      <a:extLst>
                        <a:ext uri="{9D8B030D-6E8A-4147-A177-3AD203B41FA5}">
                          <a16:colId xmlns:a16="http://schemas.microsoft.com/office/drawing/2014/main" val="3651686444"/>
                        </a:ext>
                      </a:extLst>
                    </a:gridCol>
                    <a:gridCol w="1047743">
                      <a:extLst>
                        <a:ext uri="{9D8B030D-6E8A-4147-A177-3AD203B41FA5}">
                          <a16:colId xmlns:a16="http://schemas.microsoft.com/office/drawing/2014/main" val="609793831"/>
                        </a:ext>
                      </a:extLst>
                    </a:gridCol>
                    <a:gridCol w="1047743">
                      <a:extLst>
                        <a:ext uri="{9D8B030D-6E8A-4147-A177-3AD203B41FA5}">
                          <a16:colId xmlns:a16="http://schemas.microsoft.com/office/drawing/2014/main" val="3707249226"/>
                        </a:ext>
                      </a:extLst>
                    </a:gridCol>
                    <a:gridCol w="1047743">
                      <a:extLst>
                        <a:ext uri="{9D8B030D-6E8A-4147-A177-3AD203B41FA5}">
                          <a16:colId xmlns:a16="http://schemas.microsoft.com/office/drawing/2014/main" val="487041853"/>
                        </a:ext>
                      </a:extLst>
                    </a:gridCol>
                    <a:gridCol w="928714">
                      <a:extLst>
                        <a:ext uri="{9D8B030D-6E8A-4147-A177-3AD203B41FA5}">
                          <a16:colId xmlns:a16="http://schemas.microsoft.com/office/drawing/2014/main" val="2550937250"/>
                        </a:ext>
                      </a:extLst>
                    </a:gridCol>
                    <a:gridCol w="1166773">
                      <a:extLst>
                        <a:ext uri="{9D8B030D-6E8A-4147-A177-3AD203B41FA5}">
                          <a16:colId xmlns:a16="http://schemas.microsoft.com/office/drawing/2014/main" val="371581698"/>
                        </a:ext>
                      </a:extLst>
                    </a:gridCol>
                    <a:gridCol w="1047743">
                      <a:extLst>
                        <a:ext uri="{9D8B030D-6E8A-4147-A177-3AD203B41FA5}">
                          <a16:colId xmlns:a16="http://schemas.microsoft.com/office/drawing/2014/main" val="152082387"/>
                        </a:ext>
                      </a:extLst>
                    </a:gridCol>
                  </a:tblGrid>
                  <a:tr h="529056">
                    <a:tc>
                      <a:txBody>
                        <a:bodyPr/>
                        <a:lstStyle/>
                        <a:p>
                          <a:endParaRPr lang="ru-BY"/>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562" t="-5747" r="-967416" b="-322989"/>
                          </a:stretch>
                        </a:blipFill>
                      </a:tcPr>
                    </a:tc>
                    <a:tc>
                      <a:txBody>
                        <a:bodyPr/>
                        <a:lstStyle/>
                        <a:p>
                          <a:pPr algn="ctr"/>
                          <a:r>
                            <a:rPr lang="en-US" b="0" dirty="0">
                              <a:solidFill>
                                <a:schemeClr val="tx1"/>
                              </a:solidFill>
                            </a:rPr>
                            <a:t>111</a:t>
                          </a:r>
                          <a:endParaRPr lang="ru-BY"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b="0" dirty="0">
                              <a:solidFill>
                                <a:schemeClr val="tx1"/>
                              </a:solidFill>
                            </a:rPr>
                            <a:t>112</a:t>
                          </a:r>
                          <a:endParaRPr lang="ru-BY"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sz="1800" b="0" kern="1200" dirty="0">
                              <a:solidFill>
                                <a:schemeClr val="tx1"/>
                              </a:solidFill>
                              <a:latin typeface="+mn-lt"/>
                              <a:ea typeface="+mn-ea"/>
                              <a:cs typeface="+mn-cs"/>
                            </a:rPr>
                            <a:t>113</a:t>
                          </a:r>
                          <a:endParaRPr lang="ru-BY" sz="1800" b="0"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b="0" dirty="0">
                              <a:solidFill>
                                <a:schemeClr val="tx1"/>
                              </a:solidFill>
                            </a:rPr>
                            <a:t>114</a:t>
                          </a:r>
                          <a:endParaRPr lang="ru-BY"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b="0" dirty="0">
                              <a:solidFill>
                                <a:schemeClr val="tx1"/>
                              </a:solidFill>
                            </a:rPr>
                            <a:t>115</a:t>
                          </a:r>
                          <a:endParaRPr lang="ru-BY"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b="0" dirty="0">
                              <a:solidFill>
                                <a:schemeClr val="tx1"/>
                              </a:solidFill>
                            </a:rPr>
                            <a:t>116</a:t>
                          </a:r>
                          <a:endParaRPr lang="ru-BY"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b="0" dirty="0">
                              <a:solidFill>
                                <a:schemeClr val="tx1"/>
                              </a:solidFill>
                            </a:rPr>
                            <a:t>117</a:t>
                          </a:r>
                          <a:endParaRPr lang="ru-BY"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b="0" dirty="0">
                              <a:solidFill>
                                <a:schemeClr val="tx1"/>
                              </a:solidFill>
                            </a:rPr>
                            <a:t>118</a:t>
                          </a:r>
                          <a:endParaRPr lang="ru-BY"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b="0" dirty="0">
                              <a:solidFill>
                                <a:schemeClr val="tx1"/>
                              </a:solidFill>
                            </a:rPr>
                            <a:t>119</a:t>
                          </a:r>
                          <a:endParaRPr lang="ru-BY"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b="0" dirty="0">
                              <a:solidFill>
                                <a:schemeClr val="tx1"/>
                              </a:solidFill>
                            </a:rPr>
                            <a:t>120</a:t>
                          </a:r>
                          <a:endParaRPr lang="ru-BY"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1128140356"/>
                      </a:ext>
                    </a:extLst>
                  </a:tr>
                  <a:tr h="1692981">
                    <a:tc>
                      <a:txBody>
                        <a:bodyPr/>
                        <a:lstStyle/>
                        <a:p>
                          <a:endParaRPr lang="ru-BY"/>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562" t="-32975" r="-967416" b="-717"/>
                          </a:stretch>
                        </a:blipFill>
                      </a:tcPr>
                    </a:tc>
                    <a:tc>
                      <a:txBody>
                        <a:bodyPr/>
                        <a:lstStyle/>
                        <a:p>
                          <a:endParaRPr lang="ru-BY"/>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15484" t="-32975" r="-1010968" b="-717"/>
                          </a:stretch>
                        </a:blipFill>
                      </a:tcPr>
                    </a:tc>
                    <a:tc>
                      <a:txBody>
                        <a:bodyPr/>
                        <a:lstStyle/>
                        <a:p>
                          <a:endParaRPr lang="ru-BY"/>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76720" t="-32975" r="-729101" b="-717"/>
                          </a:stretch>
                        </a:blipFill>
                      </a:tcPr>
                    </a:tc>
                    <a:tc>
                      <a:txBody>
                        <a:bodyPr/>
                        <a:lstStyle/>
                        <a:p>
                          <a:endParaRPr lang="ru-BY"/>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304070" t="-32975" r="-701163" b="-717"/>
                          </a:stretch>
                        </a:blipFill>
                      </a:tcPr>
                    </a:tc>
                    <a:tc>
                      <a:txBody>
                        <a:bodyPr/>
                        <a:lstStyle/>
                        <a:p>
                          <a:endParaRPr lang="ru-BY"/>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404070" t="-32975" r="-601163" b="-717"/>
                          </a:stretch>
                        </a:blipFill>
                      </a:tcPr>
                    </a:tc>
                    <a:tc>
                      <a:txBody>
                        <a:bodyPr/>
                        <a:lstStyle/>
                        <a:p>
                          <a:endParaRPr lang="ru-BY"/>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504070" t="-32975" r="-501163" b="-717"/>
                          </a:stretch>
                        </a:blipFill>
                      </a:tcPr>
                    </a:tc>
                    <a:tc>
                      <a:txBody>
                        <a:bodyPr/>
                        <a:lstStyle/>
                        <a:p>
                          <a:endParaRPr lang="ru-BY"/>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604070" t="-32975" r="-401163" b="-717"/>
                          </a:stretch>
                        </a:blipFill>
                      </a:tcPr>
                    </a:tc>
                    <a:tc>
                      <a:txBody>
                        <a:bodyPr/>
                        <a:lstStyle/>
                        <a:p>
                          <a:endParaRPr lang="ru-BY"/>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704070" t="-32975" r="-301163" b="-717"/>
                          </a:stretch>
                        </a:blipFill>
                      </a:tcPr>
                    </a:tc>
                    <a:tc>
                      <a:txBody>
                        <a:bodyPr/>
                        <a:lstStyle/>
                        <a:p>
                          <a:endParaRPr lang="ru-BY"/>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909868" t="-32975" r="-240789" b="-717"/>
                          </a:stretch>
                        </a:blipFill>
                      </a:tcPr>
                    </a:tc>
                    <a:tc>
                      <a:txBody>
                        <a:bodyPr/>
                        <a:lstStyle/>
                        <a:p>
                          <a:endParaRPr lang="ru-BY"/>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799479" t="-32975" r="-90625" b="-717"/>
                          </a:stretch>
                        </a:blipFill>
                      </a:tcPr>
                    </a:tc>
                    <a:tc>
                      <a:txBody>
                        <a:bodyPr/>
                        <a:lstStyle/>
                        <a:p>
                          <a:endParaRPr lang="ru-BY"/>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004070" t="-32975" r="-1163" b="-717"/>
                          </a:stretch>
                        </a:blipFill>
                      </a:tcPr>
                    </a:tc>
                    <a:extLst>
                      <a:ext uri="{0D108BD9-81ED-4DB2-BD59-A6C34878D82A}">
                        <a16:rowId xmlns:a16="http://schemas.microsoft.com/office/drawing/2014/main" val="203268495"/>
                      </a:ext>
                    </a:extLst>
                  </a:tr>
                </a:tbl>
              </a:graphicData>
            </a:graphic>
          </p:graphicFrame>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C5EF6E03-0489-9D42-FD9C-ABD810F46C5D}"/>
                  </a:ext>
                </a:extLst>
              </p:cNvPr>
              <p:cNvSpPr txBox="1"/>
              <p:nvPr/>
            </p:nvSpPr>
            <p:spPr>
              <a:xfrm>
                <a:off x="380116" y="4778186"/>
                <a:ext cx="11887924" cy="2007088"/>
              </a:xfrm>
              <a:prstGeom prst="rect">
                <a:avLst/>
              </a:prstGeom>
              <a:noFill/>
            </p:spPr>
            <p:txBody>
              <a:bodyPr wrap="square">
                <a:spAutoFit/>
              </a:bodyPr>
              <a:lstStyle/>
              <a:p>
                <a:r>
                  <a:rPr lang="ru-RU" sz="2400" dirty="0"/>
                  <a:t>Функция </a:t>
                </a:r>
                <a14:m>
                  <m:oMath xmlns:m="http://schemas.openxmlformats.org/officeDocument/2006/math">
                    <m:r>
                      <a:rPr lang="en-US" sz="2400" i="1" dirty="0">
                        <a:latin typeface="Cambria Math" panose="02040503050406030204" pitchFamily="18" charset="0"/>
                      </a:rPr>
                      <m:t>𝑇</m:t>
                    </m:r>
                    <m:d>
                      <m:dPr>
                        <m:ctrlPr>
                          <a:rPr lang="en-US" sz="2400" i="1" dirty="0">
                            <a:latin typeface="Cambria Math" panose="02040503050406030204" pitchFamily="18" charset="0"/>
                          </a:rPr>
                        </m:ctrlPr>
                      </m:dPr>
                      <m:e>
                        <m:r>
                          <a:rPr lang="en-US" sz="2400" b="0" i="1" dirty="0" smtClean="0">
                            <a:latin typeface="Cambria Math" panose="02040503050406030204" pitchFamily="18" charset="0"/>
                          </a:rPr>
                          <m:t>𝑙</m:t>
                        </m:r>
                      </m:e>
                    </m:d>
                    <m:r>
                      <a:rPr lang="en-US" sz="2400" i="1" dirty="0">
                        <a:latin typeface="Cambria Math" panose="02040503050406030204" pitchFamily="18" charset="0"/>
                      </a:rPr>
                      <m:t> </m:t>
                    </m:r>
                  </m:oMath>
                </a14:m>
                <a:r>
                  <a:rPr lang="ru-RU" sz="2400" dirty="0"/>
                  <a:t> не является монотонной, поэтому можно лишь показать, что, п</a:t>
                </a:r>
                <a14:m>
                  <m:oMath xmlns:m="http://schemas.openxmlformats.org/officeDocument/2006/math">
                    <m:r>
                      <a:rPr lang="ru-RU" sz="2400" b="0" i="0" smtClean="0">
                        <a:latin typeface="Cambria Math" panose="02040503050406030204" pitchFamily="18" charset="0"/>
                      </a:rPr>
                      <m:t>ри </m:t>
                    </m:r>
                    <m:r>
                      <a:rPr lang="en-US" sz="2400" b="0" i="1" smtClean="0">
                        <a:latin typeface="Cambria Math" panose="02040503050406030204" pitchFamily="18" charset="0"/>
                      </a:rPr>
                      <m:t>𝑛</m:t>
                    </m:r>
                    <m:r>
                      <a:rPr lang="en-US" sz="2400" i="1" smtClean="0">
                        <a:latin typeface="Cambria Math" panose="02040503050406030204" pitchFamily="18" charset="0"/>
                        <a:ea typeface="Cambria Math" panose="02040503050406030204" pitchFamily="18" charset="0"/>
                      </a:rPr>
                      <m:t>→</m:t>
                    </m:r>
                    <m:r>
                      <a:rPr lang="ru-RU" sz="2400" b="0" i="1" smtClean="0">
                        <a:latin typeface="Cambria Math" panose="02040503050406030204" pitchFamily="18" charset="0"/>
                        <a:ea typeface="Cambria Math" panose="02040503050406030204" pitchFamily="18" charset="0"/>
                      </a:rPr>
                      <m:t>+</m:t>
                    </m:r>
                    <m:r>
                      <a:rPr lang="en-US" sz="2400" i="1" smtClean="0">
                        <a:latin typeface="Cambria Math" panose="02040503050406030204" pitchFamily="18" charset="0"/>
                        <a:ea typeface="Cambria Math" panose="02040503050406030204" pitchFamily="18" charset="0"/>
                      </a:rPr>
                      <m:t>∞</m:t>
                    </m:r>
                  </m:oMath>
                </a14:m>
                <a:r>
                  <a:rPr lang="ru-RU" sz="2400" dirty="0"/>
                  <a:t>, для</a:t>
                </a:r>
                <a:r>
                  <a:rPr lang="en-US" sz="2400" dirty="0"/>
                  <a:t> </a:t>
                </a:r>
                <a14:m>
                  <m:oMath xmlns:m="http://schemas.openxmlformats.org/officeDocument/2006/math">
                    <m:r>
                      <a:rPr lang="en-US" sz="2400" i="1" dirty="0">
                        <a:latin typeface="Cambria Math" panose="02040503050406030204" pitchFamily="18" charset="0"/>
                      </a:rPr>
                      <m:t>𝑇</m:t>
                    </m:r>
                    <m:d>
                      <m:dPr>
                        <m:ctrlPr>
                          <a:rPr lang="en-US" sz="2400" i="1" dirty="0">
                            <a:latin typeface="Cambria Math" panose="02040503050406030204" pitchFamily="18" charset="0"/>
                          </a:rPr>
                        </m:ctrlPr>
                      </m:dPr>
                      <m:e>
                        <m:r>
                          <a:rPr lang="en-US" sz="2400" i="1" dirty="0">
                            <a:latin typeface="Cambria Math" panose="02040503050406030204" pitchFamily="18" charset="0"/>
                          </a:rPr>
                          <m:t>𝑙</m:t>
                        </m:r>
                      </m:e>
                    </m:d>
                  </m:oMath>
                </a14:m>
                <a:r>
                  <a:rPr lang="en-US" sz="2400" dirty="0"/>
                  <a:t> </a:t>
                </a:r>
                <a:r>
                  <a:rPr lang="ru-RU" sz="2400" dirty="0"/>
                  <a:t>справедлива оценка сверху: </a:t>
                </a:r>
                <a:endParaRPr lang="ru-RU" sz="2400" dirty="0">
                  <a:latin typeface="Cambria Math" panose="02040503050406030204" pitchFamily="18" charset="0"/>
                </a:endParaRPr>
              </a:p>
              <a:p>
                <a:pPr algn="ctr"/>
                <a14:m>
                  <m:oMath xmlns:m="http://schemas.openxmlformats.org/officeDocument/2006/math">
                    <m:r>
                      <a:rPr lang="en-US" sz="2400" dirty="0">
                        <a:latin typeface="Cambria Math" panose="02040503050406030204" pitchFamily="18" charset="0"/>
                      </a:rPr>
                      <m:t> </m:t>
                    </m:r>
                    <m:r>
                      <a:rPr lang="en-US" sz="2400" b="1" i="1" dirty="0">
                        <a:latin typeface="Cambria Math" panose="02040503050406030204" pitchFamily="18" charset="0"/>
                      </a:rPr>
                      <m:t>𝑻</m:t>
                    </m:r>
                    <m:d>
                      <m:dPr>
                        <m:ctrlPr>
                          <a:rPr lang="en-US" sz="2400" b="1" i="1" dirty="0">
                            <a:latin typeface="Cambria Math" panose="02040503050406030204" pitchFamily="18" charset="0"/>
                          </a:rPr>
                        </m:ctrlPr>
                      </m:dPr>
                      <m:e>
                        <m:r>
                          <a:rPr lang="en-US" sz="2400" b="1" i="1" dirty="0" smtClean="0">
                            <a:latin typeface="Cambria Math" panose="02040503050406030204" pitchFamily="18" charset="0"/>
                          </a:rPr>
                          <m:t>𝒍</m:t>
                        </m:r>
                      </m:e>
                    </m:d>
                    <m:r>
                      <a:rPr lang="en-US" sz="2400" b="1" i="1" dirty="0" smtClean="0">
                        <a:latin typeface="Cambria Math" panose="02040503050406030204" pitchFamily="18" charset="0"/>
                        <a:ea typeface="Cambria Math" panose="02040503050406030204" pitchFamily="18" charset="0"/>
                      </a:rPr>
                      <m:t>≤</m:t>
                    </m:r>
                    <m:d>
                      <m:dPr>
                        <m:begChr m:val="⌊"/>
                        <m:endChr m:val="⌋"/>
                        <m:ctrlPr>
                          <a:rPr lang="ru-RU" sz="2400" b="1" i="1">
                            <a:latin typeface="Cambria Math" panose="02040503050406030204" pitchFamily="18" charset="0"/>
                          </a:rPr>
                        </m:ctrlPr>
                      </m:dPr>
                      <m:e>
                        <m:rad>
                          <m:radPr>
                            <m:ctrlPr>
                              <a:rPr lang="ru-RU" sz="2400" b="1" i="1">
                                <a:latin typeface="Cambria Math" panose="02040503050406030204" pitchFamily="18" charset="0"/>
                              </a:rPr>
                            </m:ctrlPr>
                          </m:radPr>
                          <m:deg>
                            <m:r>
                              <a:rPr lang="ru-RU" sz="2400" b="1" i="1">
                                <a:latin typeface="Cambria Math" panose="02040503050406030204" pitchFamily="18" charset="0"/>
                              </a:rPr>
                              <m:t>𝟐</m:t>
                            </m:r>
                          </m:deg>
                          <m:e>
                            <m:r>
                              <a:rPr lang="en-US" sz="2400" b="1" i="1" smtClean="0">
                                <a:latin typeface="Cambria Math" panose="02040503050406030204" pitchFamily="18" charset="0"/>
                              </a:rPr>
                              <m:t>𝒍</m:t>
                            </m:r>
                          </m:e>
                        </m:rad>
                      </m:e>
                    </m:d>
                    <m:r>
                      <a:rPr lang="ru-RU" sz="2400" b="1" i="1" smtClean="0">
                        <a:latin typeface="Cambria Math" panose="02040503050406030204" pitchFamily="18" charset="0"/>
                      </a:rPr>
                      <m:t>−</m:t>
                    </m:r>
                    <m:r>
                      <a:rPr lang="ru-RU" sz="2400" b="1" i="1" smtClean="0">
                        <a:latin typeface="Cambria Math" panose="02040503050406030204" pitchFamily="18" charset="0"/>
                      </a:rPr>
                      <m:t>𝟏</m:t>
                    </m:r>
                    <m:r>
                      <a:rPr lang="ru-RU" sz="2400" b="1" i="1" smtClean="0">
                        <a:latin typeface="Cambria Math" panose="02040503050406030204" pitchFamily="18" charset="0"/>
                      </a:rPr>
                      <m:t>.</m:t>
                    </m:r>
                  </m:oMath>
                </a14:m>
                <a:r>
                  <a:rPr lang="ru-RU" sz="2400" b="1" dirty="0"/>
                  <a:t> </a:t>
                </a:r>
              </a:p>
              <a:p>
                <a:r>
                  <a:rPr lang="ru-RU" sz="2400" i="1" dirty="0"/>
                  <a:t>Алгоритм</a:t>
                </a:r>
                <a:r>
                  <a:rPr lang="ru-RU" sz="2400" dirty="0"/>
                  <a:t> при унарной системе кодировки входных данных и равномерной мере сложности для РАМ-машины является </a:t>
                </a:r>
                <a:r>
                  <a:rPr lang="ru-RU" sz="2400" i="1" dirty="0"/>
                  <a:t>полиномиальным</a:t>
                </a:r>
                <a:r>
                  <a:rPr lang="ru-RU" sz="2400" dirty="0"/>
                  <a:t>.</a:t>
                </a:r>
                <a:endParaRPr lang="ru-BY" sz="2400" dirty="0"/>
              </a:p>
            </p:txBody>
          </p:sp>
        </mc:Choice>
        <mc:Fallback xmlns="">
          <p:sp>
            <p:nvSpPr>
              <p:cNvPr id="7" name="TextBox 6">
                <a:extLst>
                  <a:ext uri="{FF2B5EF4-FFF2-40B4-BE49-F238E27FC236}">
                    <a16:creationId xmlns:a16="http://schemas.microsoft.com/office/drawing/2014/main" id="{C5EF6E03-0489-9D42-FD9C-ABD810F46C5D}"/>
                  </a:ext>
                </a:extLst>
              </p:cNvPr>
              <p:cNvSpPr txBox="1">
                <a:spLocks noRot="1" noChangeAspect="1" noMove="1" noResize="1" noEditPoints="1" noAdjustHandles="1" noChangeArrowheads="1" noChangeShapeType="1" noTextEdit="1"/>
              </p:cNvSpPr>
              <p:nvPr/>
            </p:nvSpPr>
            <p:spPr>
              <a:xfrm>
                <a:off x="380116" y="4778186"/>
                <a:ext cx="11887924" cy="2007088"/>
              </a:xfrm>
              <a:prstGeom prst="rect">
                <a:avLst/>
              </a:prstGeom>
              <a:blipFill>
                <a:blip r:embed="rId4"/>
                <a:stretch>
                  <a:fillRect l="-769" t="-2432" r="-1026" b="-6079"/>
                </a:stretch>
              </a:blipFill>
            </p:spPr>
            <p:txBody>
              <a:bodyPr/>
              <a:lstStyle/>
              <a:p>
                <a:r>
                  <a:rPr lang="ru-BY">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97984614-57F5-BD9B-09BD-3AB50F5835CE}"/>
                  </a:ext>
                </a:extLst>
              </p:cNvPr>
              <p:cNvSpPr txBox="1"/>
              <p:nvPr/>
            </p:nvSpPr>
            <p:spPr>
              <a:xfrm>
                <a:off x="123730" y="72726"/>
                <a:ext cx="11560872" cy="1569660"/>
              </a:xfrm>
              <a:prstGeom prst="rect">
                <a:avLst/>
              </a:prstGeom>
              <a:noFill/>
            </p:spPr>
            <p:txBody>
              <a:bodyPr wrap="square">
                <a:spAutoFit/>
              </a:bodyPr>
              <a:lstStyle/>
              <a:p>
                <a:pPr algn="just"/>
                <a:r>
                  <a:rPr lang="ru-RU" sz="2400" dirty="0"/>
                  <a:t>Оценку вычислительной сложности алгоритма проведём </a:t>
                </a:r>
                <a:r>
                  <a:rPr lang="ru-RU" sz="2400" b="1" dirty="0"/>
                  <a:t>по числу </a:t>
                </a:r>
                <a:r>
                  <a:rPr lang="ru-RU" sz="2400" dirty="0"/>
                  <a:t>мультипликативных </a:t>
                </a:r>
                <a:r>
                  <a:rPr lang="ru-RU" sz="2400" b="1" dirty="0"/>
                  <a:t>операций деления</a:t>
                </a:r>
                <a:r>
                  <a:rPr lang="ru-RU" sz="2400" dirty="0"/>
                  <a:t>. </a:t>
                </a:r>
              </a:p>
              <a:p>
                <a:pPr algn="just"/>
                <a:r>
                  <a:rPr lang="ru-RU" sz="2400" dirty="0"/>
                  <a:t>При </a:t>
                </a:r>
                <a:r>
                  <a:rPr lang="ru-RU" sz="2400" u="sng" dirty="0"/>
                  <a:t>унарной системе </a:t>
                </a:r>
                <a:r>
                  <a:rPr lang="ru-RU" sz="2400" dirty="0"/>
                  <a:t>кодировки входных данных </a:t>
                </a:r>
                <a:r>
                  <a:rPr lang="ru-RU" sz="2400" b="1" dirty="0"/>
                  <a:t>размерность задачи </a:t>
                </a:r>
              </a:p>
              <a:p>
                <a:pPr algn="ctr"/>
                <a14:m>
                  <m:oMath xmlns:m="http://schemas.openxmlformats.org/officeDocument/2006/math">
                    <m:r>
                      <a:rPr lang="en-US" sz="2400" b="1" i="1" dirty="0" smtClean="0">
                        <a:latin typeface="Cambria Math" panose="02040503050406030204" pitchFamily="18" charset="0"/>
                      </a:rPr>
                      <m:t>𝒍</m:t>
                    </m:r>
                    <m:r>
                      <a:rPr lang="ru-RU" sz="2400" b="1" i="1" dirty="0" smtClean="0">
                        <a:latin typeface="Cambria Math" panose="02040503050406030204" pitchFamily="18" charset="0"/>
                      </a:rPr>
                      <m:t>=</m:t>
                    </m:r>
                    <m:r>
                      <a:rPr lang="en-US" sz="2400" b="1" i="1" dirty="0" smtClean="0">
                        <a:latin typeface="Cambria Math" panose="02040503050406030204" pitchFamily="18" charset="0"/>
                      </a:rPr>
                      <m:t>𝒏</m:t>
                    </m:r>
                    <m:r>
                      <a:rPr lang="en-US" sz="2400" b="1" i="0" dirty="0" smtClean="0">
                        <a:latin typeface="Cambria Math" panose="02040503050406030204" pitchFamily="18" charset="0"/>
                      </a:rPr>
                      <m:t>.</m:t>
                    </m:r>
                  </m:oMath>
                </a14:m>
                <a:r>
                  <a:rPr lang="ru-RU" sz="2400" b="1" dirty="0"/>
                  <a:t> </a:t>
                </a:r>
                <a:endParaRPr lang="ru-BY" sz="2400" b="1" dirty="0"/>
              </a:p>
            </p:txBody>
          </p:sp>
        </mc:Choice>
        <mc:Fallback xmlns="">
          <p:sp>
            <p:nvSpPr>
              <p:cNvPr id="3" name="TextBox 2">
                <a:extLst>
                  <a:ext uri="{FF2B5EF4-FFF2-40B4-BE49-F238E27FC236}">
                    <a16:creationId xmlns:a16="http://schemas.microsoft.com/office/drawing/2014/main" id="{97984614-57F5-BD9B-09BD-3AB50F5835CE}"/>
                  </a:ext>
                </a:extLst>
              </p:cNvPr>
              <p:cNvSpPr txBox="1">
                <a:spLocks noRot="1" noChangeAspect="1" noMove="1" noResize="1" noEditPoints="1" noAdjustHandles="1" noChangeArrowheads="1" noChangeShapeType="1" noTextEdit="1"/>
              </p:cNvSpPr>
              <p:nvPr/>
            </p:nvSpPr>
            <p:spPr>
              <a:xfrm>
                <a:off x="123730" y="72726"/>
                <a:ext cx="11560872" cy="1569660"/>
              </a:xfrm>
              <a:prstGeom prst="rect">
                <a:avLst/>
              </a:prstGeom>
              <a:blipFill>
                <a:blip r:embed="rId5"/>
                <a:stretch>
                  <a:fillRect l="-791" t="-3113" r="-791"/>
                </a:stretch>
              </a:blipFill>
            </p:spPr>
            <p:txBody>
              <a:bodyPr/>
              <a:lstStyle/>
              <a:p>
                <a:r>
                  <a:rPr lang="ru-BY">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B49EF762-DB31-0F84-3ABA-73CC50593616}"/>
                  </a:ext>
                </a:extLst>
              </p:cNvPr>
              <p:cNvSpPr txBox="1"/>
              <p:nvPr/>
            </p:nvSpPr>
            <p:spPr>
              <a:xfrm>
                <a:off x="123730" y="1717431"/>
                <a:ext cx="10507876" cy="461665"/>
              </a:xfrm>
              <a:prstGeom prst="rect">
                <a:avLst/>
              </a:prstGeom>
              <a:noFill/>
            </p:spPr>
            <p:txBody>
              <a:bodyPr wrap="square">
                <a:spAutoFit/>
              </a:bodyPr>
              <a:lstStyle/>
              <a:p>
                <a:r>
                  <a:rPr lang="ru-RU" sz="2400" dirty="0"/>
                  <a:t>Выписать точную формулу</a:t>
                </a:r>
                <a:r>
                  <a:rPr lang="en-US" sz="2400" dirty="0"/>
                  <a:t> </a:t>
                </a:r>
                <a:r>
                  <a:rPr lang="ru-RU" sz="2400" dirty="0"/>
                  <a:t>для </a:t>
                </a:r>
                <a:r>
                  <a:rPr lang="ru-RU" sz="2400" b="1" dirty="0"/>
                  <a:t>временной сложности</a:t>
                </a:r>
                <a:r>
                  <a:rPr lang="en-US" sz="2400" b="1" dirty="0"/>
                  <a:t> </a:t>
                </a:r>
                <a14:m>
                  <m:oMath xmlns:m="http://schemas.openxmlformats.org/officeDocument/2006/math">
                    <m:r>
                      <a:rPr lang="en-US" sz="2400" b="1" i="1" dirty="0">
                        <a:latin typeface="Cambria Math" panose="02040503050406030204" pitchFamily="18" charset="0"/>
                      </a:rPr>
                      <m:t>𝑻</m:t>
                    </m:r>
                    <m:d>
                      <m:dPr>
                        <m:ctrlPr>
                          <a:rPr lang="en-US" sz="2400" b="1" i="1" dirty="0">
                            <a:latin typeface="Cambria Math" panose="02040503050406030204" pitchFamily="18" charset="0"/>
                          </a:rPr>
                        </m:ctrlPr>
                      </m:dPr>
                      <m:e>
                        <m:r>
                          <a:rPr lang="en-US" sz="2400" b="1" i="1" dirty="0">
                            <a:latin typeface="Cambria Math" panose="02040503050406030204" pitchFamily="18" charset="0"/>
                          </a:rPr>
                          <m:t>𝒍</m:t>
                        </m:r>
                      </m:e>
                    </m:d>
                    <m:r>
                      <a:rPr lang="ru-RU" sz="2400" b="1" i="1" dirty="0" smtClean="0">
                        <a:latin typeface="Cambria Math" panose="02040503050406030204" pitchFamily="18" charset="0"/>
                      </a:rPr>
                      <m:t> </m:t>
                    </m:r>
                    <m:r>
                      <a:rPr lang="ru-RU" sz="2400" b="0" i="1" dirty="0" smtClean="0">
                        <a:latin typeface="Cambria Math" panose="02040503050406030204" pitchFamily="18" charset="0"/>
                      </a:rPr>
                      <m:t>не получится.</m:t>
                    </m:r>
                  </m:oMath>
                </a14:m>
                <a:endParaRPr lang="ru-BY" sz="2400" dirty="0"/>
              </a:p>
            </p:txBody>
          </p:sp>
        </mc:Choice>
        <mc:Fallback xmlns="">
          <p:sp>
            <p:nvSpPr>
              <p:cNvPr id="4" name="TextBox 3">
                <a:extLst>
                  <a:ext uri="{FF2B5EF4-FFF2-40B4-BE49-F238E27FC236}">
                    <a16:creationId xmlns:a16="http://schemas.microsoft.com/office/drawing/2014/main" id="{B49EF762-DB31-0F84-3ABA-73CC50593616}"/>
                  </a:ext>
                </a:extLst>
              </p:cNvPr>
              <p:cNvSpPr txBox="1">
                <a:spLocks noRot="1" noChangeAspect="1" noMove="1" noResize="1" noEditPoints="1" noAdjustHandles="1" noChangeArrowheads="1" noChangeShapeType="1" noTextEdit="1"/>
              </p:cNvSpPr>
              <p:nvPr/>
            </p:nvSpPr>
            <p:spPr>
              <a:xfrm>
                <a:off x="123730" y="1717431"/>
                <a:ext cx="10507876" cy="461665"/>
              </a:xfrm>
              <a:prstGeom prst="rect">
                <a:avLst/>
              </a:prstGeom>
              <a:blipFill>
                <a:blip r:embed="rId6"/>
                <a:stretch>
                  <a:fillRect l="-870" t="-10667" b="-30667"/>
                </a:stretch>
              </a:blipFill>
            </p:spPr>
            <p:txBody>
              <a:bodyPr/>
              <a:lstStyle/>
              <a:p>
                <a:r>
                  <a:rPr lang="ru-BY">
                    <a:noFill/>
                  </a:rPr>
                  <a:t> </a:t>
                </a:r>
              </a:p>
            </p:txBody>
          </p:sp>
        </mc:Fallback>
      </mc:AlternateContent>
    </p:spTree>
    <p:extLst>
      <p:ext uri="{BB962C8B-B14F-4D97-AF65-F5344CB8AC3E}">
        <p14:creationId xmlns:p14="http://schemas.microsoft.com/office/powerpoint/2010/main" val="2087058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0" end="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069B4D4-311F-05C0-4F4F-6A9C0490A7A8}"/>
                  </a:ext>
                </a:extLst>
              </p:cNvPr>
              <p:cNvSpPr txBox="1"/>
              <p:nvPr/>
            </p:nvSpPr>
            <p:spPr>
              <a:xfrm>
                <a:off x="79753" y="0"/>
                <a:ext cx="11996133" cy="3481531"/>
              </a:xfrm>
              <a:prstGeom prst="rect">
                <a:avLst/>
              </a:prstGeom>
              <a:noFill/>
            </p:spPr>
            <p:txBody>
              <a:bodyPr wrap="square">
                <a:spAutoFit/>
              </a:bodyPr>
              <a:lstStyle/>
              <a:p>
                <a:r>
                  <a:rPr lang="ru-RU" sz="2400" b="1" dirty="0">
                    <a:solidFill>
                      <a:srgbClr val="000000"/>
                    </a:solidFill>
                    <a:latin typeface="Times New Roman" panose="02020603050405020304" pitchFamily="18" charset="0"/>
                    <a:cs typeface="Times New Roman" panose="02020603050405020304" pitchFamily="18" charset="0"/>
                  </a:rPr>
                  <a:t>Размерность задачи</a:t>
                </a:r>
                <a:r>
                  <a:rPr lang="ru-RU" sz="2000" b="1" u="sng" dirty="0">
                    <a:solidFill>
                      <a:srgbClr val="000000"/>
                    </a:solidFill>
                  </a:rPr>
                  <a:t>: </a:t>
                </a:r>
                <a:r>
                  <a:rPr lang="ru-RU" sz="2400" u="sng" dirty="0">
                    <a:solidFill>
                      <a:srgbClr val="000000"/>
                    </a:solidFill>
                  </a:rPr>
                  <a:t>бинарная система кодирования входных данных</a:t>
                </a:r>
                <a:r>
                  <a:rPr lang="ru-RU" sz="2400" dirty="0">
                    <a:solidFill>
                      <a:srgbClr val="000000"/>
                    </a:solidFill>
                  </a:rPr>
                  <a:t>,  </a:t>
                </a:r>
                <a14:m>
                  <m:oMath xmlns:m="http://schemas.openxmlformats.org/officeDocument/2006/math">
                    <m:r>
                      <a:rPr lang="ru-BY" sz="2400" b="1" i="1">
                        <a:solidFill>
                          <a:srgbClr val="000000"/>
                        </a:solidFill>
                        <a:latin typeface="Cambria Math" panose="02040503050406030204" pitchFamily="18" charset="0"/>
                      </a:rPr>
                      <m:t>𝒍</m:t>
                    </m:r>
                    <m:r>
                      <a:rPr lang="en-US" sz="2400" b="1" i="1">
                        <a:solidFill>
                          <a:srgbClr val="000000"/>
                        </a:solidFill>
                        <a:latin typeface="Cambria Math" panose="02040503050406030204" pitchFamily="18" charset="0"/>
                      </a:rPr>
                      <m:t>=</m:t>
                    </m:r>
                    <m:d>
                      <m:dPr>
                        <m:begChr m:val="⌊"/>
                        <m:endChr m:val="⌋"/>
                        <m:ctrlPr>
                          <a:rPr lang="en-US" sz="2400" b="1" i="1">
                            <a:solidFill>
                              <a:srgbClr val="000000"/>
                            </a:solidFill>
                            <a:latin typeface="Cambria Math" panose="02040503050406030204" pitchFamily="18" charset="0"/>
                          </a:rPr>
                        </m:ctrlPr>
                      </m:dPr>
                      <m:e>
                        <m:func>
                          <m:funcPr>
                            <m:ctrlPr>
                              <a:rPr lang="en-US" sz="2400" b="1" i="1">
                                <a:solidFill>
                                  <a:srgbClr val="000000"/>
                                </a:solidFill>
                                <a:latin typeface="Cambria Math" panose="02040503050406030204" pitchFamily="18" charset="0"/>
                              </a:rPr>
                            </m:ctrlPr>
                          </m:funcPr>
                          <m:fName>
                            <m:sSub>
                              <m:sSubPr>
                                <m:ctrlPr>
                                  <a:rPr lang="en-US" sz="2400" b="1" i="1">
                                    <a:solidFill>
                                      <a:srgbClr val="000000"/>
                                    </a:solidFill>
                                    <a:latin typeface="Cambria Math" panose="02040503050406030204" pitchFamily="18" charset="0"/>
                                  </a:rPr>
                                </m:ctrlPr>
                              </m:sSubPr>
                              <m:e>
                                <m:r>
                                  <a:rPr lang="en-US" sz="2400" b="1" i="0">
                                    <a:solidFill>
                                      <a:srgbClr val="000000"/>
                                    </a:solidFill>
                                    <a:latin typeface="Cambria Math" panose="02040503050406030204" pitchFamily="18" charset="0"/>
                                  </a:rPr>
                                  <m:t>𝐥𝐨𝐠</m:t>
                                </m:r>
                              </m:e>
                              <m:sub>
                                <m:r>
                                  <a:rPr lang="en-US" sz="2400" b="1" i="1">
                                    <a:solidFill>
                                      <a:srgbClr val="000000"/>
                                    </a:solidFill>
                                    <a:latin typeface="Cambria Math" panose="02040503050406030204" pitchFamily="18" charset="0"/>
                                  </a:rPr>
                                  <m:t>𝟐</m:t>
                                </m:r>
                              </m:sub>
                            </m:sSub>
                          </m:fName>
                          <m:e>
                            <m:r>
                              <a:rPr lang="en-US" sz="2400" b="1" i="1">
                                <a:solidFill>
                                  <a:srgbClr val="000000"/>
                                </a:solidFill>
                                <a:latin typeface="Cambria Math" panose="02040503050406030204" pitchFamily="18" charset="0"/>
                              </a:rPr>
                              <m:t>𝒏</m:t>
                            </m:r>
                          </m:e>
                        </m:func>
                        <m:r>
                          <a:rPr lang="en-US" sz="2400" b="1" i="1">
                            <a:solidFill>
                              <a:srgbClr val="000000"/>
                            </a:solidFill>
                            <a:latin typeface="Cambria Math" panose="02040503050406030204" pitchFamily="18" charset="0"/>
                          </a:rPr>
                          <m:t>+</m:t>
                        </m:r>
                        <m:r>
                          <a:rPr lang="en-US" sz="2400" b="1" i="1">
                            <a:solidFill>
                              <a:srgbClr val="000000"/>
                            </a:solidFill>
                            <a:latin typeface="Cambria Math" panose="02040503050406030204" pitchFamily="18" charset="0"/>
                          </a:rPr>
                          <m:t>𝟏</m:t>
                        </m:r>
                      </m:e>
                    </m:d>
                  </m:oMath>
                </a14:m>
                <a:r>
                  <a:rPr lang="ru-RU" sz="2400" b="1" dirty="0">
                    <a:solidFill>
                      <a:srgbClr val="000000"/>
                    </a:solidFill>
                    <a:latin typeface="Cambria Math" panose="02040503050406030204" pitchFamily="18" charset="0"/>
                  </a:rPr>
                  <a:t>. </a:t>
                </a:r>
                <a:r>
                  <a:rPr lang="ru-RU" sz="2400" dirty="0">
                    <a:solidFill>
                      <a:srgbClr val="000000"/>
                    </a:solidFill>
                    <a:latin typeface="Cambria Math" panose="02040503050406030204" pitchFamily="18" charset="0"/>
                  </a:rPr>
                  <a:t>Задаче размерности </a:t>
                </a:r>
                <a14:m>
                  <m:oMath xmlns:m="http://schemas.openxmlformats.org/officeDocument/2006/math">
                    <m:r>
                      <a:rPr lang="ru-BY" sz="2400" i="1">
                        <a:solidFill>
                          <a:srgbClr val="000000"/>
                        </a:solidFill>
                        <a:latin typeface="Cambria Math" panose="02040503050406030204" pitchFamily="18" charset="0"/>
                      </a:rPr>
                      <m:t>𝑙</m:t>
                    </m:r>
                  </m:oMath>
                </a14:m>
                <a:r>
                  <a:rPr lang="ru-RU" sz="2400" dirty="0">
                    <a:solidFill>
                      <a:srgbClr val="000000"/>
                    </a:solidFill>
                    <a:latin typeface="Cambria Math" panose="02040503050406030204" pitchFamily="18" charset="0"/>
                  </a:rPr>
                  <a:t> соответствуют несколько входов (это множество натуральных чисел, компактная запись которых в двоичном представлении содержит </a:t>
                </a:r>
                <a14:m>
                  <m:oMath xmlns:m="http://schemas.openxmlformats.org/officeDocument/2006/math">
                    <m:r>
                      <a:rPr lang="ru-BY" sz="2400" i="1">
                        <a:solidFill>
                          <a:srgbClr val="000000"/>
                        </a:solidFill>
                        <a:latin typeface="Cambria Math" panose="02040503050406030204" pitchFamily="18" charset="0"/>
                      </a:rPr>
                      <m:t>𝑙</m:t>
                    </m:r>
                    <m:r>
                      <a:rPr lang="ru-BY" sz="2400" i="1">
                        <a:solidFill>
                          <a:srgbClr val="000000"/>
                        </a:solidFill>
                        <a:latin typeface="Cambria Math" panose="02040503050406030204" pitchFamily="18" charset="0"/>
                      </a:rPr>
                      <m:t> </m:t>
                    </m:r>
                  </m:oMath>
                </a14:m>
                <a:r>
                  <a:rPr lang="ru-RU" sz="2400" dirty="0">
                    <a:solidFill>
                      <a:srgbClr val="000000"/>
                    </a:solidFill>
                    <a:latin typeface="Cambria Math" panose="02040503050406030204" pitchFamily="18" charset="0"/>
                  </a:rPr>
                  <a:t> бит. </a:t>
                </a:r>
              </a:p>
              <a:p>
                <a:r>
                  <a:rPr lang="ru-RU" sz="2400" dirty="0"/>
                  <a:t>Все возможные входы для задачи размерности </a:t>
                </a:r>
                <a14:m>
                  <m:oMath xmlns:m="http://schemas.openxmlformats.org/officeDocument/2006/math">
                    <m:r>
                      <a:rPr lang="en-US" sz="2400" b="0" i="0" dirty="0" smtClean="0">
                        <a:latin typeface="Cambria Math" panose="02040503050406030204" pitchFamily="18" charset="0"/>
                      </a:rPr>
                      <m:t> </m:t>
                    </m:r>
                    <m:r>
                      <a:rPr lang="en-US" sz="2400" b="0" i="1" dirty="0" smtClean="0">
                        <a:latin typeface="Cambria Math" panose="02040503050406030204" pitchFamily="18" charset="0"/>
                      </a:rPr>
                      <m:t>𝑙</m:t>
                    </m:r>
                  </m:oMath>
                </a14:m>
                <a:r>
                  <a:rPr lang="en-US" sz="2400" dirty="0"/>
                  <a:t> </a:t>
                </a:r>
                <a:r>
                  <a:rPr lang="ru-RU" sz="2400" dirty="0"/>
                  <a:t>описываются неравенствами:</a:t>
                </a:r>
              </a:p>
              <a:p>
                <a:pPr algn="ctr"/>
                <a:r>
                  <a:rPr lang="ru-RU" sz="2400" dirty="0"/>
                  <a:t>  </a:t>
                </a:r>
                <a14:m>
                  <m:oMath xmlns:m="http://schemas.openxmlformats.org/officeDocument/2006/math">
                    <m:sSup>
                      <m:sSupPr>
                        <m:ctrlPr>
                          <a:rPr lang="ru-RU" sz="2400" b="1" i="1">
                            <a:latin typeface="Cambria Math" panose="02040503050406030204" pitchFamily="18" charset="0"/>
                          </a:rPr>
                        </m:ctrlPr>
                      </m:sSupPr>
                      <m:e>
                        <m:r>
                          <a:rPr lang="ru-RU" sz="2400" b="1" i="1">
                            <a:latin typeface="Cambria Math" panose="02040503050406030204" pitchFamily="18" charset="0"/>
                          </a:rPr>
                          <m:t>𝟐</m:t>
                        </m:r>
                      </m:e>
                      <m:sup>
                        <m:r>
                          <a:rPr lang="en-US" sz="2400" b="1" i="1">
                            <a:latin typeface="Cambria Math" panose="02040503050406030204" pitchFamily="18" charset="0"/>
                          </a:rPr>
                          <m:t>𝒍</m:t>
                        </m:r>
                        <m:r>
                          <a:rPr lang="en-US" sz="2400" b="1" i="1">
                            <a:latin typeface="Cambria Math" panose="02040503050406030204" pitchFamily="18" charset="0"/>
                          </a:rPr>
                          <m:t>−</m:t>
                        </m:r>
                        <m:r>
                          <a:rPr lang="en-US" sz="2400" b="1" i="1">
                            <a:latin typeface="Cambria Math" panose="02040503050406030204" pitchFamily="18" charset="0"/>
                          </a:rPr>
                          <m:t>𝟏</m:t>
                        </m:r>
                      </m:sup>
                    </m:sSup>
                    <m:r>
                      <a:rPr lang="ru-RU" sz="2400" b="1" i="1">
                        <a:latin typeface="Cambria Math" panose="02040503050406030204" pitchFamily="18" charset="0"/>
                        <a:ea typeface="Cambria Math" panose="02040503050406030204" pitchFamily="18" charset="0"/>
                      </a:rPr>
                      <m:t>≤</m:t>
                    </m:r>
                    <m:r>
                      <a:rPr lang="en-US" sz="2400" b="1" i="1">
                        <a:latin typeface="Cambria Math" panose="02040503050406030204" pitchFamily="18" charset="0"/>
                        <a:ea typeface="Cambria Math" panose="02040503050406030204" pitchFamily="18" charset="0"/>
                      </a:rPr>
                      <m:t>𝒏</m:t>
                    </m:r>
                    <m:r>
                      <a:rPr lang="ru-RU" sz="2400" b="1" i="1">
                        <a:latin typeface="Cambria Math" panose="02040503050406030204" pitchFamily="18" charset="0"/>
                        <a:ea typeface="Cambria Math" panose="02040503050406030204" pitchFamily="18" charset="0"/>
                      </a:rPr>
                      <m:t>≤</m:t>
                    </m:r>
                    <m:sSup>
                      <m:sSupPr>
                        <m:ctrlPr>
                          <a:rPr lang="ru-RU" sz="2400" b="1" i="1">
                            <a:latin typeface="Cambria Math" panose="02040503050406030204" pitchFamily="18" charset="0"/>
                          </a:rPr>
                        </m:ctrlPr>
                      </m:sSupPr>
                      <m:e>
                        <m:r>
                          <a:rPr lang="ru-RU" sz="2400" b="1" i="1">
                            <a:latin typeface="Cambria Math" panose="02040503050406030204" pitchFamily="18" charset="0"/>
                          </a:rPr>
                          <m:t>𝟐</m:t>
                        </m:r>
                      </m:e>
                      <m:sup>
                        <m:r>
                          <a:rPr lang="en-US" sz="2400" b="1" i="1">
                            <a:latin typeface="Cambria Math" panose="02040503050406030204" pitchFamily="18" charset="0"/>
                          </a:rPr>
                          <m:t>𝒍</m:t>
                        </m:r>
                      </m:sup>
                    </m:sSup>
                    <m:r>
                      <a:rPr lang="en-US" sz="2400" b="1" i="1">
                        <a:latin typeface="Cambria Math" panose="02040503050406030204" pitchFamily="18" charset="0"/>
                      </a:rPr>
                      <m:t>−</m:t>
                    </m:r>
                    <m:r>
                      <a:rPr lang="en-US" sz="2400" b="1" i="1">
                        <a:latin typeface="Cambria Math" panose="02040503050406030204" pitchFamily="18" charset="0"/>
                      </a:rPr>
                      <m:t>𝟏</m:t>
                    </m:r>
                    <m:r>
                      <a:rPr lang="ru-RU" sz="2400" b="1" i="1">
                        <a:latin typeface="Cambria Math" panose="02040503050406030204" pitchFamily="18" charset="0"/>
                      </a:rPr>
                      <m:t>.</m:t>
                    </m:r>
                  </m:oMath>
                </a14:m>
                <a:r>
                  <a:rPr lang="en-US" sz="2400" dirty="0"/>
                  <a:t> </a:t>
                </a:r>
                <a:endParaRPr lang="ru-RU" sz="2400" dirty="0"/>
              </a:p>
              <a:p>
                <a:pPr algn="just"/>
                <a:r>
                  <a:rPr lang="ru-RU" sz="2400" dirty="0"/>
                  <a:t>Для асимптотической оценки временной сложности алгоритма в худшем случае необходимо найти такой вход</a:t>
                </a:r>
                <a14:m>
                  <m:oMath xmlns:m="http://schemas.openxmlformats.org/officeDocument/2006/math">
                    <m:r>
                      <a:rPr lang="ru-RU" sz="2400" b="0" i="0" dirty="0" smtClean="0">
                        <a:latin typeface="Cambria Math" panose="02040503050406030204" pitchFamily="18" charset="0"/>
                      </a:rPr>
                      <m:t>, </m:t>
                    </m:r>
                  </m:oMath>
                </a14:m>
                <a:r>
                  <a:rPr lang="ru-RU" sz="2400" dirty="0"/>
                  <a:t>для которого число операций деления наибольшее. </a:t>
                </a:r>
              </a:p>
              <a:p>
                <a:pPr algn="just">
                  <a:spcBef>
                    <a:spcPts val="600"/>
                  </a:spcBef>
                </a:pPr>
                <a:r>
                  <a:rPr lang="ru-RU" sz="2400" dirty="0"/>
                  <a:t>В таблице показано, сколько операций в худшем случае будет выполнено алгоритмом для задачи размерность </a:t>
                </a:r>
                <a14:m>
                  <m:oMath xmlns:m="http://schemas.openxmlformats.org/officeDocument/2006/math">
                    <m:r>
                      <a:rPr lang="ru-BY" sz="2400" i="1" smtClean="0">
                        <a:solidFill>
                          <a:srgbClr val="000000"/>
                        </a:solidFill>
                        <a:latin typeface="Cambria Math" panose="02040503050406030204" pitchFamily="18" charset="0"/>
                      </a:rPr>
                      <m:t>𝑙</m:t>
                    </m:r>
                  </m:oMath>
                </a14:m>
                <a:r>
                  <a:rPr lang="ru-RU" sz="2400" dirty="0">
                    <a:solidFill>
                      <a:srgbClr val="000000"/>
                    </a:solidFill>
                    <a:latin typeface="Cambria Math" panose="02040503050406030204" pitchFamily="18" charset="0"/>
                  </a:rPr>
                  <a:t> при бинарной системе кодирования входа.</a:t>
                </a:r>
                <a:endParaRPr lang="ru-RU" sz="2400" dirty="0"/>
              </a:p>
            </p:txBody>
          </p:sp>
        </mc:Choice>
        <mc:Fallback xmlns="">
          <p:sp>
            <p:nvSpPr>
              <p:cNvPr id="10" name="TextBox 9">
                <a:extLst>
                  <a:ext uri="{FF2B5EF4-FFF2-40B4-BE49-F238E27FC236}">
                    <a16:creationId xmlns:a16="http://schemas.microsoft.com/office/drawing/2014/main" id="{1069B4D4-311F-05C0-4F4F-6A9C0490A7A8}"/>
                  </a:ext>
                </a:extLst>
              </p:cNvPr>
              <p:cNvSpPr txBox="1">
                <a:spLocks noRot="1" noChangeAspect="1" noMove="1" noResize="1" noEditPoints="1" noAdjustHandles="1" noChangeArrowheads="1" noChangeShapeType="1" noTextEdit="1"/>
              </p:cNvSpPr>
              <p:nvPr/>
            </p:nvSpPr>
            <p:spPr>
              <a:xfrm>
                <a:off x="79753" y="0"/>
                <a:ext cx="11996133" cy="3481531"/>
              </a:xfrm>
              <a:prstGeom prst="rect">
                <a:avLst/>
              </a:prstGeom>
              <a:blipFill>
                <a:blip r:embed="rId2"/>
                <a:stretch>
                  <a:fillRect l="-762" t="-1751" r="-915" b="-3853"/>
                </a:stretch>
              </a:blipFill>
            </p:spPr>
            <p:txBody>
              <a:bodyPr/>
              <a:lstStyle/>
              <a:p>
                <a:r>
                  <a:rPr lang="ru-BY">
                    <a:noFill/>
                  </a:rPr>
                  <a:t> </a:t>
                </a:r>
              </a:p>
            </p:txBody>
          </p:sp>
        </mc:Fallback>
      </mc:AlternateContent>
      <mc:AlternateContent xmlns:mc="http://schemas.openxmlformats.org/markup-compatibility/2006" xmlns:a14="http://schemas.microsoft.com/office/drawing/2010/main">
        <mc:Choice Requires="a14">
          <p:graphicFrame>
            <p:nvGraphicFramePr>
              <p:cNvPr id="2" name="Таблица 3">
                <a:extLst>
                  <a:ext uri="{FF2B5EF4-FFF2-40B4-BE49-F238E27FC236}">
                    <a16:creationId xmlns:a16="http://schemas.microsoft.com/office/drawing/2014/main" id="{36AC1CE2-036C-7AFA-F885-3229E75A52DA}"/>
                  </a:ext>
                </a:extLst>
              </p:cNvPr>
              <p:cNvGraphicFramePr>
                <a:graphicFrameLocks noGrp="1"/>
              </p:cNvGraphicFramePr>
              <p:nvPr>
                <p:extLst>
                  <p:ext uri="{D42A27DB-BD31-4B8C-83A1-F6EECF244321}">
                    <p14:modId xmlns:p14="http://schemas.microsoft.com/office/powerpoint/2010/main" val="3471038515"/>
                  </p:ext>
                </p:extLst>
              </p:nvPr>
            </p:nvGraphicFramePr>
            <p:xfrm>
              <a:off x="250333" y="3646535"/>
              <a:ext cx="11654971" cy="2891705"/>
            </p:xfrm>
            <a:graphic>
              <a:graphicData uri="http://schemas.openxmlformats.org/drawingml/2006/table">
                <a:tbl>
                  <a:tblPr firstRow="1" bandRow="1">
                    <a:tableStyleId>{5940675A-B579-460E-94D1-54222C63F5DA}</a:tableStyleId>
                  </a:tblPr>
                  <a:tblGrid>
                    <a:gridCol w="2815770">
                      <a:extLst>
                        <a:ext uri="{9D8B030D-6E8A-4147-A177-3AD203B41FA5}">
                          <a16:colId xmlns:a16="http://schemas.microsoft.com/office/drawing/2014/main" val="3122260840"/>
                        </a:ext>
                      </a:extLst>
                    </a:gridCol>
                    <a:gridCol w="1335314">
                      <a:extLst>
                        <a:ext uri="{9D8B030D-6E8A-4147-A177-3AD203B41FA5}">
                          <a16:colId xmlns:a16="http://schemas.microsoft.com/office/drawing/2014/main" val="833627482"/>
                        </a:ext>
                      </a:extLst>
                    </a:gridCol>
                    <a:gridCol w="1180071">
                      <a:extLst>
                        <a:ext uri="{9D8B030D-6E8A-4147-A177-3AD203B41FA5}">
                          <a16:colId xmlns:a16="http://schemas.microsoft.com/office/drawing/2014/main" val="1818318196"/>
                        </a:ext>
                      </a:extLst>
                    </a:gridCol>
                    <a:gridCol w="1532710">
                      <a:extLst>
                        <a:ext uri="{9D8B030D-6E8A-4147-A177-3AD203B41FA5}">
                          <a16:colId xmlns:a16="http://schemas.microsoft.com/office/drawing/2014/main" val="1374803546"/>
                        </a:ext>
                      </a:extLst>
                    </a:gridCol>
                    <a:gridCol w="1461114">
                      <a:extLst>
                        <a:ext uri="{9D8B030D-6E8A-4147-A177-3AD203B41FA5}">
                          <a16:colId xmlns:a16="http://schemas.microsoft.com/office/drawing/2014/main" val="2423145228"/>
                        </a:ext>
                      </a:extLst>
                    </a:gridCol>
                    <a:gridCol w="1664996">
                      <a:extLst>
                        <a:ext uri="{9D8B030D-6E8A-4147-A177-3AD203B41FA5}">
                          <a16:colId xmlns:a16="http://schemas.microsoft.com/office/drawing/2014/main" val="1489463427"/>
                        </a:ext>
                      </a:extLst>
                    </a:gridCol>
                    <a:gridCol w="1664996">
                      <a:extLst>
                        <a:ext uri="{9D8B030D-6E8A-4147-A177-3AD203B41FA5}">
                          <a16:colId xmlns:a16="http://schemas.microsoft.com/office/drawing/2014/main" val="4272711166"/>
                        </a:ext>
                      </a:extLst>
                    </a:gridCol>
                  </a:tblGrid>
                  <a:tr h="697145">
                    <a:tc>
                      <a:txBody>
                        <a:bodyPr/>
                        <a:lstStyle/>
                        <a:p>
                          <a:pPr algn="ctr"/>
                          <a14:m>
                            <m:oMath xmlns:m="http://schemas.openxmlformats.org/officeDocument/2006/math">
                              <m:r>
                                <a:rPr lang="en-US" b="1" i="1" smtClean="0">
                                  <a:latin typeface="Cambria Math" panose="02040503050406030204" pitchFamily="18" charset="0"/>
                                </a:rPr>
                                <m:t>𝒍</m:t>
                              </m:r>
                            </m:oMath>
                          </a14:m>
                          <a:r>
                            <a:rPr lang="en-US" dirty="0"/>
                            <a:t> </a:t>
                          </a:r>
                          <a:endParaRPr lang="ru-RU" dirty="0"/>
                        </a:p>
                        <a:p>
                          <a:pPr algn="ctr"/>
                          <a:r>
                            <a:rPr lang="ru-RU" dirty="0"/>
                            <a:t>бит</a:t>
                          </a:r>
                          <a:endParaRPr lang="ru-BY" dirty="0"/>
                        </a:p>
                      </a:txBody>
                      <a:tcPr>
                        <a:solidFill>
                          <a:schemeClr val="accent3">
                            <a:lumMod val="60000"/>
                            <a:lumOff val="40000"/>
                          </a:schemeClr>
                        </a:solidFill>
                      </a:tcPr>
                    </a:tc>
                    <a:tc>
                      <a:txBody>
                        <a:bodyPr/>
                        <a:lstStyle/>
                        <a:p>
                          <a:pPr/>
                          <a14:m>
                            <m:oMathPara xmlns:m="http://schemas.openxmlformats.org/officeDocument/2006/math">
                              <m:oMathParaPr>
                                <m:jc m:val="centerGroup"/>
                              </m:oMathParaPr>
                              <m:oMath xmlns:m="http://schemas.openxmlformats.org/officeDocument/2006/math">
                                <m:r>
                                  <a:rPr lang="ru-RU" b="1" i="1" smtClean="0">
                                    <a:latin typeface="Cambria Math" panose="02040503050406030204" pitchFamily="18" charset="0"/>
                                  </a:rPr>
                                  <m:t>𝟐</m:t>
                                </m:r>
                              </m:oMath>
                            </m:oMathPara>
                          </a14:m>
                          <a:endParaRPr lang="ru-RU" b="1" dirty="0"/>
                        </a:p>
                        <a:p>
                          <a:pPr/>
                          <a14:m>
                            <m:oMathPara xmlns:m="http://schemas.openxmlformats.org/officeDocument/2006/math">
                              <m:oMathParaPr>
                                <m:jc m:val="centerGroup"/>
                              </m:oMathParaPr>
                              <m:oMath xmlns:m="http://schemas.openxmlformats.org/officeDocument/2006/math">
                                <m:r>
                                  <a:rPr lang="ru-RU" sz="1200" b="1" i="1" smtClean="0">
                                    <a:latin typeface="Cambria Math" panose="02040503050406030204" pitchFamily="18" charset="0"/>
                                  </a:rPr>
                                  <m:t>−− </m:t>
                                </m:r>
                              </m:oMath>
                            </m:oMathPara>
                          </a14:m>
                          <a:endParaRPr lang="ru-BY" sz="1200" b="1" dirty="0"/>
                        </a:p>
                      </a:txBody>
                      <a:tcPr>
                        <a:solidFill>
                          <a:schemeClr val="accent3">
                            <a:lumMod val="60000"/>
                            <a:lumOff val="40000"/>
                          </a:schemeClr>
                        </a:solidFill>
                      </a:tcPr>
                    </a:tc>
                    <a:tc>
                      <a:txBody>
                        <a:bodyPr/>
                        <a:lstStyle/>
                        <a:p>
                          <a:pPr/>
                          <a14:m>
                            <m:oMathPara xmlns:m="http://schemas.openxmlformats.org/officeDocument/2006/math">
                              <m:oMathParaPr>
                                <m:jc m:val="centerGroup"/>
                              </m:oMathParaPr>
                              <m:oMath xmlns:m="http://schemas.openxmlformats.org/officeDocument/2006/math">
                                <m:r>
                                  <a:rPr lang="ru-RU" b="1" i="1" smtClean="0">
                                    <a:latin typeface="Cambria Math" panose="02040503050406030204" pitchFamily="18" charset="0"/>
                                  </a:rPr>
                                  <m:t>𝟑</m:t>
                                </m:r>
                              </m:oMath>
                            </m:oMathPara>
                          </a14:m>
                          <a:endParaRPr lang="ru-RU" b="1"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ru-RU" sz="1200" b="1" i="1" smtClean="0">
                                    <a:latin typeface="Cambria Math" panose="02040503050406030204" pitchFamily="18" charset="0"/>
                                  </a:rPr>
                                  <m:t>− −− </m:t>
                                </m:r>
                              </m:oMath>
                            </m:oMathPara>
                          </a14:m>
                          <a:endParaRPr lang="ru-BY" b="1" dirty="0"/>
                        </a:p>
                      </a:txBody>
                      <a:tcPr>
                        <a:solidFill>
                          <a:schemeClr val="accent3">
                            <a:lumMod val="60000"/>
                            <a:lumOff val="40000"/>
                          </a:schemeClr>
                        </a:solidFill>
                      </a:tcPr>
                    </a:tc>
                    <a:tc>
                      <a:txBody>
                        <a:bodyPr/>
                        <a:lstStyle/>
                        <a:p>
                          <a:pPr/>
                          <a14:m>
                            <m:oMathPara xmlns:m="http://schemas.openxmlformats.org/officeDocument/2006/math">
                              <m:oMathParaPr>
                                <m:jc m:val="centerGroup"/>
                              </m:oMathParaPr>
                              <m:oMath xmlns:m="http://schemas.openxmlformats.org/officeDocument/2006/math">
                                <m:r>
                                  <a:rPr lang="ru-RU" b="1" i="1" smtClean="0">
                                    <a:latin typeface="Cambria Math" panose="02040503050406030204" pitchFamily="18" charset="0"/>
                                  </a:rPr>
                                  <m:t>𝟒</m:t>
                                </m:r>
                              </m:oMath>
                            </m:oMathPara>
                          </a14:m>
                          <a:endParaRPr lang="ru-RU" b="1"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ru-RU" sz="1200" b="1" i="1" smtClean="0">
                                    <a:latin typeface="Cambria Math" panose="02040503050406030204" pitchFamily="18" charset="0"/>
                                  </a:rPr>
                                  <m:t>−−−− </m:t>
                                </m:r>
                              </m:oMath>
                            </m:oMathPara>
                          </a14:m>
                          <a:endParaRPr lang="ru-BY" b="1" dirty="0"/>
                        </a:p>
                      </a:txBody>
                      <a:tcPr>
                        <a:solidFill>
                          <a:schemeClr val="accent3">
                            <a:lumMod val="60000"/>
                            <a:lumOff val="40000"/>
                          </a:schemeClr>
                        </a:solidFill>
                      </a:tcPr>
                    </a:tc>
                    <a:tc>
                      <a:txBody>
                        <a:bodyPr/>
                        <a:lstStyle/>
                        <a:p>
                          <a:pPr/>
                          <a14:m>
                            <m:oMathPara xmlns:m="http://schemas.openxmlformats.org/officeDocument/2006/math">
                              <m:oMathParaPr>
                                <m:jc m:val="centerGroup"/>
                              </m:oMathParaPr>
                              <m:oMath xmlns:m="http://schemas.openxmlformats.org/officeDocument/2006/math">
                                <m:r>
                                  <a:rPr lang="ru-RU" b="1" i="1" smtClean="0">
                                    <a:latin typeface="Cambria Math" panose="02040503050406030204" pitchFamily="18" charset="0"/>
                                  </a:rPr>
                                  <m:t>𝟓</m:t>
                                </m:r>
                              </m:oMath>
                            </m:oMathPara>
                          </a14:m>
                          <a:endParaRPr lang="ru-RU" b="1"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ru-RU" sz="1200" b="1" i="1" smtClean="0">
                                    <a:latin typeface="Cambria Math" panose="02040503050406030204" pitchFamily="18" charset="0"/>
                                  </a:rPr>
                                  <m:t>−−−− </m:t>
                                </m:r>
                              </m:oMath>
                            </m:oMathPara>
                          </a14:m>
                          <a:endParaRPr lang="ru-BY" b="1" dirty="0"/>
                        </a:p>
                      </a:txBody>
                      <a:tcPr>
                        <a:solidFill>
                          <a:schemeClr val="accent3">
                            <a:lumMod val="60000"/>
                            <a:lumOff val="40000"/>
                          </a:schemeClr>
                        </a:solidFill>
                      </a:tcPr>
                    </a:tc>
                    <a:tc>
                      <a:txBody>
                        <a:bodyPr/>
                        <a:lstStyle/>
                        <a:p>
                          <a:pPr/>
                          <a14:m>
                            <m:oMathPara xmlns:m="http://schemas.openxmlformats.org/officeDocument/2006/math">
                              <m:oMathParaPr>
                                <m:jc m:val="centerGroup"/>
                              </m:oMathParaPr>
                              <m:oMath xmlns:m="http://schemas.openxmlformats.org/officeDocument/2006/math">
                                <m:r>
                                  <a:rPr lang="ru-RU" b="1" i="1" smtClean="0">
                                    <a:latin typeface="Cambria Math" panose="02040503050406030204" pitchFamily="18" charset="0"/>
                                  </a:rPr>
                                  <m:t>𝟔</m:t>
                                </m:r>
                              </m:oMath>
                            </m:oMathPara>
                          </a14:m>
                          <a:endParaRPr lang="ru-RU" b="1"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ru-RU" sz="1200" b="1" i="1" smtClean="0">
                                    <a:latin typeface="Cambria Math" panose="02040503050406030204" pitchFamily="18" charset="0"/>
                                  </a:rPr>
                                  <m:t>−−−−−</m:t>
                                </m:r>
                                <m:r>
                                  <a:rPr lang="ru-RU" sz="1200" b="1" i="0" smtClean="0">
                                    <a:latin typeface="Cambria Math" panose="02040503050406030204" pitchFamily="18" charset="0"/>
                                  </a:rPr>
                                  <m:t>−</m:t>
                                </m:r>
                              </m:oMath>
                            </m:oMathPara>
                          </a14:m>
                          <a:endParaRPr lang="ru-BY" b="1" dirty="0"/>
                        </a:p>
                      </a:txBody>
                      <a:tcPr>
                        <a:solidFill>
                          <a:schemeClr val="accent3">
                            <a:lumMod val="60000"/>
                            <a:lumOff val="40000"/>
                          </a:schemeClr>
                        </a:solidFill>
                      </a:tcPr>
                    </a:tc>
                    <a:tc>
                      <a:txBody>
                        <a:bodyPr/>
                        <a:lstStyle/>
                        <a:p>
                          <a:pPr/>
                          <a14:m>
                            <m:oMathPara xmlns:m="http://schemas.openxmlformats.org/officeDocument/2006/math">
                              <m:oMathParaPr>
                                <m:jc m:val="centerGroup"/>
                              </m:oMathParaPr>
                              <m:oMath xmlns:m="http://schemas.openxmlformats.org/officeDocument/2006/math">
                                <m:r>
                                  <a:rPr lang="ru-RU" b="1" i="1" smtClean="0">
                                    <a:latin typeface="Cambria Math" panose="02040503050406030204" pitchFamily="18" charset="0"/>
                                  </a:rPr>
                                  <m:t>𝟕</m:t>
                                </m:r>
                              </m:oMath>
                            </m:oMathPara>
                          </a14:m>
                          <a:endParaRPr lang="ru-RU" b="1"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ru-RU" sz="1200" b="1" i="1" smtClean="0">
                                    <a:latin typeface="Cambria Math" panose="02040503050406030204" pitchFamily="18" charset="0"/>
                                  </a:rPr>
                                  <m:t>−−−−−</m:t>
                                </m:r>
                                <m:r>
                                  <a:rPr lang="ru-RU" sz="1200" b="1" i="0" smtClean="0">
                                    <a:latin typeface="Cambria Math" panose="02040503050406030204" pitchFamily="18" charset="0"/>
                                  </a:rPr>
                                  <m:t>−−</m:t>
                                </m:r>
                              </m:oMath>
                            </m:oMathPara>
                          </a14:m>
                          <a:endParaRPr lang="ru-BY" b="1" dirty="0"/>
                        </a:p>
                      </a:txBody>
                      <a:tcPr>
                        <a:solidFill>
                          <a:schemeClr val="accent3">
                            <a:lumMod val="60000"/>
                            <a:lumOff val="40000"/>
                          </a:schemeClr>
                        </a:solidFill>
                      </a:tcPr>
                    </a:tc>
                    <a:extLst>
                      <a:ext uri="{0D108BD9-81ED-4DB2-BD59-A6C34878D82A}">
                        <a16:rowId xmlns:a16="http://schemas.microsoft.com/office/drawing/2014/main" val="4101558568"/>
                      </a:ext>
                    </a:extLst>
                  </a:tr>
                  <a:tr h="38229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ru-RU" dirty="0"/>
                            <a:t>диапазон входов для задачи размерности </a:t>
                          </a:r>
                          <a14:m>
                            <m:oMath xmlns:m="http://schemas.openxmlformats.org/officeDocument/2006/math">
                              <m:r>
                                <a:rPr lang="en-US" b="0" i="1" smtClean="0">
                                  <a:latin typeface="Cambria Math" panose="02040503050406030204" pitchFamily="18" charset="0"/>
                                </a:rPr>
                                <m:t>𝑙</m:t>
                              </m:r>
                            </m:oMath>
                          </a14:m>
                          <a:endParaRPr lang="ru-BY" dirty="0"/>
                        </a:p>
                      </a:txBody>
                      <a:tcPr/>
                    </a:tc>
                    <a:tc>
                      <a:txBody>
                        <a:bodyPr/>
                        <a:lstStyle/>
                        <a:p>
                          <a:pPr/>
                          <a14:m>
                            <m:oMathPara xmlns:m="http://schemas.openxmlformats.org/officeDocument/2006/math">
                              <m:oMathParaPr>
                                <m:jc m:val="centerGroup"/>
                              </m:oMathParaPr>
                              <m:oMath xmlns:m="http://schemas.openxmlformats.org/officeDocument/2006/math">
                                <m:r>
                                  <a:rPr lang="ru-RU" b="0" i="1" smtClean="0">
                                    <a:latin typeface="Cambria Math" panose="02040503050406030204" pitchFamily="18" charset="0"/>
                                  </a:rPr>
                                  <m:t>2−3</m:t>
                                </m:r>
                              </m:oMath>
                            </m:oMathPara>
                          </a14:m>
                          <a:endParaRPr lang="ru-BY"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ru-RU" b="0" i="1" smtClean="0">
                                    <a:latin typeface="Cambria Math" panose="02040503050406030204" pitchFamily="18" charset="0"/>
                                  </a:rPr>
                                  <m:t>4−7</m:t>
                                </m:r>
                              </m:oMath>
                            </m:oMathPara>
                          </a14:m>
                          <a:endParaRPr lang="ru-BY" dirty="0"/>
                        </a:p>
                        <a:p>
                          <a:endParaRPr lang="ru-BY"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ru-RU" b="0" i="1" smtClean="0">
                                    <a:latin typeface="Cambria Math" panose="02040503050406030204" pitchFamily="18" charset="0"/>
                                  </a:rPr>
                                  <m:t>8−15</m:t>
                                </m:r>
                              </m:oMath>
                            </m:oMathPara>
                          </a14:m>
                          <a:endParaRPr lang="ru-BY" dirty="0"/>
                        </a:p>
                        <a:p>
                          <a:endParaRPr lang="ru-BY"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ru-RU" b="0" i="1" smtClean="0">
                                    <a:latin typeface="Cambria Math" panose="02040503050406030204" pitchFamily="18" charset="0"/>
                                  </a:rPr>
                                  <m:t>16−31</m:t>
                                </m:r>
                              </m:oMath>
                            </m:oMathPara>
                          </a14:m>
                          <a:endParaRPr lang="ru-BY" dirty="0"/>
                        </a:p>
                        <a:p>
                          <a:endParaRPr lang="ru-BY"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ru-RU" b="0" i="1" smtClean="0">
                                    <a:latin typeface="Cambria Math" panose="02040503050406030204" pitchFamily="18" charset="0"/>
                                  </a:rPr>
                                  <m:t>32−63</m:t>
                                </m:r>
                              </m:oMath>
                            </m:oMathPara>
                          </a14:m>
                          <a:endParaRPr lang="ru-BY" dirty="0"/>
                        </a:p>
                        <a:p>
                          <a:endParaRPr lang="ru-BY"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ru-RU" b="0" dirty="0"/>
                            <a:t>6</a:t>
                          </a:r>
                          <a14:m>
                            <m:oMath xmlns:m="http://schemas.openxmlformats.org/officeDocument/2006/math">
                              <m:r>
                                <a:rPr lang="ru-RU" b="0" i="1" smtClean="0">
                                  <a:latin typeface="Cambria Math" panose="02040503050406030204" pitchFamily="18" charset="0"/>
                                </a:rPr>
                                <m:t>4−127</m:t>
                              </m:r>
                            </m:oMath>
                          </a14:m>
                          <a:endParaRPr lang="ru-BY" dirty="0"/>
                        </a:p>
                        <a:p>
                          <a:endParaRPr lang="ru-BY" dirty="0"/>
                        </a:p>
                      </a:txBody>
                      <a:tcPr/>
                    </a:tc>
                    <a:extLst>
                      <a:ext uri="{0D108BD9-81ED-4DB2-BD59-A6C34878D82A}">
                        <a16:rowId xmlns:a16="http://schemas.microsoft.com/office/drawing/2014/main" val="157244475"/>
                      </a:ext>
                    </a:extLst>
                  </a:tr>
                  <a:tr h="23365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ru-RU" dirty="0"/>
                            <a:t>число из диапазона,</a:t>
                          </a:r>
                          <a:r>
                            <a:rPr lang="ru-RU" baseline="0" dirty="0"/>
                            <a:t> для которого самые большие затраты</a:t>
                          </a:r>
                          <a:endParaRPr lang="ru-BY"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ru-RU" b="0" i="1" smtClean="0">
                                    <a:latin typeface="Cambria Math" panose="02040503050406030204" pitchFamily="18" charset="0"/>
                                  </a:rPr>
                                  <m:t>3</m:t>
                                </m:r>
                              </m:oMath>
                            </m:oMathPara>
                          </a14:m>
                          <a:endParaRPr lang="ru-BY"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ru-RU"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7</m:t>
                                </m:r>
                              </m:oMath>
                            </m:oMathPara>
                          </a14:m>
                          <a:endParaRPr kumimoji="0" lang="ru-BY" sz="1800" b="0" i="0" u="none" strike="noStrike" kern="1200" cap="none" spc="0" normalizeH="0" baseline="0" noProof="0" dirty="0">
                            <a:ln>
                              <a:noFill/>
                            </a:ln>
                            <a:solidFill>
                              <a:prstClr val="black"/>
                            </a:solidFill>
                            <a:effectLst/>
                            <a:uLnTx/>
                            <a:uFillTx/>
                            <a:latin typeface="Calibri"/>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ru-RU"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13</m:t>
                                </m:r>
                              </m:oMath>
                            </m:oMathPara>
                          </a14:m>
                          <a:endParaRPr kumimoji="0" lang="ru-BY" sz="1800" b="0" i="0" u="none" strike="noStrike" kern="1200" cap="none" spc="0" normalizeH="0" baseline="0" noProof="0" dirty="0">
                            <a:ln>
                              <a:noFill/>
                            </a:ln>
                            <a:solidFill>
                              <a:prstClr val="black"/>
                            </a:solidFill>
                            <a:effectLst/>
                            <a:uLnTx/>
                            <a:uFillTx/>
                            <a:latin typeface="Calibri"/>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0" lang="ru-RU"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3</m:t>
                              </m:r>
                            </m:oMath>
                          </a14:m>
                          <a:r>
                            <a:rPr kumimoji="0" lang="ru-RU" sz="1800" b="0" i="0" u="none" strike="noStrike" kern="1200" cap="none" spc="0" normalizeH="0" baseline="0" noProof="0" dirty="0">
                              <a:ln>
                                <a:noFill/>
                              </a:ln>
                              <a:solidFill>
                                <a:prstClr val="black"/>
                              </a:solidFill>
                              <a:effectLst/>
                              <a:uLnTx/>
                              <a:uFillTx/>
                              <a:latin typeface="Calibri"/>
                              <a:ea typeface="+mn-ea"/>
                              <a:cs typeface="+mn-cs"/>
                            </a:rPr>
                            <a:t>1</a:t>
                          </a:r>
                          <a:endParaRPr kumimoji="0" lang="ru-BY" sz="1800" b="0" i="0" u="none" strike="noStrike" kern="1200" cap="none" spc="0" normalizeH="0" baseline="0" noProof="0" dirty="0">
                            <a:ln>
                              <a:noFill/>
                            </a:ln>
                            <a:solidFill>
                              <a:prstClr val="black"/>
                            </a:solidFill>
                            <a:effectLst/>
                            <a:uLnTx/>
                            <a:uFillTx/>
                            <a:latin typeface="Calibri"/>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ru-RU"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61</m:t>
                                </m:r>
                              </m:oMath>
                            </m:oMathPara>
                          </a14:m>
                          <a:endParaRPr kumimoji="0" lang="ru-BY" sz="1800" b="0" i="0" u="none" strike="noStrike" kern="1200" cap="none" spc="0" normalizeH="0" baseline="0" noProof="0" dirty="0">
                            <a:ln>
                              <a:noFill/>
                            </a:ln>
                            <a:solidFill>
                              <a:prstClr val="black"/>
                            </a:solidFill>
                            <a:effectLst/>
                            <a:uLnTx/>
                            <a:uFillTx/>
                            <a:latin typeface="Calibri"/>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ru-RU"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127</m:t>
                                </m:r>
                              </m:oMath>
                            </m:oMathPara>
                          </a14:m>
                          <a:endParaRPr kumimoji="0" lang="ru-BY" sz="1800" b="0" i="0" u="none" strike="noStrike" kern="1200" cap="none" spc="0" normalizeH="0" baseline="0" noProof="0" dirty="0">
                            <a:ln>
                              <a:noFill/>
                            </a:ln>
                            <a:solidFill>
                              <a:prstClr val="black"/>
                            </a:solidFill>
                            <a:effectLst/>
                            <a:uLnTx/>
                            <a:uFillTx/>
                            <a:latin typeface="Calibri"/>
                            <a:ea typeface="+mn-ea"/>
                            <a:cs typeface="+mn-cs"/>
                          </a:endParaRPr>
                        </a:p>
                      </a:txBody>
                      <a:tcPr/>
                    </a:tc>
                    <a:extLst>
                      <a:ext uri="{0D108BD9-81ED-4DB2-BD59-A6C34878D82A}">
                        <a16:rowId xmlns:a16="http://schemas.microsoft.com/office/drawing/2014/main" val="3792185820"/>
                      </a:ext>
                    </a:extLst>
                  </a:tr>
                  <a:tr h="382293">
                    <a:tc>
                      <a:txBody>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𝑻</m:t>
                                </m:r>
                                <m:r>
                                  <a:rPr lang="en-US" b="1" i="1" smtClean="0">
                                    <a:latin typeface="Cambria Math" panose="02040503050406030204" pitchFamily="18" charset="0"/>
                                  </a:rPr>
                                  <m:t>(</m:t>
                                </m:r>
                                <m:r>
                                  <a:rPr lang="en-US" b="1" i="1" smtClean="0">
                                    <a:latin typeface="Cambria Math" panose="02040503050406030204" pitchFamily="18" charset="0"/>
                                  </a:rPr>
                                  <m:t>𝒍</m:t>
                                </m:r>
                                <m:r>
                                  <a:rPr lang="en-US" b="1" i="1" smtClean="0">
                                    <a:latin typeface="Cambria Math" panose="02040503050406030204" pitchFamily="18" charset="0"/>
                                  </a:rPr>
                                  <m:t>)</m:t>
                                </m:r>
                              </m:oMath>
                            </m:oMathPara>
                          </a14:m>
                          <a:endParaRPr lang="en-US" b="1" dirty="0"/>
                        </a:p>
                        <a:p>
                          <a:endParaRPr lang="ru-BY" b="1" dirty="0"/>
                        </a:p>
                      </a:txBody>
                      <a:tcPr>
                        <a:solidFill>
                          <a:schemeClr val="bg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ru-RU"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𝟏</m:t>
                                </m:r>
                              </m:oMath>
                            </m:oMathPara>
                          </a14:m>
                          <a:endParaRPr kumimoji="0" lang="ru-BY" sz="1800" b="1" i="0" u="none" strike="noStrike" kern="1200" cap="none" spc="0" normalizeH="0" baseline="0" noProof="0" dirty="0">
                            <a:ln>
                              <a:noFill/>
                            </a:ln>
                            <a:solidFill>
                              <a:prstClr val="black"/>
                            </a:solidFill>
                            <a:effectLst/>
                            <a:uLnTx/>
                            <a:uFillTx/>
                            <a:latin typeface="Calibri"/>
                            <a:ea typeface="+mn-ea"/>
                            <a:cs typeface="+mn-cs"/>
                          </a:endParaRPr>
                        </a:p>
                      </a:txBody>
                      <a:tcPr>
                        <a:solidFill>
                          <a:schemeClr val="bg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ru-RU"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𝟏</m:t>
                                </m:r>
                              </m:oMath>
                            </m:oMathPara>
                          </a14:m>
                          <a:endParaRPr kumimoji="0" lang="ru-BY" sz="1800" b="1" i="0" u="none" strike="noStrike" kern="1200" cap="none" spc="0" normalizeH="0" baseline="0" noProof="0" dirty="0">
                            <a:ln>
                              <a:noFill/>
                            </a:ln>
                            <a:solidFill>
                              <a:prstClr val="black"/>
                            </a:solidFill>
                            <a:effectLst/>
                            <a:uLnTx/>
                            <a:uFillTx/>
                            <a:latin typeface="Calibri"/>
                            <a:ea typeface="+mn-ea"/>
                            <a:cs typeface="+mn-cs"/>
                          </a:endParaRPr>
                        </a:p>
                      </a:txBody>
                      <a:tcPr>
                        <a:solidFill>
                          <a:schemeClr val="bg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ru-RU"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𝟐</m:t>
                                </m:r>
                              </m:oMath>
                            </m:oMathPara>
                          </a14:m>
                          <a:endParaRPr kumimoji="0" lang="ru-BY" sz="1800" b="1" i="0" u="none" strike="noStrike" kern="1200" cap="none" spc="0" normalizeH="0" baseline="0" noProof="0" dirty="0">
                            <a:ln>
                              <a:noFill/>
                            </a:ln>
                            <a:solidFill>
                              <a:prstClr val="black"/>
                            </a:solidFill>
                            <a:effectLst/>
                            <a:uLnTx/>
                            <a:uFillTx/>
                            <a:latin typeface="Calibri"/>
                            <a:ea typeface="+mn-ea"/>
                            <a:cs typeface="+mn-cs"/>
                          </a:endParaRPr>
                        </a:p>
                      </a:txBody>
                      <a:tcPr>
                        <a:solidFill>
                          <a:schemeClr val="bg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ru-RU"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𝟒</m:t>
                                </m:r>
                              </m:oMath>
                            </m:oMathPara>
                          </a14:m>
                          <a:endParaRPr kumimoji="0" lang="ru-BY" sz="1800" b="1" i="0" u="none" strike="noStrike" kern="1200" cap="none" spc="0" normalizeH="0" baseline="0" noProof="0" dirty="0">
                            <a:ln>
                              <a:noFill/>
                            </a:ln>
                            <a:solidFill>
                              <a:prstClr val="black"/>
                            </a:solidFill>
                            <a:effectLst/>
                            <a:uLnTx/>
                            <a:uFillTx/>
                            <a:latin typeface="Calibri"/>
                            <a:ea typeface="+mn-ea"/>
                            <a:cs typeface="+mn-cs"/>
                          </a:endParaRPr>
                        </a:p>
                      </a:txBody>
                      <a:tcPr>
                        <a:solidFill>
                          <a:schemeClr val="bg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ru-RU"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𝟔</m:t>
                                </m:r>
                              </m:oMath>
                            </m:oMathPara>
                          </a14:m>
                          <a:endParaRPr kumimoji="0" lang="ru-BY" sz="1800" b="1" i="0" u="none" strike="noStrike" kern="1200" cap="none" spc="0" normalizeH="0" baseline="0" noProof="0" dirty="0">
                            <a:ln>
                              <a:noFill/>
                            </a:ln>
                            <a:solidFill>
                              <a:prstClr val="black"/>
                            </a:solidFill>
                            <a:effectLst/>
                            <a:uLnTx/>
                            <a:uFillTx/>
                            <a:latin typeface="Calibri"/>
                            <a:ea typeface="+mn-ea"/>
                            <a:cs typeface="+mn-cs"/>
                          </a:endParaRPr>
                        </a:p>
                      </a:txBody>
                      <a:tcPr>
                        <a:solidFill>
                          <a:schemeClr val="bg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ru-RU"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𝟏𝟎</m:t>
                                </m:r>
                              </m:oMath>
                            </m:oMathPara>
                          </a14:m>
                          <a:endParaRPr kumimoji="0" lang="ru-BY" sz="1800" b="1" i="0" u="none" strike="noStrike" kern="1200" cap="none" spc="0" normalizeH="0" baseline="0" noProof="0" dirty="0">
                            <a:ln>
                              <a:noFill/>
                            </a:ln>
                            <a:solidFill>
                              <a:prstClr val="black"/>
                            </a:solidFill>
                            <a:effectLst/>
                            <a:uLnTx/>
                            <a:uFillTx/>
                            <a:latin typeface="Calibri"/>
                            <a:ea typeface="+mn-ea"/>
                            <a:cs typeface="+mn-cs"/>
                          </a:endParaRPr>
                        </a:p>
                      </a:txBody>
                      <a:tcPr>
                        <a:solidFill>
                          <a:schemeClr val="bg1">
                            <a:lumMod val="75000"/>
                          </a:schemeClr>
                        </a:solidFill>
                      </a:tcPr>
                    </a:tc>
                    <a:extLst>
                      <a:ext uri="{0D108BD9-81ED-4DB2-BD59-A6C34878D82A}">
                        <a16:rowId xmlns:a16="http://schemas.microsoft.com/office/drawing/2014/main" val="2346108088"/>
                      </a:ext>
                    </a:extLst>
                  </a:tr>
                </a:tbl>
              </a:graphicData>
            </a:graphic>
          </p:graphicFrame>
        </mc:Choice>
        <mc:Fallback xmlns="">
          <p:graphicFrame>
            <p:nvGraphicFramePr>
              <p:cNvPr id="2" name="Таблица 3">
                <a:extLst>
                  <a:ext uri="{FF2B5EF4-FFF2-40B4-BE49-F238E27FC236}">
                    <a16:creationId xmlns:a16="http://schemas.microsoft.com/office/drawing/2014/main" id="{36AC1CE2-036C-7AFA-F885-3229E75A52DA}"/>
                  </a:ext>
                </a:extLst>
              </p:cNvPr>
              <p:cNvGraphicFramePr>
                <a:graphicFrameLocks noGrp="1"/>
              </p:cNvGraphicFramePr>
              <p:nvPr>
                <p:extLst>
                  <p:ext uri="{D42A27DB-BD31-4B8C-83A1-F6EECF244321}">
                    <p14:modId xmlns:p14="http://schemas.microsoft.com/office/powerpoint/2010/main" val="3471038515"/>
                  </p:ext>
                </p:extLst>
              </p:nvPr>
            </p:nvGraphicFramePr>
            <p:xfrm>
              <a:off x="250333" y="3646535"/>
              <a:ext cx="11654971" cy="2891705"/>
            </p:xfrm>
            <a:graphic>
              <a:graphicData uri="http://schemas.openxmlformats.org/drawingml/2006/table">
                <a:tbl>
                  <a:tblPr firstRow="1" bandRow="1">
                    <a:tableStyleId>{5940675A-B579-460E-94D1-54222C63F5DA}</a:tableStyleId>
                  </a:tblPr>
                  <a:tblGrid>
                    <a:gridCol w="2815770">
                      <a:extLst>
                        <a:ext uri="{9D8B030D-6E8A-4147-A177-3AD203B41FA5}">
                          <a16:colId xmlns:a16="http://schemas.microsoft.com/office/drawing/2014/main" val="3122260840"/>
                        </a:ext>
                      </a:extLst>
                    </a:gridCol>
                    <a:gridCol w="1335314">
                      <a:extLst>
                        <a:ext uri="{9D8B030D-6E8A-4147-A177-3AD203B41FA5}">
                          <a16:colId xmlns:a16="http://schemas.microsoft.com/office/drawing/2014/main" val="833627482"/>
                        </a:ext>
                      </a:extLst>
                    </a:gridCol>
                    <a:gridCol w="1180071">
                      <a:extLst>
                        <a:ext uri="{9D8B030D-6E8A-4147-A177-3AD203B41FA5}">
                          <a16:colId xmlns:a16="http://schemas.microsoft.com/office/drawing/2014/main" val="1818318196"/>
                        </a:ext>
                      </a:extLst>
                    </a:gridCol>
                    <a:gridCol w="1532710">
                      <a:extLst>
                        <a:ext uri="{9D8B030D-6E8A-4147-A177-3AD203B41FA5}">
                          <a16:colId xmlns:a16="http://schemas.microsoft.com/office/drawing/2014/main" val="1374803546"/>
                        </a:ext>
                      </a:extLst>
                    </a:gridCol>
                    <a:gridCol w="1461114">
                      <a:extLst>
                        <a:ext uri="{9D8B030D-6E8A-4147-A177-3AD203B41FA5}">
                          <a16:colId xmlns:a16="http://schemas.microsoft.com/office/drawing/2014/main" val="2423145228"/>
                        </a:ext>
                      </a:extLst>
                    </a:gridCol>
                    <a:gridCol w="1664996">
                      <a:extLst>
                        <a:ext uri="{9D8B030D-6E8A-4147-A177-3AD203B41FA5}">
                          <a16:colId xmlns:a16="http://schemas.microsoft.com/office/drawing/2014/main" val="1489463427"/>
                        </a:ext>
                      </a:extLst>
                    </a:gridCol>
                    <a:gridCol w="1664996">
                      <a:extLst>
                        <a:ext uri="{9D8B030D-6E8A-4147-A177-3AD203B41FA5}">
                          <a16:colId xmlns:a16="http://schemas.microsoft.com/office/drawing/2014/main" val="4272711166"/>
                        </a:ext>
                      </a:extLst>
                    </a:gridCol>
                  </a:tblGrid>
                  <a:tr h="697145">
                    <a:tc>
                      <a:txBody>
                        <a:bodyPr/>
                        <a:lstStyle/>
                        <a:p>
                          <a:endParaRPr lang="ru-BY"/>
                        </a:p>
                      </a:txBody>
                      <a:tcPr>
                        <a:blipFill>
                          <a:blip r:embed="rId3"/>
                          <a:stretch>
                            <a:fillRect l="-216" t="-870" r="-314502" b="-314783"/>
                          </a:stretch>
                        </a:blipFill>
                      </a:tcPr>
                    </a:tc>
                    <a:tc>
                      <a:txBody>
                        <a:bodyPr/>
                        <a:lstStyle/>
                        <a:p>
                          <a:endParaRPr lang="ru-BY"/>
                        </a:p>
                      </a:txBody>
                      <a:tcPr>
                        <a:blipFill>
                          <a:blip r:embed="rId3"/>
                          <a:stretch>
                            <a:fillRect l="-211416" t="-870" r="-563470" b="-314783"/>
                          </a:stretch>
                        </a:blipFill>
                      </a:tcPr>
                    </a:tc>
                    <a:tc>
                      <a:txBody>
                        <a:bodyPr/>
                        <a:lstStyle/>
                        <a:p>
                          <a:endParaRPr lang="ru-BY"/>
                        </a:p>
                      </a:txBody>
                      <a:tcPr>
                        <a:blipFill>
                          <a:blip r:embed="rId3"/>
                          <a:stretch>
                            <a:fillRect l="-351546" t="-870" r="-536082" b="-314783"/>
                          </a:stretch>
                        </a:blipFill>
                      </a:tcPr>
                    </a:tc>
                    <a:tc>
                      <a:txBody>
                        <a:bodyPr/>
                        <a:lstStyle/>
                        <a:p>
                          <a:endParaRPr lang="ru-BY"/>
                        </a:p>
                      </a:txBody>
                      <a:tcPr>
                        <a:blipFill>
                          <a:blip r:embed="rId3"/>
                          <a:stretch>
                            <a:fillRect l="-349004" t="-870" r="-314343" b="-314783"/>
                          </a:stretch>
                        </a:blipFill>
                      </a:tcPr>
                    </a:tc>
                    <a:tc>
                      <a:txBody>
                        <a:bodyPr/>
                        <a:lstStyle/>
                        <a:p>
                          <a:endParaRPr lang="ru-BY"/>
                        </a:p>
                      </a:txBody>
                      <a:tcPr>
                        <a:blipFill>
                          <a:blip r:embed="rId3"/>
                          <a:stretch>
                            <a:fillRect l="-469583" t="-870" r="-228750" b="-314783"/>
                          </a:stretch>
                        </a:blipFill>
                      </a:tcPr>
                    </a:tc>
                    <a:tc>
                      <a:txBody>
                        <a:bodyPr/>
                        <a:lstStyle/>
                        <a:p>
                          <a:endParaRPr lang="ru-BY"/>
                        </a:p>
                      </a:txBody>
                      <a:tcPr>
                        <a:blipFill>
                          <a:blip r:embed="rId3"/>
                          <a:stretch>
                            <a:fillRect l="-500733" t="-870" r="-101099" b="-314783"/>
                          </a:stretch>
                        </a:blipFill>
                      </a:tcPr>
                    </a:tc>
                    <a:tc>
                      <a:txBody>
                        <a:bodyPr/>
                        <a:lstStyle/>
                        <a:p>
                          <a:endParaRPr lang="ru-BY"/>
                        </a:p>
                      </a:txBody>
                      <a:tcPr>
                        <a:blipFill>
                          <a:blip r:embed="rId3"/>
                          <a:stretch>
                            <a:fillRect l="-600733" t="-870" r="-1099" b="-314783"/>
                          </a:stretch>
                        </a:blipFill>
                      </a:tcPr>
                    </a:tc>
                    <a:extLst>
                      <a:ext uri="{0D108BD9-81ED-4DB2-BD59-A6C34878D82A}">
                        <a16:rowId xmlns:a16="http://schemas.microsoft.com/office/drawing/2014/main" val="4101558568"/>
                      </a:ext>
                    </a:extLst>
                  </a:tr>
                  <a:tr h="640080">
                    <a:tc>
                      <a:txBody>
                        <a:bodyPr/>
                        <a:lstStyle/>
                        <a:p>
                          <a:endParaRPr lang="ru-BY"/>
                        </a:p>
                      </a:txBody>
                      <a:tcPr>
                        <a:blipFill>
                          <a:blip r:embed="rId3"/>
                          <a:stretch>
                            <a:fillRect l="-216" t="-110476" r="-314502" b="-244762"/>
                          </a:stretch>
                        </a:blipFill>
                      </a:tcPr>
                    </a:tc>
                    <a:tc>
                      <a:txBody>
                        <a:bodyPr/>
                        <a:lstStyle/>
                        <a:p>
                          <a:endParaRPr lang="ru-BY"/>
                        </a:p>
                      </a:txBody>
                      <a:tcPr>
                        <a:blipFill>
                          <a:blip r:embed="rId3"/>
                          <a:stretch>
                            <a:fillRect l="-211416" t="-110476" r="-563470" b="-244762"/>
                          </a:stretch>
                        </a:blipFill>
                      </a:tcPr>
                    </a:tc>
                    <a:tc>
                      <a:txBody>
                        <a:bodyPr/>
                        <a:lstStyle/>
                        <a:p>
                          <a:endParaRPr lang="ru-BY"/>
                        </a:p>
                      </a:txBody>
                      <a:tcPr>
                        <a:blipFill>
                          <a:blip r:embed="rId3"/>
                          <a:stretch>
                            <a:fillRect l="-351546" t="-110476" r="-536082" b="-244762"/>
                          </a:stretch>
                        </a:blipFill>
                      </a:tcPr>
                    </a:tc>
                    <a:tc>
                      <a:txBody>
                        <a:bodyPr/>
                        <a:lstStyle/>
                        <a:p>
                          <a:endParaRPr lang="ru-BY"/>
                        </a:p>
                      </a:txBody>
                      <a:tcPr>
                        <a:blipFill>
                          <a:blip r:embed="rId3"/>
                          <a:stretch>
                            <a:fillRect l="-349004" t="-110476" r="-314343" b="-244762"/>
                          </a:stretch>
                        </a:blipFill>
                      </a:tcPr>
                    </a:tc>
                    <a:tc>
                      <a:txBody>
                        <a:bodyPr/>
                        <a:lstStyle/>
                        <a:p>
                          <a:endParaRPr lang="ru-BY"/>
                        </a:p>
                      </a:txBody>
                      <a:tcPr>
                        <a:blipFill>
                          <a:blip r:embed="rId3"/>
                          <a:stretch>
                            <a:fillRect l="-469583" t="-110476" r="-228750" b="-244762"/>
                          </a:stretch>
                        </a:blipFill>
                      </a:tcPr>
                    </a:tc>
                    <a:tc>
                      <a:txBody>
                        <a:bodyPr/>
                        <a:lstStyle/>
                        <a:p>
                          <a:endParaRPr lang="ru-BY"/>
                        </a:p>
                      </a:txBody>
                      <a:tcPr>
                        <a:blipFill>
                          <a:blip r:embed="rId3"/>
                          <a:stretch>
                            <a:fillRect l="-500733" t="-110476" r="-101099" b="-244762"/>
                          </a:stretch>
                        </a:blipFill>
                      </a:tcPr>
                    </a:tc>
                    <a:tc>
                      <a:txBody>
                        <a:bodyPr/>
                        <a:lstStyle/>
                        <a:p>
                          <a:endParaRPr lang="ru-BY"/>
                        </a:p>
                      </a:txBody>
                      <a:tcPr>
                        <a:blipFill>
                          <a:blip r:embed="rId3"/>
                          <a:stretch>
                            <a:fillRect l="-600733" t="-110476" r="-1099" b="-244762"/>
                          </a:stretch>
                        </a:blipFill>
                      </a:tcPr>
                    </a:tc>
                    <a:extLst>
                      <a:ext uri="{0D108BD9-81ED-4DB2-BD59-A6C34878D82A}">
                        <a16:rowId xmlns:a16="http://schemas.microsoft.com/office/drawing/2014/main" val="157244475"/>
                      </a:ext>
                    </a:extLst>
                  </a:tr>
                  <a:tr h="9144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ru-RU" dirty="0"/>
                            <a:t>число из диапазона,</a:t>
                          </a:r>
                          <a:r>
                            <a:rPr lang="ru-RU" baseline="0" dirty="0"/>
                            <a:t> для которого самые большие затраты</a:t>
                          </a:r>
                          <a:endParaRPr lang="ru-BY" dirty="0"/>
                        </a:p>
                      </a:txBody>
                      <a:tcPr/>
                    </a:tc>
                    <a:tc>
                      <a:txBody>
                        <a:bodyPr/>
                        <a:lstStyle/>
                        <a:p>
                          <a:endParaRPr lang="ru-BY"/>
                        </a:p>
                      </a:txBody>
                      <a:tcPr>
                        <a:blipFill>
                          <a:blip r:embed="rId3"/>
                          <a:stretch>
                            <a:fillRect l="-211416" t="-147333" r="-563470" b="-71333"/>
                          </a:stretch>
                        </a:blipFill>
                      </a:tcPr>
                    </a:tc>
                    <a:tc>
                      <a:txBody>
                        <a:bodyPr/>
                        <a:lstStyle/>
                        <a:p>
                          <a:endParaRPr lang="ru-BY"/>
                        </a:p>
                      </a:txBody>
                      <a:tcPr>
                        <a:blipFill>
                          <a:blip r:embed="rId3"/>
                          <a:stretch>
                            <a:fillRect l="-351546" t="-147333" r="-536082" b="-71333"/>
                          </a:stretch>
                        </a:blipFill>
                      </a:tcPr>
                    </a:tc>
                    <a:tc>
                      <a:txBody>
                        <a:bodyPr/>
                        <a:lstStyle/>
                        <a:p>
                          <a:endParaRPr lang="ru-BY"/>
                        </a:p>
                      </a:txBody>
                      <a:tcPr>
                        <a:blipFill>
                          <a:blip r:embed="rId3"/>
                          <a:stretch>
                            <a:fillRect l="-349004" t="-147333" r="-314343" b="-71333"/>
                          </a:stretch>
                        </a:blipFill>
                      </a:tcPr>
                    </a:tc>
                    <a:tc>
                      <a:txBody>
                        <a:bodyPr/>
                        <a:lstStyle/>
                        <a:p>
                          <a:endParaRPr lang="ru-BY"/>
                        </a:p>
                      </a:txBody>
                      <a:tcPr>
                        <a:blipFill>
                          <a:blip r:embed="rId3"/>
                          <a:stretch>
                            <a:fillRect l="-469583" t="-147333" r="-228750" b="-71333"/>
                          </a:stretch>
                        </a:blipFill>
                      </a:tcPr>
                    </a:tc>
                    <a:tc>
                      <a:txBody>
                        <a:bodyPr/>
                        <a:lstStyle/>
                        <a:p>
                          <a:endParaRPr lang="ru-BY"/>
                        </a:p>
                      </a:txBody>
                      <a:tcPr>
                        <a:blipFill>
                          <a:blip r:embed="rId3"/>
                          <a:stretch>
                            <a:fillRect l="-500733" t="-147333" r="-101099" b="-71333"/>
                          </a:stretch>
                        </a:blipFill>
                      </a:tcPr>
                    </a:tc>
                    <a:tc>
                      <a:txBody>
                        <a:bodyPr/>
                        <a:lstStyle/>
                        <a:p>
                          <a:endParaRPr lang="ru-BY"/>
                        </a:p>
                      </a:txBody>
                      <a:tcPr>
                        <a:blipFill>
                          <a:blip r:embed="rId3"/>
                          <a:stretch>
                            <a:fillRect l="-600733" t="-147333" r="-1099" b="-71333"/>
                          </a:stretch>
                        </a:blipFill>
                      </a:tcPr>
                    </a:tc>
                    <a:extLst>
                      <a:ext uri="{0D108BD9-81ED-4DB2-BD59-A6C34878D82A}">
                        <a16:rowId xmlns:a16="http://schemas.microsoft.com/office/drawing/2014/main" val="3792185820"/>
                      </a:ext>
                    </a:extLst>
                  </a:tr>
                  <a:tr h="640080">
                    <a:tc>
                      <a:txBody>
                        <a:bodyPr/>
                        <a:lstStyle/>
                        <a:p>
                          <a:endParaRPr lang="ru-BY"/>
                        </a:p>
                      </a:txBody>
                      <a:tcPr>
                        <a:blipFill>
                          <a:blip r:embed="rId3"/>
                          <a:stretch>
                            <a:fillRect l="-216" t="-353333" r="-314502" b="-1905"/>
                          </a:stretch>
                        </a:blipFill>
                      </a:tcPr>
                    </a:tc>
                    <a:tc>
                      <a:txBody>
                        <a:bodyPr/>
                        <a:lstStyle/>
                        <a:p>
                          <a:endParaRPr lang="ru-BY"/>
                        </a:p>
                      </a:txBody>
                      <a:tcPr>
                        <a:blipFill>
                          <a:blip r:embed="rId3"/>
                          <a:stretch>
                            <a:fillRect l="-211416" t="-353333" r="-563470" b="-1905"/>
                          </a:stretch>
                        </a:blipFill>
                      </a:tcPr>
                    </a:tc>
                    <a:tc>
                      <a:txBody>
                        <a:bodyPr/>
                        <a:lstStyle/>
                        <a:p>
                          <a:endParaRPr lang="ru-BY"/>
                        </a:p>
                      </a:txBody>
                      <a:tcPr>
                        <a:blipFill>
                          <a:blip r:embed="rId3"/>
                          <a:stretch>
                            <a:fillRect l="-351546" t="-353333" r="-536082" b="-1905"/>
                          </a:stretch>
                        </a:blipFill>
                      </a:tcPr>
                    </a:tc>
                    <a:tc>
                      <a:txBody>
                        <a:bodyPr/>
                        <a:lstStyle/>
                        <a:p>
                          <a:endParaRPr lang="ru-BY"/>
                        </a:p>
                      </a:txBody>
                      <a:tcPr>
                        <a:blipFill>
                          <a:blip r:embed="rId3"/>
                          <a:stretch>
                            <a:fillRect l="-349004" t="-353333" r="-314343" b="-1905"/>
                          </a:stretch>
                        </a:blipFill>
                      </a:tcPr>
                    </a:tc>
                    <a:tc>
                      <a:txBody>
                        <a:bodyPr/>
                        <a:lstStyle/>
                        <a:p>
                          <a:endParaRPr lang="ru-BY"/>
                        </a:p>
                      </a:txBody>
                      <a:tcPr>
                        <a:blipFill>
                          <a:blip r:embed="rId3"/>
                          <a:stretch>
                            <a:fillRect l="-469583" t="-353333" r="-228750" b="-1905"/>
                          </a:stretch>
                        </a:blipFill>
                      </a:tcPr>
                    </a:tc>
                    <a:tc>
                      <a:txBody>
                        <a:bodyPr/>
                        <a:lstStyle/>
                        <a:p>
                          <a:endParaRPr lang="ru-BY"/>
                        </a:p>
                      </a:txBody>
                      <a:tcPr>
                        <a:blipFill>
                          <a:blip r:embed="rId3"/>
                          <a:stretch>
                            <a:fillRect l="-500733" t="-353333" r="-101099" b="-1905"/>
                          </a:stretch>
                        </a:blipFill>
                      </a:tcPr>
                    </a:tc>
                    <a:tc>
                      <a:txBody>
                        <a:bodyPr/>
                        <a:lstStyle/>
                        <a:p>
                          <a:endParaRPr lang="ru-BY"/>
                        </a:p>
                      </a:txBody>
                      <a:tcPr>
                        <a:blipFill>
                          <a:blip r:embed="rId3"/>
                          <a:stretch>
                            <a:fillRect l="-600733" t="-353333" r="-1099" b="-1905"/>
                          </a:stretch>
                        </a:blipFill>
                      </a:tcPr>
                    </a:tc>
                    <a:extLst>
                      <a:ext uri="{0D108BD9-81ED-4DB2-BD59-A6C34878D82A}">
                        <a16:rowId xmlns:a16="http://schemas.microsoft.com/office/drawing/2014/main" val="2346108088"/>
                      </a:ext>
                    </a:extLst>
                  </a:tr>
                </a:tbl>
              </a:graphicData>
            </a:graphic>
          </p:graphicFrame>
        </mc:Fallback>
      </mc:AlternateContent>
    </p:spTree>
    <p:extLst>
      <p:ext uri="{BB962C8B-B14F-4D97-AF65-F5344CB8AC3E}">
        <p14:creationId xmlns:p14="http://schemas.microsoft.com/office/powerpoint/2010/main" val="3009924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B9B4B299-AE8B-5573-8713-C5F10E080CEB}"/>
                  </a:ext>
                </a:extLst>
              </p:cNvPr>
              <p:cNvSpPr txBox="1"/>
              <p:nvPr/>
            </p:nvSpPr>
            <p:spPr>
              <a:xfrm>
                <a:off x="113123" y="287840"/>
                <a:ext cx="12050830" cy="1493935"/>
              </a:xfrm>
              <a:prstGeom prst="rect">
                <a:avLst/>
              </a:prstGeom>
              <a:noFill/>
            </p:spPr>
            <p:txBody>
              <a:bodyPr wrap="square" rtlCol="0">
                <a:spAutoFit/>
              </a:bodyPr>
              <a:lstStyle/>
              <a:p>
                <a:r>
                  <a:rPr lang="ru-RU" sz="2000" dirty="0"/>
                  <a:t>Постулат Бертрана гласит, что при любом целом </a:t>
                </a:r>
                <a14:m>
                  <m:oMath xmlns:m="http://schemas.openxmlformats.org/officeDocument/2006/math">
                    <m:r>
                      <a:rPr lang="en-US" sz="2000" i="1" dirty="0" smtClean="0">
                        <a:latin typeface="Cambria Math" panose="02040503050406030204" pitchFamily="18" charset="0"/>
                      </a:rPr>
                      <m:t>𝑁</m:t>
                    </m:r>
                    <m:r>
                      <a:rPr lang="en-US" sz="2000" b="0" i="1" smtClean="0">
                        <a:latin typeface="Cambria Math" panose="02040503050406030204" pitchFamily="18" charset="0"/>
                      </a:rPr>
                      <m:t>&gt;1 </m:t>
                    </m:r>
                  </m:oMath>
                </a14:m>
                <a:r>
                  <a:rPr lang="ru-RU" sz="2000" dirty="0"/>
                  <a:t>имеется простое число, принадлежащее интервалу </a:t>
                </a:r>
                <a14:m>
                  <m:oMath xmlns:m="http://schemas.openxmlformats.org/officeDocument/2006/math">
                    <m:r>
                      <a:rPr lang="ru-RU" sz="2000" b="0" i="0" smtClean="0">
                        <a:latin typeface="Cambria Math" panose="02040503050406030204" pitchFamily="18" charset="0"/>
                      </a:rPr>
                      <m:t>(</m:t>
                    </m:r>
                    <m:r>
                      <a:rPr lang="en-US" sz="2000" i="1" dirty="0">
                        <a:latin typeface="Cambria Math" panose="02040503050406030204" pitchFamily="18" charset="0"/>
                      </a:rPr>
                      <m:t>𝑁</m:t>
                    </m:r>
                    <m:r>
                      <a:rPr lang="en-US" sz="2000" b="0" i="1" smtClean="0">
                        <a:latin typeface="Cambria Math" panose="02040503050406030204" pitchFamily="18" charset="0"/>
                      </a:rPr>
                      <m:t>,2</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rPr>
                      <m:t>𝑁</m:t>
                    </m:r>
                  </m:oMath>
                </a14:m>
                <a:r>
                  <a:rPr lang="en-US" sz="2000" dirty="0"/>
                  <a:t>). </a:t>
                </a:r>
              </a:p>
              <a:p>
                <a:pPr algn="just">
                  <a:spcBef>
                    <a:spcPts val="800"/>
                  </a:spcBef>
                </a:pPr>
                <a:r>
                  <a:rPr lang="ru-RU" sz="2000" dirty="0"/>
                  <a:t>Пусть </a:t>
                </a:r>
                <a14:m>
                  <m:oMath xmlns:m="http://schemas.openxmlformats.org/officeDocument/2006/math">
                    <m:sSub>
                      <m:sSubPr>
                        <m:ctrlPr>
                          <a:rPr lang="en-US" sz="2000" i="1" dirty="0" smtClean="0">
                            <a:latin typeface="Cambria Math" panose="02040503050406030204" pitchFamily="18" charset="0"/>
                          </a:rPr>
                        </m:ctrlPr>
                      </m:sSubPr>
                      <m:e>
                        <m:r>
                          <a:rPr lang="en-US" sz="2000" b="0" i="1" dirty="0" smtClean="0">
                            <a:latin typeface="Cambria Math" panose="02040503050406030204" pitchFamily="18" charset="0"/>
                          </a:rPr>
                          <m:t>𝑝</m:t>
                        </m:r>
                      </m:e>
                      <m:sub>
                        <m:r>
                          <a:rPr lang="en-US" sz="2000" b="0" i="1" dirty="0" smtClean="0">
                            <a:latin typeface="Cambria Math" panose="02040503050406030204" pitchFamily="18" charset="0"/>
                          </a:rPr>
                          <m:t>𝑙</m:t>
                        </m:r>
                      </m:sub>
                    </m:sSub>
                  </m:oMath>
                </a14:m>
                <a:r>
                  <a:rPr lang="en-US" sz="2000" dirty="0"/>
                  <a:t> – </a:t>
                </a:r>
                <a:r>
                  <a:rPr lang="ru-RU" sz="2000" dirty="0"/>
                  <a:t>самое </a:t>
                </a:r>
                <a:r>
                  <a:rPr lang="en-US" sz="2000" dirty="0"/>
                  <a:t> </a:t>
                </a:r>
                <a:r>
                  <a:rPr lang="ru-RU" sz="2000" dirty="0"/>
                  <a:t>большое простое число для задачи размерности  </a:t>
                </a:r>
                <a14:m>
                  <m:oMath xmlns:m="http://schemas.openxmlformats.org/officeDocument/2006/math">
                    <m:r>
                      <a:rPr lang="en-US" sz="2000" b="0" i="1" smtClean="0">
                        <a:latin typeface="Cambria Math" panose="02040503050406030204" pitchFamily="18" charset="0"/>
                      </a:rPr>
                      <m:t>𝑙</m:t>
                    </m:r>
                  </m:oMath>
                </a14:m>
                <a:r>
                  <a:rPr lang="ru-RU" sz="2000" dirty="0"/>
                  <a:t>, тогда число выполненных делений</a:t>
                </a:r>
                <a:r>
                  <a:rPr lang="en-US" sz="2000" dirty="0"/>
                  <a:t> </a:t>
                </a:r>
                <a:r>
                  <a:rPr lang="ru-RU" sz="2000" dirty="0"/>
                  <a:t>при проверке этого числа известно и оно равно </a:t>
                </a:r>
                <a14:m>
                  <m:oMath xmlns:m="http://schemas.openxmlformats.org/officeDocument/2006/math">
                    <m:d>
                      <m:dPr>
                        <m:begChr m:val="⌊"/>
                        <m:endChr m:val="⌋"/>
                        <m:ctrlPr>
                          <a:rPr lang="en-US" sz="2000" i="1" dirty="0" smtClean="0">
                            <a:latin typeface="Cambria Math" panose="02040503050406030204" pitchFamily="18" charset="0"/>
                          </a:rPr>
                        </m:ctrlPr>
                      </m:dPr>
                      <m:e>
                        <m:rad>
                          <m:radPr>
                            <m:ctrlPr>
                              <a:rPr lang="en-US" sz="2000" i="1" dirty="0" smtClean="0">
                                <a:latin typeface="Cambria Math" panose="02040503050406030204" pitchFamily="18" charset="0"/>
                              </a:rPr>
                            </m:ctrlPr>
                          </m:radPr>
                          <m:deg>
                            <m:r>
                              <a:rPr lang="en-US" sz="2000" i="1" dirty="0" smtClean="0">
                                <a:latin typeface="Cambria Math" panose="02040503050406030204" pitchFamily="18" charset="0"/>
                              </a:rPr>
                              <m:t>2</m:t>
                            </m:r>
                          </m:deg>
                          <m:e>
                            <m:sSub>
                              <m:sSubPr>
                                <m:ctrlPr>
                                  <a:rPr lang="en-US" sz="2000" i="1" dirty="0">
                                    <a:latin typeface="Cambria Math" panose="02040503050406030204" pitchFamily="18" charset="0"/>
                                  </a:rPr>
                                </m:ctrlPr>
                              </m:sSubPr>
                              <m:e>
                                <m:r>
                                  <a:rPr lang="en-US" sz="2000" i="1" dirty="0">
                                    <a:latin typeface="Cambria Math" panose="02040503050406030204" pitchFamily="18" charset="0"/>
                                  </a:rPr>
                                  <m:t>𝑝</m:t>
                                </m:r>
                              </m:e>
                              <m:sub>
                                <m:r>
                                  <a:rPr lang="en-US" sz="2000" i="1" dirty="0">
                                    <a:latin typeface="Cambria Math" panose="02040503050406030204" pitchFamily="18" charset="0"/>
                                  </a:rPr>
                                  <m:t>𝑙</m:t>
                                </m:r>
                              </m:sub>
                            </m:sSub>
                          </m:e>
                        </m:rad>
                      </m:e>
                    </m:d>
                    <m:r>
                      <a:rPr lang="ru-RU" sz="2000" b="0" i="0" dirty="0" smtClean="0">
                        <a:latin typeface="Cambria Math" panose="02040503050406030204" pitchFamily="18" charset="0"/>
                      </a:rPr>
                      <m:t>−1.</m:t>
                    </m:r>
                  </m:oMath>
                </a14:m>
                <a:endParaRPr lang="ru-BY" sz="2000" dirty="0"/>
              </a:p>
            </p:txBody>
          </p:sp>
        </mc:Choice>
        <mc:Fallback xmlns="">
          <p:sp>
            <p:nvSpPr>
              <p:cNvPr id="9" name="TextBox 8">
                <a:extLst>
                  <a:ext uri="{FF2B5EF4-FFF2-40B4-BE49-F238E27FC236}">
                    <a16:creationId xmlns:a16="http://schemas.microsoft.com/office/drawing/2014/main" id="{B9B4B299-AE8B-5573-8713-C5F10E080CEB}"/>
                  </a:ext>
                </a:extLst>
              </p:cNvPr>
              <p:cNvSpPr txBox="1">
                <a:spLocks noRot="1" noChangeAspect="1" noMove="1" noResize="1" noEditPoints="1" noAdjustHandles="1" noChangeArrowheads="1" noChangeShapeType="1" noTextEdit="1"/>
              </p:cNvSpPr>
              <p:nvPr/>
            </p:nvSpPr>
            <p:spPr>
              <a:xfrm>
                <a:off x="113123" y="287840"/>
                <a:ext cx="12050830" cy="1493935"/>
              </a:xfrm>
              <a:prstGeom prst="rect">
                <a:avLst/>
              </a:prstGeom>
              <a:blipFill>
                <a:blip r:embed="rId3"/>
                <a:stretch>
                  <a:fillRect l="-557" t="-2041" r="-557" b="-3673"/>
                </a:stretch>
              </a:blipFill>
            </p:spPr>
            <p:txBody>
              <a:bodyPr/>
              <a:lstStyle/>
              <a:p>
                <a:r>
                  <a:rPr lang="ru-BY">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9B613CDF-CD4E-54E8-D93F-A9794A022830}"/>
                  </a:ext>
                </a:extLst>
              </p:cNvPr>
              <p:cNvSpPr txBox="1"/>
              <p:nvPr/>
            </p:nvSpPr>
            <p:spPr>
              <a:xfrm>
                <a:off x="198668" y="2473884"/>
                <a:ext cx="11879739" cy="142141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000" b="0" i="1" dirty="0" smtClean="0">
                          <a:latin typeface="Cambria Math" panose="02040503050406030204" pitchFamily="18" charset="0"/>
                        </a:rPr>
                        <m:t>𝑇</m:t>
                      </m:r>
                      <m:d>
                        <m:dPr>
                          <m:ctrlPr>
                            <a:rPr lang="en-US" sz="2000" b="0" i="1" dirty="0" smtClean="0">
                              <a:latin typeface="Cambria Math" panose="02040503050406030204" pitchFamily="18" charset="0"/>
                            </a:rPr>
                          </m:ctrlPr>
                        </m:dPr>
                        <m:e>
                          <m:r>
                            <a:rPr lang="en-US" sz="2000" b="0" i="1" dirty="0" smtClean="0">
                              <a:latin typeface="Cambria Math" panose="02040503050406030204" pitchFamily="18" charset="0"/>
                            </a:rPr>
                            <m:t>𝑙</m:t>
                          </m:r>
                        </m:e>
                      </m:d>
                      <m:r>
                        <a:rPr lang="ru-RU" sz="2000" i="1" dirty="0">
                          <a:latin typeface="Cambria Math" panose="02040503050406030204" pitchFamily="18" charset="0"/>
                          <a:ea typeface="Cambria Math" panose="02040503050406030204" pitchFamily="18" charset="0"/>
                        </a:rPr>
                        <m:t>≥</m:t>
                      </m:r>
                      <m:d>
                        <m:dPr>
                          <m:begChr m:val="⌊"/>
                          <m:endChr m:val="⌋"/>
                          <m:ctrlPr>
                            <a:rPr lang="en-US" sz="2000" i="1" dirty="0">
                              <a:latin typeface="Cambria Math" panose="02040503050406030204" pitchFamily="18" charset="0"/>
                            </a:rPr>
                          </m:ctrlPr>
                        </m:dPr>
                        <m:e>
                          <m:rad>
                            <m:radPr>
                              <m:ctrlPr>
                                <a:rPr lang="en-US" sz="2000" i="1" dirty="0">
                                  <a:latin typeface="Cambria Math" panose="02040503050406030204" pitchFamily="18" charset="0"/>
                                </a:rPr>
                              </m:ctrlPr>
                            </m:radPr>
                            <m:deg>
                              <m:r>
                                <a:rPr lang="en-US" sz="2000" i="1" dirty="0">
                                  <a:latin typeface="Cambria Math" panose="02040503050406030204" pitchFamily="18" charset="0"/>
                                </a:rPr>
                                <m:t>2</m:t>
                              </m:r>
                            </m:deg>
                            <m:e>
                              <m:sSub>
                                <m:sSubPr>
                                  <m:ctrlPr>
                                    <a:rPr lang="en-US" sz="2000" i="1" dirty="0">
                                      <a:latin typeface="Cambria Math" panose="02040503050406030204" pitchFamily="18" charset="0"/>
                                    </a:rPr>
                                  </m:ctrlPr>
                                </m:sSubPr>
                                <m:e>
                                  <m:r>
                                    <a:rPr lang="en-US" sz="2000" i="1" dirty="0">
                                      <a:latin typeface="Cambria Math" panose="02040503050406030204" pitchFamily="18" charset="0"/>
                                    </a:rPr>
                                    <m:t>𝑝</m:t>
                                  </m:r>
                                </m:e>
                                <m:sub>
                                  <m:r>
                                    <a:rPr lang="en-US" sz="2000" i="1" dirty="0">
                                      <a:latin typeface="Cambria Math" panose="02040503050406030204" pitchFamily="18" charset="0"/>
                                    </a:rPr>
                                    <m:t>𝑙</m:t>
                                  </m:r>
                                </m:sub>
                              </m:sSub>
                            </m:e>
                          </m:rad>
                        </m:e>
                      </m:d>
                      <m:r>
                        <a:rPr lang="ru-RU" sz="2000" dirty="0">
                          <a:latin typeface="Cambria Math" panose="02040503050406030204" pitchFamily="18" charset="0"/>
                        </a:rPr>
                        <m:t>−1</m:t>
                      </m:r>
                      <m:r>
                        <a:rPr lang="ru-RU" sz="2000" i="1" dirty="0" smtClean="0">
                          <a:latin typeface="Cambria Math" panose="02040503050406030204" pitchFamily="18" charset="0"/>
                          <a:ea typeface="Cambria Math" panose="02040503050406030204" pitchFamily="18" charset="0"/>
                        </a:rPr>
                        <m:t>≥</m:t>
                      </m:r>
                      <m:d>
                        <m:dPr>
                          <m:begChr m:val="⌊"/>
                          <m:endChr m:val="⌋"/>
                          <m:ctrlPr>
                            <a:rPr lang="ru-RU" sz="2000" i="1" dirty="0" smtClean="0">
                              <a:latin typeface="Cambria Math" panose="02040503050406030204" pitchFamily="18" charset="0"/>
                              <a:ea typeface="Cambria Math" panose="02040503050406030204" pitchFamily="18" charset="0"/>
                            </a:rPr>
                          </m:ctrlPr>
                        </m:dPr>
                        <m:e>
                          <m:sSup>
                            <m:sSupPr>
                              <m:ctrlPr>
                                <a:rPr lang="ru-RU" sz="2000" i="1" dirty="0">
                                  <a:latin typeface="Cambria Math" panose="02040503050406030204" pitchFamily="18" charset="0"/>
                                  <a:ea typeface="Cambria Math" panose="02040503050406030204" pitchFamily="18" charset="0"/>
                                </a:rPr>
                              </m:ctrlPr>
                            </m:sSupPr>
                            <m:e>
                              <m:r>
                                <a:rPr lang="en-US" sz="2000" i="1" dirty="0">
                                  <a:latin typeface="Cambria Math" panose="02040503050406030204" pitchFamily="18" charset="0"/>
                                  <a:ea typeface="Cambria Math" panose="02040503050406030204" pitchFamily="18" charset="0"/>
                                </a:rPr>
                                <m:t>2</m:t>
                              </m:r>
                            </m:e>
                            <m:sup>
                              <m:f>
                                <m:fPr>
                                  <m:ctrlPr>
                                    <a:rPr lang="en-US" sz="2000" i="1" dirty="0">
                                      <a:latin typeface="Cambria Math" panose="02040503050406030204" pitchFamily="18" charset="0"/>
                                      <a:ea typeface="Cambria Math" panose="02040503050406030204" pitchFamily="18" charset="0"/>
                                    </a:rPr>
                                  </m:ctrlPr>
                                </m:fPr>
                                <m:num>
                                  <m:r>
                                    <a:rPr lang="en-US" sz="2000" i="1" dirty="0">
                                      <a:latin typeface="Cambria Math" panose="02040503050406030204" pitchFamily="18" charset="0"/>
                                      <a:ea typeface="Cambria Math" panose="02040503050406030204" pitchFamily="18" charset="0"/>
                                    </a:rPr>
                                    <m:t>𝑙</m:t>
                                  </m:r>
                                  <m:r>
                                    <a:rPr lang="en-US" sz="2000" i="1" dirty="0">
                                      <a:latin typeface="Cambria Math" panose="02040503050406030204" pitchFamily="18" charset="0"/>
                                      <a:ea typeface="Cambria Math" panose="02040503050406030204" pitchFamily="18" charset="0"/>
                                    </a:rPr>
                                    <m:t>−1</m:t>
                                  </m:r>
                                </m:num>
                                <m:den>
                                  <m:r>
                                    <a:rPr lang="en-US" sz="2000" i="1" dirty="0">
                                      <a:latin typeface="Cambria Math" panose="02040503050406030204" pitchFamily="18" charset="0"/>
                                      <a:ea typeface="Cambria Math" panose="02040503050406030204" pitchFamily="18" charset="0"/>
                                    </a:rPr>
                                    <m:t>2</m:t>
                                  </m:r>
                                </m:den>
                              </m:f>
                            </m:sup>
                          </m:sSup>
                        </m:e>
                      </m:d>
                      <m:r>
                        <a:rPr lang="en-US" sz="2000" b="0" i="1" dirty="0" smtClean="0">
                          <a:latin typeface="Cambria Math" panose="02040503050406030204" pitchFamily="18" charset="0"/>
                          <a:ea typeface="Cambria Math" panose="02040503050406030204" pitchFamily="18" charset="0"/>
                        </a:rPr>
                        <m:t>−1&gt;</m:t>
                      </m:r>
                      <m:sSup>
                        <m:sSupPr>
                          <m:ctrlPr>
                            <a:rPr lang="ru-RU" sz="2000" i="1" dirty="0">
                              <a:latin typeface="Cambria Math" panose="02040503050406030204" pitchFamily="18" charset="0"/>
                              <a:ea typeface="Cambria Math" panose="02040503050406030204" pitchFamily="18" charset="0"/>
                            </a:rPr>
                          </m:ctrlPr>
                        </m:sSupPr>
                        <m:e>
                          <m:r>
                            <a:rPr lang="en-US" sz="2000" i="1" dirty="0">
                              <a:latin typeface="Cambria Math" panose="02040503050406030204" pitchFamily="18" charset="0"/>
                              <a:ea typeface="Cambria Math" panose="02040503050406030204" pitchFamily="18" charset="0"/>
                            </a:rPr>
                            <m:t>2</m:t>
                          </m:r>
                        </m:e>
                        <m:sup>
                          <m:f>
                            <m:fPr>
                              <m:ctrlPr>
                                <a:rPr lang="en-US" sz="2000" i="1" dirty="0">
                                  <a:latin typeface="Cambria Math" panose="02040503050406030204" pitchFamily="18" charset="0"/>
                                  <a:ea typeface="Cambria Math" panose="02040503050406030204" pitchFamily="18" charset="0"/>
                                </a:rPr>
                              </m:ctrlPr>
                            </m:fPr>
                            <m:num>
                              <m:r>
                                <a:rPr lang="en-US" sz="2000" i="1" dirty="0">
                                  <a:latin typeface="Cambria Math" panose="02040503050406030204" pitchFamily="18" charset="0"/>
                                  <a:ea typeface="Cambria Math" panose="02040503050406030204" pitchFamily="18" charset="0"/>
                                </a:rPr>
                                <m:t>𝑙</m:t>
                              </m:r>
                              <m:r>
                                <a:rPr lang="en-US" sz="2000" i="1" dirty="0">
                                  <a:latin typeface="Cambria Math" panose="02040503050406030204" pitchFamily="18" charset="0"/>
                                  <a:ea typeface="Cambria Math" panose="02040503050406030204" pitchFamily="18" charset="0"/>
                                </a:rPr>
                                <m:t>−1</m:t>
                              </m:r>
                            </m:num>
                            <m:den>
                              <m:r>
                                <a:rPr lang="en-US" sz="2000" i="1" dirty="0">
                                  <a:latin typeface="Cambria Math" panose="02040503050406030204" pitchFamily="18" charset="0"/>
                                  <a:ea typeface="Cambria Math" panose="02040503050406030204" pitchFamily="18" charset="0"/>
                                </a:rPr>
                                <m:t>2</m:t>
                              </m:r>
                            </m:den>
                          </m:f>
                        </m:sup>
                      </m:sSup>
                      <m:r>
                        <a:rPr lang="en-US" sz="2000" b="0" i="1" dirty="0" smtClean="0">
                          <a:latin typeface="Cambria Math" panose="02040503050406030204" pitchFamily="18" charset="0"/>
                          <a:ea typeface="Cambria Math" panose="02040503050406030204" pitchFamily="18" charset="0"/>
                        </a:rPr>
                        <m:t>−2=</m:t>
                      </m:r>
                      <m:sSup>
                        <m:sSupPr>
                          <m:ctrlPr>
                            <a:rPr lang="ru-RU" sz="2000" i="1">
                              <a:latin typeface="Cambria Math" panose="02040503050406030204" pitchFamily="18" charset="0"/>
                            </a:rPr>
                          </m:ctrlPr>
                        </m:sSupPr>
                        <m:e>
                          <m:r>
                            <a:rPr lang="ru-RU" sz="2000" i="1">
                              <a:latin typeface="Cambria Math" panose="02040503050406030204" pitchFamily="18" charset="0"/>
                            </a:rPr>
                            <m:t>2</m:t>
                          </m:r>
                        </m:e>
                        <m:sup>
                          <m:d>
                            <m:dPr>
                              <m:ctrlPr>
                                <a:rPr lang="ru-RU" sz="2000" i="1">
                                  <a:latin typeface="Cambria Math" panose="02040503050406030204" pitchFamily="18" charset="0"/>
                                </a:rPr>
                              </m:ctrlPr>
                            </m:dPr>
                            <m:e>
                              <m:f>
                                <m:fPr>
                                  <m:ctrlPr>
                                    <a:rPr lang="ru-RU" sz="2000" i="1">
                                      <a:latin typeface="Cambria Math" panose="02040503050406030204" pitchFamily="18" charset="0"/>
                                    </a:rPr>
                                  </m:ctrlPr>
                                </m:fPr>
                                <m:num>
                                  <m:r>
                                    <a:rPr lang="en-US" sz="2000" i="1">
                                      <a:latin typeface="Cambria Math" panose="02040503050406030204" pitchFamily="18" charset="0"/>
                                    </a:rPr>
                                    <m:t>𝑙</m:t>
                                  </m:r>
                                </m:num>
                                <m:den>
                                  <m:r>
                                    <a:rPr lang="en-US" sz="2000" i="1">
                                      <a:latin typeface="Cambria Math" panose="02040503050406030204" pitchFamily="18" charset="0"/>
                                    </a:rPr>
                                    <m:t>2</m:t>
                                  </m:r>
                                </m:den>
                              </m:f>
                              <m:r>
                                <a:rPr lang="ru-RU" sz="2000" b="0" i="1" smtClean="0">
                                  <a:latin typeface="Cambria Math" panose="02040503050406030204" pitchFamily="18" charset="0"/>
                                </a:rPr>
                                <m:t> </m:t>
                              </m:r>
                              <m:r>
                                <a:rPr lang="en-US" sz="2000" i="1">
                                  <a:latin typeface="Cambria Math" panose="02040503050406030204" pitchFamily="18" charset="0"/>
                                </a:rPr>
                                <m:t>−</m:t>
                              </m:r>
                              <m:r>
                                <a:rPr lang="ru-RU" sz="2000" b="0" i="1" smtClean="0">
                                  <a:latin typeface="Cambria Math" panose="02040503050406030204" pitchFamily="18" charset="0"/>
                                </a:rPr>
                                <m:t> </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2</m:t>
                                  </m:r>
                                </m:den>
                              </m:f>
                            </m:e>
                          </m:d>
                        </m:sup>
                      </m:sSup>
                      <m:r>
                        <a:rPr lang="en-US" sz="2000" b="0" i="1" dirty="0" smtClean="0">
                          <a:latin typeface="Cambria Math" panose="02040503050406030204" pitchFamily="18" charset="0"/>
                          <a:ea typeface="Cambria Math" panose="02040503050406030204" pitchFamily="18" charset="0"/>
                        </a:rPr>
                        <m:t>−2=</m:t>
                      </m:r>
                      <m:f>
                        <m:fPr>
                          <m:ctrlPr>
                            <a:rPr lang="en-US" sz="2000" b="0" i="1" dirty="0" smtClean="0">
                              <a:latin typeface="Cambria Math" panose="02040503050406030204" pitchFamily="18" charset="0"/>
                              <a:ea typeface="Cambria Math" panose="02040503050406030204" pitchFamily="18" charset="0"/>
                            </a:rPr>
                          </m:ctrlPr>
                        </m:fPr>
                        <m:num>
                          <m:sSup>
                            <m:sSupPr>
                              <m:ctrlPr>
                                <a:rPr lang="en-US" sz="2000" b="0" i="1" dirty="0" smtClean="0">
                                  <a:latin typeface="Cambria Math" panose="02040503050406030204" pitchFamily="18" charset="0"/>
                                  <a:ea typeface="Cambria Math" panose="02040503050406030204" pitchFamily="18" charset="0"/>
                                </a:rPr>
                              </m:ctrlPr>
                            </m:sSupPr>
                            <m:e>
                              <m:r>
                                <a:rPr lang="en-US" sz="2000" b="0" i="1" dirty="0" smtClean="0">
                                  <a:latin typeface="Cambria Math" panose="02040503050406030204" pitchFamily="18" charset="0"/>
                                  <a:ea typeface="Cambria Math" panose="02040503050406030204" pitchFamily="18" charset="0"/>
                                </a:rPr>
                                <m:t>2</m:t>
                              </m:r>
                            </m:e>
                            <m:sup>
                              <m:f>
                                <m:fPr>
                                  <m:ctrlPr>
                                    <a:rPr lang="en-US" sz="2000" b="0" i="1" dirty="0" smtClean="0">
                                      <a:latin typeface="Cambria Math" panose="02040503050406030204" pitchFamily="18" charset="0"/>
                                      <a:ea typeface="Cambria Math" panose="02040503050406030204" pitchFamily="18" charset="0"/>
                                    </a:rPr>
                                  </m:ctrlPr>
                                </m:fPr>
                                <m:num>
                                  <m:r>
                                    <a:rPr lang="en-US" sz="2000" b="0" i="1" dirty="0" smtClean="0">
                                      <a:latin typeface="Cambria Math" panose="02040503050406030204" pitchFamily="18" charset="0"/>
                                      <a:ea typeface="Cambria Math" panose="02040503050406030204" pitchFamily="18" charset="0"/>
                                    </a:rPr>
                                    <m:t>𝑙</m:t>
                                  </m:r>
                                </m:num>
                                <m:den>
                                  <m:r>
                                    <a:rPr lang="en-US" sz="2000" b="0" i="1" dirty="0" smtClean="0">
                                      <a:latin typeface="Cambria Math" panose="02040503050406030204" pitchFamily="18" charset="0"/>
                                      <a:ea typeface="Cambria Math" panose="02040503050406030204" pitchFamily="18" charset="0"/>
                                    </a:rPr>
                                    <m:t>2</m:t>
                                  </m:r>
                                </m:den>
                              </m:f>
                            </m:sup>
                          </m:sSup>
                        </m:num>
                        <m:den>
                          <m:rad>
                            <m:radPr>
                              <m:ctrlPr>
                                <a:rPr lang="en-US" sz="2000" b="0" i="1" dirty="0" smtClean="0">
                                  <a:latin typeface="Cambria Math" panose="02040503050406030204" pitchFamily="18" charset="0"/>
                                  <a:ea typeface="Cambria Math" panose="02040503050406030204" pitchFamily="18" charset="0"/>
                                </a:rPr>
                              </m:ctrlPr>
                            </m:radPr>
                            <m:deg>
                              <m:r>
                                <a:rPr lang="en-US" sz="2000" b="0" i="1" dirty="0" smtClean="0">
                                  <a:latin typeface="Cambria Math" panose="02040503050406030204" pitchFamily="18" charset="0"/>
                                  <a:ea typeface="Cambria Math" panose="02040503050406030204" pitchFamily="18" charset="0"/>
                                </a:rPr>
                                <m:t>2</m:t>
                              </m:r>
                            </m:deg>
                            <m:e>
                              <m:r>
                                <a:rPr lang="ru-RU" sz="2000" b="0" i="1" dirty="0" smtClean="0">
                                  <a:latin typeface="Cambria Math" panose="02040503050406030204" pitchFamily="18" charset="0"/>
                                  <a:ea typeface="Cambria Math" panose="02040503050406030204" pitchFamily="18" charset="0"/>
                                </a:rPr>
                                <m:t>2</m:t>
                              </m:r>
                            </m:e>
                          </m:rad>
                        </m:den>
                      </m:f>
                      <m:r>
                        <a:rPr lang="en-US" sz="2000" b="0" i="1" dirty="0" smtClean="0">
                          <a:latin typeface="Cambria Math" panose="02040503050406030204" pitchFamily="18" charset="0"/>
                          <a:ea typeface="Cambria Math" panose="02040503050406030204" pitchFamily="18" charset="0"/>
                        </a:rPr>
                        <m:t>−2=</m:t>
                      </m:r>
                      <m:d>
                        <m:dPr>
                          <m:ctrlPr>
                            <a:rPr lang="en-US" sz="2000" b="0" i="1" dirty="0" smtClean="0">
                              <a:latin typeface="Cambria Math" panose="02040503050406030204" pitchFamily="18" charset="0"/>
                              <a:ea typeface="Cambria Math" panose="02040503050406030204" pitchFamily="18" charset="0"/>
                            </a:rPr>
                          </m:ctrlPr>
                        </m:dPr>
                        <m:e>
                          <m:f>
                            <m:fPr>
                              <m:ctrlPr>
                                <a:rPr lang="en-US" sz="2000" b="0" i="1" dirty="0" smtClean="0">
                                  <a:latin typeface="Cambria Math" panose="02040503050406030204" pitchFamily="18" charset="0"/>
                                  <a:ea typeface="Cambria Math" panose="02040503050406030204" pitchFamily="18" charset="0"/>
                                </a:rPr>
                              </m:ctrlPr>
                            </m:fPr>
                            <m:num>
                              <m:r>
                                <a:rPr lang="en-US" sz="2000" b="0" i="1" dirty="0" smtClean="0">
                                  <a:latin typeface="Cambria Math" panose="02040503050406030204" pitchFamily="18" charset="0"/>
                                  <a:ea typeface="Cambria Math" panose="02040503050406030204" pitchFamily="18" charset="0"/>
                                </a:rPr>
                                <m:t>1</m:t>
                              </m:r>
                            </m:num>
                            <m:den>
                              <m:rad>
                                <m:radPr>
                                  <m:ctrlPr>
                                    <a:rPr lang="en-US" sz="2000" i="1" dirty="0">
                                      <a:latin typeface="Cambria Math" panose="02040503050406030204" pitchFamily="18" charset="0"/>
                                      <a:ea typeface="Cambria Math" panose="02040503050406030204" pitchFamily="18" charset="0"/>
                                    </a:rPr>
                                  </m:ctrlPr>
                                </m:radPr>
                                <m:deg>
                                  <m:r>
                                    <a:rPr lang="en-US" sz="2000" i="1" dirty="0">
                                      <a:latin typeface="Cambria Math" panose="02040503050406030204" pitchFamily="18" charset="0"/>
                                      <a:ea typeface="Cambria Math" panose="02040503050406030204" pitchFamily="18" charset="0"/>
                                    </a:rPr>
                                    <m:t>2</m:t>
                                  </m:r>
                                </m:deg>
                                <m:e>
                                  <m:r>
                                    <a:rPr lang="ru-RU" sz="2000" i="1" dirty="0">
                                      <a:latin typeface="Cambria Math" panose="02040503050406030204" pitchFamily="18" charset="0"/>
                                      <a:ea typeface="Cambria Math" panose="02040503050406030204" pitchFamily="18" charset="0"/>
                                    </a:rPr>
                                    <m:t>2</m:t>
                                  </m:r>
                                </m:e>
                              </m:rad>
                            </m:den>
                          </m:f>
                          <m:r>
                            <a:rPr lang="en-US" sz="2000" b="0" i="1" dirty="0" smtClean="0">
                              <a:latin typeface="Cambria Math" panose="02040503050406030204" pitchFamily="18" charset="0"/>
                              <a:ea typeface="Cambria Math" panose="02040503050406030204" pitchFamily="18" charset="0"/>
                            </a:rPr>
                            <m:t>−</m:t>
                          </m:r>
                          <m:f>
                            <m:fPr>
                              <m:ctrlPr>
                                <a:rPr lang="en-US" sz="2000" b="0" i="1" dirty="0" smtClean="0">
                                  <a:latin typeface="Cambria Math" panose="02040503050406030204" pitchFamily="18" charset="0"/>
                                  <a:ea typeface="Cambria Math" panose="02040503050406030204" pitchFamily="18" charset="0"/>
                                </a:rPr>
                              </m:ctrlPr>
                            </m:fPr>
                            <m:num>
                              <m:r>
                                <a:rPr lang="en-US" sz="2000" b="0" i="1" dirty="0" smtClean="0">
                                  <a:latin typeface="Cambria Math" panose="02040503050406030204" pitchFamily="18" charset="0"/>
                                  <a:ea typeface="Cambria Math" panose="02040503050406030204" pitchFamily="18" charset="0"/>
                                </a:rPr>
                                <m:t>2</m:t>
                              </m:r>
                            </m:num>
                            <m:den>
                              <m:sSup>
                                <m:sSupPr>
                                  <m:ctrlPr>
                                    <a:rPr lang="en-US" sz="2000" b="0" i="1" dirty="0" smtClean="0">
                                      <a:latin typeface="Cambria Math" panose="02040503050406030204" pitchFamily="18" charset="0"/>
                                      <a:ea typeface="Cambria Math" panose="02040503050406030204" pitchFamily="18" charset="0"/>
                                    </a:rPr>
                                  </m:ctrlPr>
                                </m:sSupPr>
                                <m:e>
                                  <m:r>
                                    <a:rPr lang="en-US" sz="2000" b="0" i="1" dirty="0" smtClean="0">
                                      <a:latin typeface="Cambria Math" panose="02040503050406030204" pitchFamily="18" charset="0"/>
                                      <a:ea typeface="Cambria Math" panose="02040503050406030204" pitchFamily="18" charset="0"/>
                                    </a:rPr>
                                    <m:t>2</m:t>
                                  </m:r>
                                </m:e>
                                <m:sup>
                                  <m:f>
                                    <m:fPr>
                                      <m:type m:val="skw"/>
                                      <m:ctrlPr>
                                        <a:rPr lang="en-US" sz="2000" b="0" i="1" dirty="0" smtClean="0">
                                          <a:latin typeface="Cambria Math" panose="02040503050406030204" pitchFamily="18" charset="0"/>
                                          <a:ea typeface="Cambria Math" panose="02040503050406030204" pitchFamily="18" charset="0"/>
                                        </a:rPr>
                                      </m:ctrlPr>
                                    </m:fPr>
                                    <m:num>
                                      <m:r>
                                        <a:rPr lang="en-US" sz="2000" b="0" i="1" dirty="0" smtClean="0">
                                          <a:latin typeface="Cambria Math" panose="02040503050406030204" pitchFamily="18" charset="0"/>
                                          <a:ea typeface="Cambria Math" panose="02040503050406030204" pitchFamily="18" charset="0"/>
                                        </a:rPr>
                                        <m:t>𝑙</m:t>
                                      </m:r>
                                    </m:num>
                                    <m:den>
                                      <m:r>
                                        <a:rPr lang="en-US" sz="2000" b="0" i="1" dirty="0" smtClean="0">
                                          <a:latin typeface="Cambria Math" panose="02040503050406030204" pitchFamily="18" charset="0"/>
                                          <a:ea typeface="Cambria Math" panose="02040503050406030204" pitchFamily="18" charset="0"/>
                                        </a:rPr>
                                        <m:t>2</m:t>
                                      </m:r>
                                    </m:den>
                                  </m:f>
                                </m:sup>
                              </m:sSup>
                            </m:den>
                          </m:f>
                        </m:e>
                      </m:d>
                      <m:r>
                        <a:rPr lang="en-US" sz="2000" b="0" i="1" dirty="0" smtClean="0">
                          <a:latin typeface="Cambria Math" panose="02040503050406030204" pitchFamily="18" charset="0"/>
                          <a:ea typeface="Cambria Math" panose="02040503050406030204" pitchFamily="18" charset="0"/>
                        </a:rPr>
                        <m:t>⋅</m:t>
                      </m:r>
                      <m:sSup>
                        <m:sSupPr>
                          <m:ctrlPr>
                            <a:rPr lang="en-US" sz="2000" b="0" i="1" dirty="0" smtClean="0">
                              <a:latin typeface="Cambria Math" panose="02040503050406030204" pitchFamily="18" charset="0"/>
                              <a:ea typeface="Cambria Math" panose="02040503050406030204" pitchFamily="18" charset="0"/>
                            </a:rPr>
                          </m:ctrlPr>
                        </m:sSupPr>
                        <m:e>
                          <m:r>
                            <a:rPr lang="en-US" sz="2000" b="0" i="1" dirty="0" smtClean="0">
                              <a:latin typeface="Cambria Math" panose="02040503050406030204" pitchFamily="18" charset="0"/>
                              <a:ea typeface="Cambria Math" panose="02040503050406030204" pitchFamily="18" charset="0"/>
                            </a:rPr>
                            <m:t>2</m:t>
                          </m:r>
                        </m:e>
                        <m:sup>
                          <m:f>
                            <m:fPr>
                              <m:type m:val="skw"/>
                              <m:ctrlPr>
                                <a:rPr lang="en-US" sz="2000" b="0" i="1" dirty="0" smtClean="0">
                                  <a:latin typeface="Cambria Math" panose="02040503050406030204" pitchFamily="18" charset="0"/>
                                  <a:ea typeface="Cambria Math" panose="02040503050406030204" pitchFamily="18" charset="0"/>
                                </a:rPr>
                              </m:ctrlPr>
                            </m:fPr>
                            <m:num>
                              <m:r>
                                <a:rPr lang="en-US" sz="2000" b="0" i="1" dirty="0" smtClean="0">
                                  <a:latin typeface="Cambria Math" panose="02040503050406030204" pitchFamily="18" charset="0"/>
                                  <a:ea typeface="Cambria Math" panose="02040503050406030204" pitchFamily="18" charset="0"/>
                                </a:rPr>
                                <m:t>𝑙</m:t>
                              </m:r>
                            </m:num>
                            <m:den>
                              <m:r>
                                <a:rPr lang="en-US" sz="2000" b="0" i="1" dirty="0" smtClean="0">
                                  <a:latin typeface="Cambria Math" panose="02040503050406030204" pitchFamily="18" charset="0"/>
                                  <a:ea typeface="Cambria Math" panose="02040503050406030204" pitchFamily="18" charset="0"/>
                                </a:rPr>
                                <m:t>2</m:t>
                              </m:r>
                            </m:den>
                          </m:f>
                        </m:sup>
                      </m:sSup>
                      <m:r>
                        <a:rPr lang="en-US" sz="2000" b="0" i="1" dirty="0" smtClean="0">
                          <a:latin typeface="Cambria Math" panose="02040503050406030204" pitchFamily="18" charset="0"/>
                          <a:ea typeface="Cambria Math" panose="02040503050406030204" pitchFamily="18" charset="0"/>
                        </a:rPr>
                        <m:t>=</m:t>
                      </m:r>
                      <m:sSub>
                        <m:sSubPr>
                          <m:ctrlPr>
                            <a:rPr lang="ru-RU" sz="2000" i="1" dirty="0">
                              <a:latin typeface="Cambria Math" panose="02040503050406030204" pitchFamily="18" charset="0"/>
                              <a:ea typeface="Cambria Math" panose="02040503050406030204" pitchFamily="18" charset="0"/>
                            </a:rPr>
                          </m:ctrlPr>
                        </m:sSubPr>
                        <m:e>
                          <m:r>
                            <a:rPr lang="ru-RU" sz="2000" i="1" dirty="0">
                              <a:latin typeface="Cambria Math" panose="02040503050406030204" pitchFamily="18" charset="0"/>
                              <a:ea typeface="Cambria Math" panose="02040503050406030204" pitchFamily="18" charset="0"/>
                            </a:rPr>
                            <m:t>С</m:t>
                          </m:r>
                        </m:e>
                        <m:sub>
                          <m:r>
                            <a:rPr lang="ru-RU" sz="2000" i="1" dirty="0">
                              <a:latin typeface="Cambria Math" panose="02040503050406030204" pitchFamily="18" charset="0"/>
                              <a:ea typeface="Cambria Math" panose="02040503050406030204" pitchFamily="18" charset="0"/>
                            </a:rPr>
                            <m:t>1</m:t>
                          </m:r>
                        </m:sub>
                      </m:sSub>
                      <m:r>
                        <a:rPr lang="en-US" sz="2000" i="1" dirty="0">
                          <a:latin typeface="Cambria Math" panose="02040503050406030204" pitchFamily="18" charset="0"/>
                          <a:ea typeface="Cambria Math" panose="02040503050406030204" pitchFamily="18" charset="0"/>
                        </a:rPr>
                        <m:t>⋅</m:t>
                      </m:r>
                      <m:sSup>
                        <m:sSupPr>
                          <m:ctrlPr>
                            <a:rPr lang="en-US" sz="2000" i="1" dirty="0">
                              <a:latin typeface="Cambria Math" panose="02040503050406030204" pitchFamily="18" charset="0"/>
                              <a:ea typeface="Cambria Math" panose="02040503050406030204" pitchFamily="18" charset="0"/>
                            </a:rPr>
                          </m:ctrlPr>
                        </m:sSupPr>
                        <m:e>
                          <m:r>
                            <a:rPr lang="en-US" sz="2000" i="1" dirty="0">
                              <a:latin typeface="Cambria Math" panose="02040503050406030204" pitchFamily="18" charset="0"/>
                              <a:ea typeface="Cambria Math" panose="02040503050406030204" pitchFamily="18" charset="0"/>
                            </a:rPr>
                            <m:t>2</m:t>
                          </m:r>
                        </m:e>
                        <m:sup>
                          <m:f>
                            <m:fPr>
                              <m:type m:val="skw"/>
                              <m:ctrlPr>
                                <a:rPr lang="en-US" sz="2000" i="1" dirty="0">
                                  <a:latin typeface="Cambria Math" panose="02040503050406030204" pitchFamily="18" charset="0"/>
                                  <a:ea typeface="Cambria Math" panose="02040503050406030204" pitchFamily="18" charset="0"/>
                                </a:rPr>
                              </m:ctrlPr>
                            </m:fPr>
                            <m:num>
                              <m:r>
                                <a:rPr lang="en-US" sz="2000" i="1" dirty="0">
                                  <a:latin typeface="Cambria Math" panose="02040503050406030204" pitchFamily="18" charset="0"/>
                                  <a:ea typeface="Cambria Math" panose="02040503050406030204" pitchFamily="18" charset="0"/>
                                </a:rPr>
                                <m:t>𝑙</m:t>
                              </m:r>
                            </m:num>
                            <m:den>
                              <m:r>
                                <a:rPr lang="en-US" sz="2000" i="1" dirty="0">
                                  <a:latin typeface="Cambria Math" panose="02040503050406030204" pitchFamily="18" charset="0"/>
                                  <a:ea typeface="Cambria Math" panose="02040503050406030204" pitchFamily="18" charset="0"/>
                                </a:rPr>
                                <m:t>2</m:t>
                              </m:r>
                            </m:den>
                          </m:f>
                        </m:sup>
                      </m:sSup>
                      <m:r>
                        <a:rPr lang="ru-RU" sz="2000" b="0" i="1" dirty="0" smtClean="0">
                          <a:latin typeface="Cambria Math" panose="02040503050406030204" pitchFamily="18" charset="0"/>
                          <a:ea typeface="Cambria Math" panose="02040503050406030204" pitchFamily="18" charset="0"/>
                        </a:rPr>
                        <m:t>,</m:t>
                      </m:r>
                    </m:oMath>
                  </m:oMathPara>
                </a14:m>
                <a:endParaRPr lang="ru-RU" sz="2000" b="0" i="1" dirty="0">
                  <a:latin typeface="Cambria Math" panose="02040503050406030204" pitchFamily="18" charset="0"/>
                  <a:ea typeface="Cambria Math" panose="02040503050406030204" pitchFamily="18" charset="0"/>
                </a:endParaRPr>
              </a:p>
              <a:p>
                <a14:m>
                  <m:oMath xmlns:m="http://schemas.openxmlformats.org/officeDocument/2006/math">
                    <m:r>
                      <m:rPr>
                        <m:nor/>
                      </m:rPr>
                      <a:rPr lang="ru-RU" sz="2000" dirty="0">
                        <a:latin typeface="Cambria Math" panose="02040503050406030204" pitchFamily="18" charset="0"/>
                        <a:ea typeface="Cambria Math" panose="02040503050406030204" pitchFamily="18" charset="0"/>
                      </a:rPr>
                      <m:t>где</m:t>
                    </m:r>
                  </m:oMath>
                </a14:m>
                <a:r>
                  <a:rPr lang="ru-RU" sz="2000" b="0" i="1" dirty="0">
                    <a:latin typeface="Cambria Math" panose="02040503050406030204" pitchFamily="18" charset="0"/>
                    <a:ea typeface="Cambria Math" panose="02040503050406030204" pitchFamily="18" charset="0"/>
                  </a:rPr>
                  <a:t> </a:t>
                </a:r>
                <a:r>
                  <a:rPr lang="ru-RU" sz="2000" b="0" dirty="0">
                    <a:latin typeface="Cambria Math" panose="02040503050406030204" pitchFamily="18" charset="0"/>
                    <a:ea typeface="Cambria Math" panose="02040503050406030204" pitchFamily="18" charset="0"/>
                  </a:rPr>
                  <a:t>при</a:t>
                </a:r>
                <a:r>
                  <a:rPr lang="ru-RU" sz="2000" dirty="0">
                    <a:latin typeface="Cambria Math" panose="02040503050406030204" pitchFamily="18" charset="0"/>
                    <a:ea typeface="Cambria Math" panose="02040503050406030204" pitchFamily="18" charset="0"/>
                  </a:rPr>
                  <a:t> </a:t>
                </a:r>
                <a14:m>
                  <m:oMath xmlns:m="http://schemas.openxmlformats.org/officeDocument/2006/math">
                    <m:r>
                      <a:rPr lang="en-US" sz="2000" b="0" i="0" dirty="0" smtClean="0">
                        <a:latin typeface="Cambria Math" panose="02040503050406030204" pitchFamily="18" charset="0"/>
                        <a:ea typeface="Cambria Math" panose="02040503050406030204" pitchFamily="18" charset="0"/>
                      </a:rPr>
                      <m:t>4</m:t>
                    </m:r>
                    <m:r>
                      <a:rPr lang="en-US" sz="2000" b="0" i="1" dirty="0" smtClean="0">
                        <a:latin typeface="Cambria Math" panose="02040503050406030204" pitchFamily="18" charset="0"/>
                        <a:ea typeface="Cambria Math" panose="02040503050406030204" pitchFamily="18" charset="0"/>
                      </a:rPr>
                      <m:t>≤</m:t>
                    </m:r>
                    <m:r>
                      <a:rPr lang="en-US" sz="2000" b="0" i="1" dirty="0" smtClean="0">
                        <a:latin typeface="Cambria Math" panose="02040503050406030204" pitchFamily="18" charset="0"/>
                        <a:ea typeface="Cambria Math" panose="02040503050406030204" pitchFamily="18" charset="0"/>
                      </a:rPr>
                      <m:t>𝑙</m:t>
                    </m:r>
                    <m:r>
                      <a:rPr lang="en-US" sz="2000" b="0" i="1" dirty="0" smtClean="0">
                        <a:latin typeface="Cambria Math" panose="02040503050406030204" pitchFamily="18" charset="0"/>
                        <a:ea typeface="Cambria Math" panose="02040503050406030204" pitchFamily="18" charset="0"/>
                      </a:rPr>
                      <m:t>≤+∞</m:t>
                    </m:r>
                    <m:r>
                      <a:rPr lang="en-US" sz="2000" b="0" i="0" dirty="0" smtClean="0">
                        <a:latin typeface="Cambria Math" panose="02040503050406030204" pitchFamily="18" charset="0"/>
                        <a:ea typeface="Cambria Math" panose="02040503050406030204" pitchFamily="18" charset="0"/>
                      </a:rPr>
                      <m:t>, </m:t>
                    </m:r>
                    <m:r>
                      <a:rPr lang="ru-RU" sz="2000" b="0" i="1" dirty="0" smtClean="0">
                        <a:latin typeface="Cambria Math" panose="02040503050406030204" pitchFamily="18" charset="0"/>
                        <a:ea typeface="Cambria Math" panose="02040503050406030204" pitchFamily="18" charset="0"/>
                      </a:rPr>
                      <m:t>  </m:t>
                    </m:r>
                  </m:oMath>
                </a14:m>
                <a:r>
                  <a:rPr lang="ru-RU" sz="2000" dirty="0"/>
                  <a:t>выполняется </a:t>
                </a:r>
                <a14:m>
                  <m:oMath xmlns:m="http://schemas.openxmlformats.org/officeDocument/2006/math">
                    <m:r>
                      <a:rPr lang="en-US" sz="2000" i="1" dirty="0">
                        <a:latin typeface="Cambria Math" panose="02040503050406030204" pitchFamily="18" charset="0"/>
                        <a:ea typeface="Cambria Math" panose="02040503050406030204" pitchFamily="18" charset="0"/>
                      </a:rPr>
                      <m:t>0&lt;</m:t>
                    </m:r>
                    <m:d>
                      <m:dPr>
                        <m:ctrlPr>
                          <a:rPr lang="ru-RU" sz="2000" i="1" dirty="0">
                            <a:latin typeface="Cambria Math" panose="02040503050406030204" pitchFamily="18" charset="0"/>
                            <a:ea typeface="Cambria Math" panose="02040503050406030204" pitchFamily="18" charset="0"/>
                          </a:rPr>
                        </m:ctrlPr>
                      </m:dPr>
                      <m:e>
                        <m:f>
                          <m:fPr>
                            <m:ctrlPr>
                              <a:rPr lang="en-US" sz="2000" i="1" dirty="0">
                                <a:latin typeface="Cambria Math" panose="02040503050406030204" pitchFamily="18" charset="0"/>
                                <a:ea typeface="Cambria Math" panose="02040503050406030204" pitchFamily="18" charset="0"/>
                              </a:rPr>
                            </m:ctrlPr>
                          </m:fPr>
                          <m:num>
                            <m:r>
                              <a:rPr lang="en-US" sz="2000" i="1" dirty="0">
                                <a:latin typeface="Cambria Math" panose="02040503050406030204" pitchFamily="18" charset="0"/>
                                <a:ea typeface="Cambria Math" panose="02040503050406030204" pitchFamily="18" charset="0"/>
                              </a:rPr>
                              <m:t>1</m:t>
                            </m:r>
                          </m:num>
                          <m:den>
                            <m:rad>
                              <m:radPr>
                                <m:ctrlPr>
                                  <a:rPr lang="en-US" sz="2000" i="1" dirty="0">
                                    <a:latin typeface="Cambria Math" panose="02040503050406030204" pitchFamily="18" charset="0"/>
                                    <a:ea typeface="Cambria Math" panose="02040503050406030204" pitchFamily="18" charset="0"/>
                                  </a:rPr>
                                </m:ctrlPr>
                              </m:radPr>
                              <m:deg>
                                <m:r>
                                  <a:rPr lang="en-US" sz="2000" i="1" dirty="0">
                                    <a:latin typeface="Cambria Math" panose="02040503050406030204" pitchFamily="18" charset="0"/>
                                    <a:ea typeface="Cambria Math" panose="02040503050406030204" pitchFamily="18" charset="0"/>
                                  </a:rPr>
                                  <m:t>2</m:t>
                                </m:r>
                              </m:deg>
                              <m:e>
                                <m:r>
                                  <a:rPr lang="ru-RU" sz="2000" i="1" dirty="0">
                                    <a:latin typeface="Cambria Math" panose="02040503050406030204" pitchFamily="18" charset="0"/>
                                    <a:ea typeface="Cambria Math" panose="02040503050406030204" pitchFamily="18" charset="0"/>
                                  </a:rPr>
                                  <m:t>2</m:t>
                                </m:r>
                              </m:e>
                            </m:rad>
                          </m:den>
                        </m:f>
                        <m:r>
                          <a:rPr lang="en-US" sz="2000" i="1" dirty="0">
                            <a:latin typeface="Cambria Math" panose="02040503050406030204" pitchFamily="18" charset="0"/>
                            <a:ea typeface="Cambria Math" panose="02040503050406030204" pitchFamily="18" charset="0"/>
                          </a:rPr>
                          <m:t>−</m:t>
                        </m:r>
                        <m:f>
                          <m:fPr>
                            <m:ctrlPr>
                              <a:rPr lang="en-US" sz="2000" i="1" dirty="0">
                                <a:latin typeface="Cambria Math" panose="02040503050406030204" pitchFamily="18" charset="0"/>
                                <a:ea typeface="Cambria Math" panose="02040503050406030204" pitchFamily="18" charset="0"/>
                              </a:rPr>
                            </m:ctrlPr>
                          </m:fPr>
                          <m:num>
                            <m:r>
                              <a:rPr lang="en-US" sz="2000" i="1" dirty="0">
                                <a:latin typeface="Cambria Math" panose="02040503050406030204" pitchFamily="18" charset="0"/>
                                <a:ea typeface="Cambria Math" panose="02040503050406030204" pitchFamily="18" charset="0"/>
                              </a:rPr>
                              <m:t>1</m:t>
                            </m:r>
                          </m:num>
                          <m:den>
                            <m:r>
                              <a:rPr lang="en-US" sz="2000" i="1" dirty="0">
                                <a:latin typeface="Cambria Math" panose="02040503050406030204" pitchFamily="18" charset="0"/>
                                <a:ea typeface="Cambria Math" panose="02040503050406030204" pitchFamily="18" charset="0"/>
                              </a:rPr>
                              <m:t>2</m:t>
                            </m:r>
                          </m:den>
                        </m:f>
                      </m:e>
                    </m:d>
                    <m:r>
                      <a:rPr lang="en-US" sz="2000" dirty="0">
                        <a:latin typeface="Cambria Math" panose="02040503050406030204" pitchFamily="18" charset="0"/>
                        <a:ea typeface="Cambria Math" panose="02040503050406030204" pitchFamily="18" charset="0"/>
                      </a:rPr>
                      <m:t>≤</m:t>
                    </m:r>
                    <m:sSub>
                      <m:sSubPr>
                        <m:ctrlPr>
                          <a:rPr lang="ru-RU" sz="2000" i="1" dirty="0">
                            <a:latin typeface="Cambria Math" panose="02040503050406030204" pitchFamily="18" charset="0"/>
                            <a:ea typeface="Cambria Math" panose="02040503050406030204" pitchFamily="18" charset="0"/>
                          </a:rPr>
                        </m:ctrlPr>
                      </m:sSubPr>
                      <m:e>
                        <m:r>
                          <a:rPr lang="ru-RU" sz="2000" i="1" dirty="0">
                            <a:latin typeface="Cambria Math" panose="02040503050406030204" pitchFamily="18" charset="0"/>
                            <a:ea typeface="Cambria Math" panose="02040503050406030204" pitchFamily="18" charset="0"/>
                          </a:rPr>
                          <m:t>С</m:t>
                        </m:r>
                      </m:e>
                      <m:sub>
                        <m:r>
                          <a:rPr lang="ru-RU" sz="2000" i="1" dirty="0">
                            <a:latin typeface="Cambria Math" panose="02040503050406030204" pitchFamily="18" charset="0"/>
                            <a:ea typeface="Cambria Math" panose="02040503050406030204" pitchFamily="18" charset="0"/>
                          </a:rPr>
                          <m:t>1</m:t>
                        </m:r>
                      </m:sub>
                    </m:sSub>
                  </m:oMath>
                </a14:m>
                <a:r>
                  <a:rPr lang="en-US" sz="2000" dirty="0"/>
                  <a:t>&lt;</a:t>
                </a:r>
                <a:r>
                  <a:rPr lang="en-US" sz="2000" dirty="0">
                    <a:ea typeface="Cambria Math" panose="02040503050406030204" pitchFamily="18" charset="0"/>
                  </a:rPr>
                  <a:t> </a:t>
                </a:r>
                <a14:m>
                  <m:oMath xmlns:m="http://schemas.openxmlformats.org/officeDocument/2006/math">
                    <m:f>
                      <m:fPr>
                        <m:ctrlPr>
                          <a:rPr lang="en-US" sz="2000" i="1" dirty="0">
                            <a:latin typeface="Cambria Math" panose="02040503050406030204" pitchFamily="18" charset="0"/>
                            <a:ea typeface="Cambria Math" panose="02040503050406030204" pitchFamily="18" charset="0"/>
                          </a:rPr>
                        </m:ctrlPr>
                      </m:fPr>
                      <m:num>
                        <m:r>
                          <a:rPr lang="en-US" sz="2000" i="1" dirty="0">
                            <a:latin typeface="Cambria Math" panose="02040503050406030204" pitchFamily="18" charset="0"/>
                            <a:ea typeface="Cambria Math" panose="02040503050406030204" pitchFamily="18" charset="0"/>
                          </a:rPr>
                          <m:t>1</m:t>
                        </m:r>
                      </m:num>
                      <m:den>
                        <m:rad>
                          <m:radPr>
                            <m:ctrlPr>
                              <a:rPr lang="en-US" sz="2000" i="1" dirty="0">
                                <a:latin typeface="Cambria Math" panose="02040503050406030204" pitchFamily="18" charset="0"/>
                                <a:ea typeface="Cambria Math" panose="02040503050406030204" pitchFamily="18" charset="0"/>
                              </a:rPr>
                            </m:ctrlPr>
                          </m:radPr>
                          <m:deg>
                            <m:r>
                              <a:rPr lang="en-US" sz="2000" i="1" dirty="0">
                                <a:latin typeface="Cambria Math" panose="02040503050406030204" pitchFamily="18" charset="0"/>
                                <a:ea typeface="Cambria Math" panose="02040503050406030204" pitchFamily="18" charset="0"/>
                              </a:rPr>
                              <m:t>2</m:t>
                            </m:r>
                          </m:deg>
                          <m:e>
                            <m:r>
                              <a:rPr lang="ru-RU" sz="2000" i="1" dirty="0">
                                <a:latin typeface="Cambria Math" panose="02040503050406030204" pitchFamily="18" charset="0"/>
                                <a:ea typeface="Cambria Math" panose="02040503050406030204" pitchFamily="18" charset="0"/>
                              </a:rPr>
                              <m:t>2</m:t>
                            </m:r>
                          </m:e>
                        </m:rad>
                      </m:den>
                    </m:f>
                  </m:oMath>
                </a14:m>
                <a:r>
                  <a:rPr lang="ru-RU" sz="2000" dirty="0"/>
                  <a:t>.</a:t>
                </a:r>
                <a:endParaRPr lang="ru-BY" sz="2000" dirty="0"/>
              </a:p>
            </p:txBody>
          </p:sp>
        </mc:Choice>
        <mc:Fallback xmlns="">
          <p:sp>
            <p:nvSpPr>
              <p:cNvPr id="13" name="TextBox 12">
                <a:extLst>
                  <a:ext uri="{FF2B5EF4-FFF2-40B4-BE49-F238E27FC236}">
                    <a16:creationId xmlns:a16="http://schemas.microsoft.com/office/drawing/2014/main" id="{9B613CDF-CD4E-54E8-D93F-A9794A022830}"/>
                  </a:ext>
                </a:extLst>
              </p:cNvPr>
              <p:cNvSpPr txBox="1">
                <a:spLocks noRot="1" noChangeAspect="1" noMove="1" noResize="1" noEditPoints="1" noAdjustHandles="1" noChangeArrowheads="1" noChangeShapeType="1" noTextEdit="1"/>
              </p:cNvSpPr>
              <p:nvPr/>
            </p:nvSpPr>
            <p:spPr>
              <a:xfrm>
                <a:off x="198668" y="2473884"/>
                <a:ext cx="11879739" cy="1421415"/>
              </a:xfrm>
              <a:prstGeom prst="rect">
                <a:avLst/>
              </a:prstGeom>
              <a:blipFill>
                <a:blip r:embed="rId4"/>
                <a:stretch>
                  <a:fillRect b="-429"/>
                </a:stretch>
              </a:blipFill>
            </p:spPr>
            <p:txBody>
              <a:bodyPr/>
              <a:lstStyle/>
              <a:p>
                <a:r>
                  <a:rPr lang="ru-BY">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9255FCEE-D0E7-1863-04D9-17DF9F718F2B}"/>
                  </a:ext>
                </a:extLst>
              </p:cNvPr>
              <p:cNvSpPr txBox="1"/>
              <p:nvPr/>
            </p:nvSpPr>
            <p:spPr>
              <a:xfrm>
                <a:off x="122549" y="4703465"/>
                <a:ext cx="11879738" cy="1064779"/>
              </a:xfrm>
              <a:prstGeom prst="rect">
                <a:avLst/>
              </a:prstGeom>
              <a:noFill/>
            </p:spPr>
            <p:txBody>
              <a:bodyPr wrap="square" rtlCol="0">
                <a:spAutoFit/>
              </a:bodyPr>
              <a:lstStyle/>
              <a:p>
                <a:r>
                  <a:rPr lang="ru-RU" sz="2000" dirty="0"/>
                  <a:t>Таким образом,  при бинарной системе кодирования входных данных задачи получены оценки сверху и снизу  для  временной сложности алгоритма:</a:t>
                </a:r>
                <a:endParaRPr lang="en-US" sz="2000" dirty="0"/>
              </a:p>
              <a:p>
                <a:pPr algn="ctr"/>
                <a:r>
                  <a:rPr lang="ru-RU" sz="2000" dirty="0"/>
                  <a:t> </a:t>
                </a:r>
                <a14:m>
                  <m:oMath xmlns:m="http://schemas.openxmlformats.org/officeDocument/2006/math">
                    <m:sSub>
                      <m:sSubPr>
                        <m:ctrlPr>
                          <a:rPr lang="ru-RU" sz="2000" b="1" i="1" dirty="0" smtClean="0">
                            <a:latin typeface="Cambria Math" panose="02040503050406030204" pitchFamily="18" charset="0"/>
                            <a:ea typeface="Cambria Math" panose="02040503050406030204" pitchFamily="18" charset="0"/>
                          </a:rPr>
                        </m:ctrlPr>
                      </m:sSubPr>
                      <m:e>
                        <m:r>
                          <a:rPr lang="ru-RU" sz="2000" b="1" i="1" dirty="0">
                            <a:latin typeface="Cambria Math" panose="02040503050406030204" pitchFamily="18" charset="0"/>
                            <a:ea typeface="Cambria Math" panose="02040503050406030204" pitchFamily="18" charset="0"/>
                          </a:rPr>
                          <m:t>С</m:t>
                        </m:r>
                      </m:e>
                      <m:sub>
                        <m:r>
                          <a:rPr lang="en-US" sz="2000" b="1" i="1" dirty="0" smtClean="0">
                            <a:latin typeface="Cambria Math" panose="02040503050406030204" pitchFamily="18" charset="0"/>
                            <a:ea typeface="Cambria Math" panose="02040503050406030204" pitchFamily="18" charset="0"/>
                          </a:rPr>
                          <m:t>𝟏</m:t>
                        </m:r>
                      </m:sub>
                    </m:sSub>
                    <m:r>
                      <a:rPr lang="en-US" sz="2000" b="1" i="1" dirty="0">
                        <a:latin typeface="Cambria Math" panose="02040503050406030204" pitchFamily="18" charset="0"/>
                        <a:ea typeface="Cambria Math" panose="02040503050406030204" pitchFamily="18" charset="0"/>
                      </a:rPr>
                      <m:t>⋅</m:t>
                    </m:r>
                    <m:sSup>
                      <m:sSupPr>
                        <m:ctrlPr>
                          <a:rPr lang="en-US" sz="2000" b="1" i="1" dirty="0">
                            <a:latin typeface="Cambria Math" panose="02040503050406030204" pitchFamily="18" charset="0"/>
                            <a:ea typeface="Cambria Math" panose="02040503050406030204" pitchFamily="18" charset="0"/>
                          </a:rPr>
                        </m:ctrlPr>
                      </m:sSupPr>
                      <m:e>
                        <m:r>
                          <a:rPr lang="en-US" sz="2000" b="1" i="1" dirty="0">
                            <a:latin typeface="Cambria Math" panose="02040503050406030204" pitchFamily="18" charset="0"/>
                            <a:ea typeface="Cambria Math" panose="02040503050406030204" pitchFamily="18" charset="0"/>
                          </a:rPr>
                          <m:t>𝟐</m:t>
                        </m:r>
                      </m:e>
                      <m:sup>
                        <m:f>
                          <m:fPr>
                            <m:type m:val="skw"/>
                            <m:ctrlPr>
                              <a:rPr lang="en-US" sz="2000" b="1" i="1" dirty="0">
                                <a:latin typeface="Cambria Math" panose="02040503050406030204" pitchFamily="18" charset="0"/>
                                <a:ea typeface="Cambria Math" panose="02040503050406030204" pitchFamily="18" charset="0"/>
                              </a:rPr>
                            </m:ctrlPr>
                          </m:fPr>
                          <m:num>
                            <m:r>
                              <a:rPr lang="en-US" sz="2000" b="1" i="1" dirty="0">
                                <a:latin typeface="Cambria Math" panose="02040503050406030204" pitchFamily="18" charset="0"/>
                                <a:ea typeface="Cambria Math" panose="02040503050406030204" pitchFamily="18" charset="0"/>
                              </a:rPr>
                              <m:t>𝒍</m:t>
                            </m:r>
                          </m:num>
                          <m:den>
                            <m:r>
                              <a:rPr lang="en-US" sz="2000" b="1" i="1" dirty="0">
                                <a:latin typeface="Cambria Math" panose="02040503050406030204" pitchFamily="18" charset="0"/>
                                <a:ea typeface="Cambria Math" panose="02040503050406030204" pitchFamily="18" charset="0"/>
                              </a:rPr>
                              <m:t>𝟐</m:t>
                            </m:r>
                          </m:den>
                        </m:f>
                      </m:sup>
                    </m:sSup>
                    <m:r>
                      <a:rPr lang="en-US" sz="2000" b="1" i="1" dirty="0" smtClean="0">
                        <a:latin typeface="Cambria Math" panose="02040503050406030204" pitchFamily="18" charset="0"/>
                      </a:rPr>
                      <m:t>&lt;</m:t>
                    </m:r>
                    <m:r>
                      <a:rPr lang="en-US" sz="2000" b="1" i="1" dirty="0" smtClean="0">
                        <a:latin typeface="Cambria Math" panose="02040503050406030204" pitchFamily="18" charset="0"/>
                      </a:rPr>
                      <m:t>𝑻</m:t>
                    </m:r>
                    <m:d>
                      <m:dPr>
                        <m:ctrlPr>
                          <a:rPr lang="en-US" sz="2000" b="1" i="1" dirty="0" smtClean="0">
                            <a:latin typeface="Cambria Math" panose="02040503050406030204" pitchFamily="18" charset="0"/>
                          </a:rPr>
                        </m:ctrlPr>
                      </m:dPr>
                      <m:e>
                        <m:r>
                          <a:rPr lang="en-US" sz="2000" b="1" i="1" dirty="0" smtClean="0">
                            <a:latin typeface="Cambria Math" panose="02040503050406030204" pitchFamily="18" charset="0"/>
                          </a:rPr>
                          <m:t>𝒍</m:t>
                        </m:r>
                      </m:e>
                    </m:d>
                    <m:r>
                      <a:rPr lang="en-US" sz="2000" b="1" i="1" dirty="0" smtClean="0">
                        <a:latin typeface="Cambria Math" panose="02040503050406030204" pitchFamily="18" charset="0"/>
                      </a:rPr>
                      <m:t>&lt;</m:t>
                    </m:r>
                    <m:sSup>
                      <m:sSupPr>
                        <m:ctrlPr>
                          <a:rPr lang="en-US" sz="2000" b="1" i="1" dirty="0" smtClean="0">
                            <a:latin typeface="Cambria Math" panose="02040503050406030204" pitchFamily="18" charset="0"/>
                            <a:ea typeface="Cambria Math" panose="02040503050406030204" pitchFamily="18" charset="0"/>
                          </a:rPr>
                        </m:ctrlPr>
                      </m:sSupPr>
                      <m:e>
                        <m:r>
                          <a:rPr lang="en-US" sz="2000" b="1" i="1" dirty="0">
                            <a:latin typeface="Cambria Math" panose="02040503050406030204" pitchFamily="18" charset="0"/>
                            <a:ea typeface="Cambria Math" panose="02040503050406030204" pitchFamily="18" charset="0"/>
                          </a:rPr>
                          <m:t>𝟐</m:t>
                        </m:r>
                      </m:e>
                      <m:sup>
                        <m:f>
                          <m:fPr>
                            <m:type m:val="skw"/>
                            <m:ctrlPr>
                              <a:rPr lang="en-US" sz="2000" b="1" i="1" dirty="0">
                                <a:latin typeface="Cambria Math" panose="02040503050406030204" pitchFamily="18" charset="0"/>
                                <a:ea typeface="Cambria Math" panose="02040503050406030204" pitchFamily="18" charset="0"/>
                              </a:rPr>
                            </m:ctrlPr>
                          </m:fPr>
                          <m:num>
                            <m:r>
                              <a:rPr lang="en-US" sz="2000" b="1" i="1" dirty="0">
                                <a:latin typeface="Cambria Math" panose="02040503050406030204" pitchFamily="18" charset="0"/>
                                <a:ea typeface="Cambria Math" panose="02040503050406030204" pitchFamily="18" charset="0"/>
                              </a:rPr>
                              <m:t>𝒍</m:t>
                            </m:r>
                          </m:num>
                          <m:den>
                            <m:r>
                              <a:rPr lang="en-US" sz="2000" b="1" i="1" dirty="0">
                                <a:latin typeface="Cambria Math" panose="02040503050406030204" pitchFamily="18" charset="0"/>
                                <a:ea typeface="Cambria Math" panose="02040503050406030204" pitchFamily="18" charset="0"/>
                              </a:rPr>
                              <m:t>𝟐</m:t>
                            </m:r>
                          </m:den>
                        </m:f>
                      </m:sup>
                    </m:sSup>
                  </m:oMath>
                </a14:m>
                <a:r>
                  <a:rPr lang="ru-RU" sz="2000" b="1" dirty="0"/>
                  <a:t>, </a:t>
                </a:r>
                <a:r>
                  <a:rPr lang="ru-RU" sz="2000" b="1" dirty="0">
                    <a:ea typeface="Cambria Math" panose="02040503050406030204" pitchFamily="18" charset="0"/>
                  </a:rPr>
                  <a:t>при</a:t>
                </a:r>
                <a14:m>
                  <m:oMath xmlns:m="http://schemas.openxmlformats.org/officeDocument/2006/math">
                    <m:r>
                      <a:rPr lang="ru-RU" sz="2000" b="1" i="1" dirty="0">
                        <a:latin typeface="Cambria Math" panose="02040503050406030204" pitchFamily="18" charset="0"/>
                        <a:ea typeface="Cambria Math" panose="02040503050406030204" pitchFamily="18" charset="0"/>
                      </a:rPr>
                      <m:t> </m:t>
                    </m:r>
                    <m:r>
                      <a:rPr lang="en-US" sz="2000" b="1" i="1" dirty="0">
                        <a:latin typeface="Cambria Math" panose="02040503050406030204" pitchFamily="18" charset="0"/>
                        <a:ea typeface="Cambria Math" panose="02040503050406030204" pitchFamily="18" charset="0"/>
                      </a:rPr>
                      <m:t>𝒍</m:t>
                    </m:r>
                    <m:r>
                      <a:rPr lang="en-US" sz="2000" b="1" i="1" dirty="0">
                        <a:latin typeface="Cambria Math" panose="02040503050406030204" pitchFamily="18" charset="0"/>
                        <a:ea typeface="Cambria Math" panose="02040503050406030204" pitchFamily="18" charset="0"/>
                      </a:rPr>
                      <m:t>≥</m:t>
                    </m:r>
                    <m:r>
                      <a:rPr lang="en-US" sz="2000" b="1" i="1" dirty="0">
                        <a:latin typeface="Cambria Math" panose="02040503050406030204" pitchFamily="18" charset="0"/>
                        <a:ea typeface="Cambria Math" panose="02040503050406030204" pitchFamily="18" charset="0"/>
                      </a:rPr>
                      <m:t>𝟒</m:t>
                    </m:r>
                  </m:oMath>
                </a14:m>
                <a:r>
                  <a:rPr lang="ru-RU" sz="2000" b="1" dirty="0"/>
                  <a:t>.</a:t>
                </a:r>
                <a:endParaRPr lang="x-none" sz="2000" b="1" dirty="0"/>
              </a:p>
            </p:txBody>
          </p:sp>
        </mc:Choice>
        <mc:Fallback xmlns="">
          <p:sp>
            <p:nvSpPr>
              <p:cNvPr id="2" name="TextBox 1">
                <a:extLst>
                  <a:ext uri="{FF2B5EF4-FFF2-40B4-BE49-F238E27FC236}">
                    <a16:creationId xmlns:a16="http://schemas.microsoft.com/office/drawing/2014/main" id="{9255FCEE-D0E7-1863-04D9-17DF9F718F2B}"/>
                  </a:ext>
                </a:extLst>
              </p:cNvPr>
              <p:cNvSpPr txBox="1">
                <a:spLocks noRot="1" noChangeAspect="1" noMove="1" noResize="1" noEditPoints="1" noAdjustHandles="1" noChangeArrowheads="1" noChangeShapeType="1" noTextEdit="1"/>
              </p:cNvSpPr>
              <p:nvPr/>
            </p:nvSpPr>
            <p:spPr>
              <a:xfrm>
                <a:off x="122549" y="4703465"/>
                <a:ext cx="11879738" cy="1064779"/>
              </a:xfrm>
              <a:prstGeom prst="rect">
                <a:avLst/>
              </a:prstGeom>
              <a:blipFill>
                <a:blip r:embed="rId5"/>
                <a:stretch>
                  <a:fillRect l="-513" t="-3448" b="-56322"/>
                </a:stretch>
              </a:blipFill>
            </p:spPr>
            <p:txBody>
              <a:bodyPr/>
              <a:lstStyle/>
              <a:p>
                <a:r>
                  <a:rPr lang="ru-BY">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869B2BE9-0EDB-CFD2-C434-C4C9D0856241}"/>
                  </a:ext>
                </a:extLst>
              </p:cNvPr>
              <p:cNvSpPr txBox="1"/>
              <p:nvPr/>
            </p:nvSpPr>
            <p:spPr>
              <a:xfrm>
                <a:off x="122549" y="6004170"/>
                <a:ext cx="11879738" cy="886333"/>
              </a:xfrm>
              <a:prstGeom prst="rect">
                <a:avLst/>
              </a:prstGeom>
              <a:noFill/>
            </p:spPr>
            <p:txBody>
              <a:bodyPr wrap="square">
                <a:spAutoFit/>
              </a:bodyPr>
              <a:lstStyle/>
              <a:p>
                <a:r>
                  <a:rPr lang="ru-RU" sz="2000" b="1" dirty="0"/>
                  <a:t>Вывод</a:t>
                </a:r>
                <a:r>
                  <a:rPr lang="ru-RU" sz="2000" b="0" dirty="0"/>
                  <a:t>: </a:t>
                </a:r>
                <a:r>
                  <a:rPr lang="ru-RU" sz="2000" dirty="0"/>
                  <a:t>алгоритм при бинарной системе кодирования входных данных является экспоненциальным:</a:t>
                </a:r>
              </a:p>
              <a:p>
                <a:pPr algn="ctr"/>
                <a:r>
                  <a:rPr lang="ru-RU" sz="2000" dirty="0"/>
                  <a:t> </a:t>
                </a:r>
                <a14:m>
                  <m:oMath xmlns:m="http://schemas.openxmlformats.org/officeDocument/2006/math">
                    <m:r>
                      <m:rPr>
                        <m:sty m:val="p"/>
                      </m:rPr>
                      <a:rPr lang="en-US" sz="2000" b="0" i="0" dirty="0" smtClean="0">
                        <a:latin typeface="Cambria Math" panose="02040503050406030204" pitchFamily="18" charset="0"/>
                      </a:rPr>
                      <m:t>T</m:t>
                    </m:r>
                    <m:d>
                      <m:dPr>
                        <m:ctrlPr>
                          <a:rPr lang="en-US" sz="2000" b="0" i="1" dirty="0" smtClean="0">
                            <a:latin typeface="Cambria Math" panose="02040503050406030204" pitchFamily="18" charset="0"/>
                          </a:rPr>
                        </m:ctrlPr>
                      </m:dPr>
                      <m:e>
                        <m:r>
                          <a:rPr lang="en-US" sz="2000" b="0" i="1" dirty="0" smtClean="0">
                            <a:latin typeface="Cambria Math" panose="02040503050406030204" pitchFamily="18" charset="0"/>
                          </a:rPr>
                          <m:t>𝑙</m:t>
                        </m:r>
                      </m:e>
                    </m:d>
                    <m:r>
                      <a:rPr lang="en-US" sz="2000" b="0" i="1" dirty="0" smtClean="0">
                        <a:latin typeface="Cambria Math" panose="02040503050406030204" pitchFamily="18" charset="0"/>
                        <a:ea typeface="Cambria Math" panose="02040503050406030204" pitchFamily="18" charset="0"/>
                      </a:rPr>
                      <m:t>=</m:t>
                    </m:r>
                  </m:oMath>
                </a14:m>
                <a:r>
                  <a:rPr lang="el-GR" sz="2000" dirty="0">
                    <a:ea typeface="Cambria Math" panose="02040503050406030204" pitchFamily="18" charset="0"/>
                  </a:rPr>
                  <a:t> </a:t>
                </a:r>
                <a14:m>
                  <m:oMath xmlns:m="http://schemas.openxmlformats.org/officeDocument/2006/math">
                    <m:r>
                      <m:rPr>
                        <m:sty m:val="p"/>
                      </m:rPr>
                      <a:rPr lang="el-GR" sz="2000" i="1" dirty="0">
                        <a:latin typeface="Cambria Math" panose="02040503050406030204" pitchFamily="18" charset="0"/>
                        <a:ea typeface="Cambria Math" panose="02040503050406030204" pitchFamily="18" charset="0"/>
                      </a:rPr>
                      <m:t>Θ</m:t>
                    </m:r>
                    <m:d>
                      <m:dPr>
                        <m:ctrlPr>
                          <a:rPr lang="el-GR" sz="2000" i="1" dirty="0">
                            <a:latin typeface="Cambria Math" panose="02040503050406030204" pitchFamily="18" charset="0"/>
                            <a:ea typeface="Cambria Math" panose="02040503050406030204" pitchFamily="18" charset="0"/>
                          </a:rPr>
                        </m:ctrlPr>
                      </m:dPr>
                      <m:e>
                        <m:sSup>
                          <m:sSupPr>
                            <m:ctrlPr>
                              <a:rPr lang="en-US" sz="2000" i="1" dirty="0">
                                <a:latin typeface="Cambria Math" panose="02040503050406030204" pitchFamily="18" charset="0"/>
                                <a:ea typeface="Cambria Math" panose="02040503050406030204" pitchFamily="18" charset="0"/>
                              </a:rPr>
                            </m:ctrlPr>
                          </m:sSupPr>
                          <m:e>
                            <m:rad>
                              <m:radPr>
                                <m:ctrlPr>
                                  <a:rPr lang="en-US" sz="2000" i="1" dirty="0">
                                    <a:latin typeface="Cambria Math" panose="02040503050406030204" pitchFamily="18" charset="0"/>
                                    <a:ea typeface="Cambria Math" panose="02040503050406030204" pitchFamily="18" charset="0"/>
                                  </a:rPr>
                                </m:ctrlPr>
                              </m:radPr>
                              <m:deg>
                                <m:r>
                                  <a:rPr lang="en-US" sz="2000" i="1" dirty="0">
                                    <a:latin typeface="Cambria Math" panose="02040503050406030204" pitchFamily="18" charset="0"/>
                                    <a:ea typeface="Cambria Math" panose="02040503050406030204" pitchFamily="18" charset="0"/>
                                  </a:rPr>
                                  <m:t>2</m:t>
                                </m:r>
                              </m:deg>
                              <m:e>
                                <m:r>
                                  <a:rPr lang="ru-RU" sz="2000" i="1" dirty="0">
                                    <a:latin typeface="Cambria Math" panose="02040503050406030204" pitchFamily="18" charset="0"/>
                                    <a:ea typeface="Cambria Math" panose="02040503050406030204" pitchFamily="18" charset="0"/>
                                  </a:rPr>
                                  <m:t>2</m:t>
                                </m:r>
                              </m:e>
                            </m:rad>
                          </m:e>
                          <m:sup>
                            <m:r>
                              <a:rPr lang="en-US" sz="2000" b="0" i="1" dirty="0" smtClean="0">
                                <a:latin typeface="Cambria Math" panose="02040503050406030204" pitchFamily="18" charset="0"/>
                                <a:ea typeface="Cambria Math" panose="02040503050406030204" pitchFamily="18" charset="0"/>
                              </a:rPr>
                              <m:t>𝑙</m:t>
                            </m:r>
                          </m:sup>
                        </m:sSup>
                      </m:e>
                    </m:d>
                  </m:oMath>
                </a14:m>
                <a:r>
                  <a:rPr lang="en-US" sz="2000" dirty="0"/>
                  <a:t> </a:t>
                </a:r>
                <a:r>
                  <a:rPr lang="ru-RU" sz="2000" dirty="0"/>
                  <a:t>или </a:t>
                </a:r>
                <a14:m>
                  <m:oMath xmlns:m="http://schemas.openxmlformats.org/officeDocument/2006/math">
                    <m:r>
                      <m:rPr>
                        <m:sty m:val="p"/>
                      </m:rPr>
                      <a:rPr lang="en-US" sz="2000" dirty="0">
                        <a:latin typeface="Cambria Math" panose="02040503050406030204" pitchFamily="18" charset="0"/>
                      </a:rPr>
                      <m:t>T</m:t>
                    </m:r>
                    <m:d>
                      <m:dPr>
                        <m:ctrlPr>
                          <a:rPr lang="en-US" sz="2000" i="1" dirty="0">
                            <a:latin typeface="Cambria Math" panose="02040503050406030204" pitchFamily="18" charset="0"/>
                          </a:rPr>
                        </m:ctrlPr>
                      </m:dPr>
                      <m:e>
                        <m:r>
                          <a:rPr lang="en-US" sz="2000" i="1" dirty="0">
                            <a:latin typeface="Cambria Math" panose="02040503050406030204" pitchFamily="18" charset="0"/>
                          </a:rPr>
                          <m:t>𝑙</m:t>
                        </m:r>
                      </m:e>
                    </m:d>
                    <m:r>
                      <a:rPr lang="en-US" sz="2000" i="1" dirty="0">
                        <a:latin typeface="Cambria Math" panose="02040503050406030204" pitchFamily="18" charset="0"/>
                        <a:ea typeface="Cambria Math" panose="02040503050406030204" pitchFamily="18" charset="0"/>
                      </a:rPr>
                      <m:t>=</m:t>
                    </m:r>
                  </m:oMath>
                </a14:m>
                <a:r>
                  <a:rPr lang="el-GR" sz="2000" dirty="0">
                    <a:ea typeface="Cambria Math" panose="02040503050406030204" pitchFamily="18" charset="0"/>
                  </a:rPr>
                  <a:t> </a:t>
                </a:r>
                <a14:m>
                  <m:oMath xmlns:m="http://schemas.openxmlformats.org/officeDocument/2006/math">
                    <m:r>
                      <m:rPr>
                        <m:sty m:val="p"/>
                      </m:rPr>
                      <a:rPr lang="el-GR" sz="2000" i="1" dirty="0">
                        <a:latin typeface="Cambria Math" panose="02040503050406030204" pitchFamily="18" charset="0"/>
                        <a:ea typeface="Cambria Math" panose="02040503050406030204" pitchFamily="18" charset="0"/>
                      </a:rPr>
                      <m:t>Θ</m:t>
                    </m:r>
                    <m:d>
                      <m:dPr>
                        <m:ctrlPr>
                          <a:rPr lang="el-GR" sz="2000" i="1" dirty="0">
                            <a:latin typeface="Cambria Math" panose="02040503050406030204" pitchFamily="18" charset="0"/>
                            <a:ea typeface="Cambria Math" panose="02040503050406030204" pitchFamily="18" charset="0"/>
                          </a:rPr>
                        </m:ctrlPr>
                      </m:dPr>
                      <m:e>
                        <m:sSup>
                          <m:sSupPr>
                            <m:ctrlPr>
                              <a:rPr lang="en-US" sz="2000" i="1" dirty="0">
                                <a:latin typeface="Cambria Math" panose="02040503050406030204" pitchFamily="18" charset="0"/>
                                <a:ea typeface="Cambria Math" panose="02040503050406030204" pitchFamily="18" charset="0"/>
                              </a:rPr>
                            </m:ctrlPr>
                          </m:sSupPr>
                          <m:e>
                            <m:r>
                              <a:rPr lang="en-US" sz="2000" i="1" dirty="0" smtClean="0">
                                <a:latin typeface="Cambria Math" panose="02040503050406030204" pitchFamily="18" charset="0"/>
                                <a:ea typeface="Cambria Math" panose="02040503050406030204" pitchFamily="18" charset="0"/>
                              </a:rPr>
                              <m:t>𝛽</m:t>
                            </m:r>
                          </m:e>
                          <m:sup>
                            <m:r>
                              <a:rPr lang="en-US" sz="2000" i="1" dirty="0">
                                <a:latin typeface="Cambria Math" panose="02040503050406030204" pitchFamily="18" charset="0"/>
                                <a:ea typeface="Cambria Math" panose="02040503050406030204" pitchFamily="18" charset="0"/>
                              </a:rPr>
                              <m:t>𝑙</m:t>
                            </m:r>
                          </m:sup>
                        </m:sSup>
                      </m:e>
                    </m:d>
                  </m:oMath>
                </a14:m>
                <a:r>
                  <a:rPr lang="ru-RU" sz="2000" dirty="0"/>
                  <a:t>, где </a:t>
                </a:r>
                <a14:m>
                  <m:oMath xmlns:m="http://schemas.openxmlformats.org/officeDocument/2006/math">
                    <m:r>
                      <m:rPr>
                        <m:sty m:val="p"/>
                      </m:rPr>
                      <a:rPr lang="el-GR" sz="2000" i="1" dirty="0" smtClean="0">
                        <a:latin typeface="Cambria Math" panose="02040503050406030204" pitchFamily="18" charset="0"/>
                        <a:ea typeface="Cambria Math" panose="02040503050406030204" pitchFamily="18" charset="0"/>
                      </a:rPr>
                      <m:t>β</m:t>
                    </m:r>
                    <m:r>
                      <a:rPr lang="ru-RU" sz="2000" b="0" i="1" dirty="0" smtClean="0">
                        <a:latin typeface="Cambria Math" panose="02040503050406030204" pitchFamily="18" charset="0"/>
                        <a:ea typeface="Cambria Math" panose="02040503050406030204" pitchFamily="18" charset="0"/>
                      </a:rPr>
                      <m:t>=</m:t>
                    </m:r>
                    <m:rad>
                      <m:radPr>
                        <m:ctrlPr>
                          <a:rPr lang="en-US" sz="2000" i="1" dirty="0">
                            <a:latin typeface="Cambria Math" panose="02040503050406030204" pitchFamily="18" charset="0"/>
                            <a:ea typeface="Cambria Math" panose="02040503050406030204" pitchFamily="18" charset="0"/>
                          </a:rPr>
                        </m:ctrlPr>
                      </m:radPr>
                      <m:deg>
                        <m:r>
                          <a:rPr lang="en-US" sz="2000" i="1" dirty="0">
                            <a:latin typeface="Cambria Math" panose="02040503050406030204" pitchFamily="18" charset="0"/>
                            <a:ea typeface="Cambria Math" panose="02040503050406030204" pitchFamily="18" charset="0"/>
                          </a:rPr>
                          <m:t>2</m:t>
                        </m:r>
                      </m:deg>
                      <m:e>
                        <m:r>
                          <a:rPr lang="ru-RU" sz="2000" i="1" dirty="0">
                            <a:latin typeface="Cambria Math" panose="02040503050406030204" pitchFamily="18" charset="0"/>
                            <a:ea typeface="Cambria Math" panose="02040503050406030204" pitchFamily="18" charset="0"/>
                          </a:rPr>
                          <m:t>2</m:t>
                        </m:r>
                      </m:e>
                    </m:rad>
                  </m:oMath>
                </a14:m>
                <a:r>
                  <a:rPr lang="ru-RU" sz="2000" dirty="0"/>
                  <a:t>.</a:t>
                </a:r>
                <a:endParaRPr lang="ru-BY" sz="2000" dirty="0"/>
              </a:p>
            </p:txBody>
          </p:sp>
        </mc:Choice>
        <mc:Fallback xmlns="">
          <p:sp>
            <p:nvSpPr>
              <p:cNvPr id="7" name="TextBox 6">
                <a:extLst>
                  <a:ext uri="{FF2B5EF4-FFF2-40B4-BE49-F238E27FC236}">
                    <a16:creationId xmlns:a16="http://schemas.microsoft.com/office/drawing/2014/main" id="{869B2BE9-0EDB-CFD2-C434-C4C9D0856241}"/>
                  </a:ext>
                </a:extLst>
              </p:cNvPr>
              <p:cNvSpPr txBox="1">
                <a:spLocks noRot="1" noChangeAspect="1" noMove="1" noResize="1" noEditPoints="1" noAdjustHandles="1" noChangeArrowheads="1" noChangeShapeType="1" noTextEdit="1"/>
              </p:cNvSpPr>
              <p:nvPr/>
            </p:nvSpPr>
            <p:spPr>
              <a:xfrm>
                <a:off x="122549" y="6004170"/>
                <a:ext cx="11879738" cy="886333"/>
              </a:xfrm>
              <a:prstGeom prst="rect">
                <a:avLst/>
              </a:prstGeom>
              <a:blipFill>
                <a:blip r:embed="rId6"/>
                <a:stretch>
                  <a:fillRect l="-513" t="-4138" b="-4138"/>
                </a:stretch>
              </a:blipFill>
            </p:spPr>
            <p:txBody>
              <a:bodyPr/>
              <a:lstStyle/>
              <a:p>
                <a:r>
                  <a:rPr lang="ru-BY">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BE84BEC-CCDB-343A-5FCF-18ADF97794B0}"/>
                  </a:ext>
                </a:extLst>
              </p:cNvPr>
              <p:cNvSpPr txBox="1"/>
              <p:nvPr/>
            </p:nvSpPr>
            <p:spPr>
              <a:xfrm>
                <a:off x="122549" y="1781328"/>
                <a:ext cx="7965649" cy="529119"/>
              </a:xfrm>
              <a:prstGeom prst="rect">
                <a:avLst/>
              </a:prstGeom>
              <a:noFill/>
            </p:spPr>
            <p:txBody>
              <a:bodyPr wrap="square">
                <a:spAutoFit/>
              </a:bodyPr>
              <a:lstStyle/>
              <a:p>
                <a:r>
                  <a:rPr lang="ru-RU" sz="2000" dirty="0"/>
                  <a:t>Так как </a:t>
                </a:r>
                <a14:m>
                  <m:oMath xmlns:m="http://schemas.openxmlformats.org/officeDocument/2006/math">
                    <m:sSup>
                      <m:sSupPr>
                        <m:ctrlPr>
                          <a:rPr lang="ru-RU" sz="2000" i="1" smtClean="0">
                            <a:latin typeface="Cambria Math" panose="02040503050406030204" pitchFamily="18" charset="0"/>
                          </a:rPr>
                        </m:ctrlPr>
                      </m:sSupPr>
                      <m:e>
                        <m:r>
                          <a:rPr lang="ru-RU" sz="2000" b="0" i="1" smtClean="0">
                            <a:latin typeface="Cambria Math" panose="02040503050406030204" pitchFamily="18" charset="0"/>
                          </a:rPr>
                          <m:t>2</m:t>
                        </m:r>
                      </m:e>
                      <m:sup>
                        <m:r>
                          <a:rPr lang="en-US" sz="2000" b="0" i="1" smtClean="0">
                            <a:latin typeface="Cambria Math" panose="02040503050406030204" pitchFamily="18" charset="0"/>
                          </a:rPr>
                          <m:t>𝑙</m:t>
                        </m:r>
                        <m:r>
                          <a:rPr lang="en-US" sz="2000" b="0" i="1" smtClean="0">
                            <a:latin typeface="Cambria Math" panose="02040503050406030204" pitchFamily="18" charset="0"/>
                          </a:rPr>
                          <m:t>−1</m:t>
                        </m:r>
                      </m:sup>
                    </m:sSup>
                    <m:r>
                      <a:rPr lang="ru-RU" sz="2000" i="1" smtClean="0">
                        <a:latin typeface="Cambria Math" panose="02040503050406030204" pitchFamily="18" charset="0"/>
                        <a:ea typeface="Cambria Math" panose="02040503050406030204" pitchFamily="18" charset="0"/>
                      </a:rPr>
                      <m:t>≤</m:t>
                    </m:r>
                    <m:sSub>
                      <m:sSubPr>
                        <m:ctrlPr>
                          <a:rPr lang="en-US" sz="2000" i="1" dirty="0">
                            <a:latin typeface="Cambria Math" panose="02040503050406030204" pitchFamily="18" charset="0"/>
                          </a:rPr>
                        </m:ctrlPr>
                      </m:sSubPr>
                      <m:e>
                        <m:r>
                          <a:rPr lang="en-US" sz="2000" i="1" dirty="0">
                            <a:latin typeface="Cambria Math" panose="02040503050406030204" pitchFamily="18" charset="0"/>
                          </a:rPr>
                          <m:t>𝑝</m:t>
                        </m:r>
                      </m:e>
                      <m:sub>
                        <m:r>
                          <a:rPr lang="en-US" sz="2000" b="0" i="1" dirty="0" smtClean="0">
                            <a:latin typeface="Cambria Math" panose="02040503050406030204" pitchFamily="18" charset="0"/>
                          </a:rPr>
                          <m:t>𝑙</m:t>
                        </m:r>
                      </m:sub>
                    </m:sSub>
                    <m:r>
                      <a:rPr lang="en-US" sz="2000" b="0" i="1" smtClean="0">
                        <a:latin typeface="Cambria Math" panose="02040503050406030204" pitchFamily="18" charset="0"/>
                      </a:rPr>
                      <m:t>&lt;</m:t>
                    </m:r>
                    <m:sSup>
                      <m:sSupPr>
                        <m:ctrlPr>
                          <a:rPr lang="ru-RU" sz="2000" i="1">
                            <a:latin typeface="Cambria Math" panose="02040503050406030204" pitchFamily="18" charset="0"/>
                          </a:rPr>
                        </m:ctrlPr>
                      </m:sSupPr>
                      <m:e>
                        <m:r>
                          <a:rPr lang="ru-RU" sz="2000" i="1">
                            <a:latin typeface="Cambria Math" panose="02040503050406030204" pitchFamily="18" charset="0"/>
                          </a:rPr>
                          <m:t>2</m:t>
                        </m:r>
                      </m:e>
                      <m:sup>
                        <m:r>
                          <a:rPr lang="en-US" sz="2000" b="0" i="1" smtClean="0">
                            <a:latin typeface="Cambria Math" panose="02040503050406030204" pitchFamily="18" charset="0"/>
                          </a:rPr>
                          <m:t>𝑙</m:t>
                        </m:r>
                      </m:sup>
                    </m:sSup>
                  </m:oMath>
                </a14:m>
                <a:r>
                  <a:rPr lang="ru-RU" sz="2000" dirty="0"/>
                  <a:t>, то </a:t>
                </a:r>
                <a14:m>
                  <m:oMath xmlns:m="http://schemas.openxmlformats.org/officeDocument/2006/math">
                    <m:d>
                      <m:dPr>
                        <m:begChr m:val="⌊"/>
                        <m:endChr m:val="⌋"/>
                        <m:ctrlPr>
                          <a:rPr lang="en-US" sz="2000" i="1" dirty="0">
                            <a:latin typeface="Cambria Math" panose="02040503050406030204" pitchFamily="18" charset="0"/>
                          </a:rPr>
                        </m:ctrlPr>
                      </m:dPr>
                      <m:e>
                        <m:rad>
                          <m:radPr>
                            <m:ctrlPr>
                              <a:rPr lang="en-US" sz="2000" i="1" dirty="0">
                                <a:latin typeface="Cambria Math" panose="02040503050406030204" pitchFamily="18" charset="0"/>
                              </a:rPr>
                            </m:ctrlPr>
                          </m:radPr>
                          <m:deg>
                            <m:r>
                              <a:rPr lang="en-US" sz="2000" i="1" dirty="0">
                                <a:latin typeface="Cambria Math" panose="02040503050406030204" pitchFamily="18" charset="0"/>
                              </a:rPr>
                              <m:t>2</m:t>
                            </m:r>
                          </m:deg>
                          <m:e>
                            <m:sSub>
                              <m:sSubPr>
                                <m:ctrlPr>
                                  <a:rPr lang="en-US" sz="2000" i="1" dirty="0">
                                    <a:latin typeface="Cambria Math" panose="02040503050406030204" pitchFamily="18" charset="0"/>
                                  </a:rPr>
                                </m:ctrlPr>
                              </m:sSubPr>
                              <m:e>
                                <m:r>
                                  <a:rPr lang="en-US" sz="2000" i="1" dirty="0">
                                    <a:latin typeface="Cambria Math" panose="02040503050406030204" pitchFamily="18" charset="0"/>
                                  </a:rPr>
                                  <m:t>𝑝</m:t>
                                </m:r>
                              </m:e>
                              <m:sub>
                                <m:r>
                                  <a:rPr lang="en-US" sz="2000" i="1" dirty="0">
                                    <a:latin typeface="Cambria Math" panose="02040503050406030204" pitchFamily="18" charset="0"/>
                                  </a:rPr>
                                  <m:t>𝑙</m:t>
                                </m:r>
                              </m:sub>
                            </m:sSub>
                          </m:e>
                        </m:rad>
                      </m:e>
                    </m:d>
                    <m:r>
                      <a:rPr lang="ru-RU" sz="2000" dirty="0">
                        <a:latin typeface="Cambria Math" panose="02040503050406030204" pitchFamily="18" charset="0"/>
                      </a:rPr>
                      <m:t>−1</m:t>
                    </m:r>
                    <m:r>
                      <a:rPr lang="en-US" sz="2000" b="0" i="0" dirty="0" smtClean="0">
                        <a:latin typeface="Cambria Math" panose="02040503050406030204" pitchFamily="18" charset="0"/>
                      </a:rPr>
                      <m:t>≥</m:t>
                    </m:r>
                  </m:oMath>
                </a14:m>
                <a:r>
                  <a:rPr lang="ru-RU" sz="2000" dirty="0">
                    <a:ea typeface="Cambria Math" panose="02040503050406030204" pitchFamily="18" charset="0"/>
                  </a:rPr>
                  <a:t> </a:t>
                </a:r>
                <a14:m>
                  <m:oMath xmlns:m="http://schemas.openxmlformats.org/officeDocument/2006/math">
                    <m:d>
                      <m:dPr>
                        <m:begChr m:val="⌊"/>
                        <m:endChr m:val="⌋"/>
                        <m:ctrlPr>
                          <a:rPr lang="ru-RU" sz="2000" i="1" dirty="0">
                            <a:latin typeface="Cambria Math" panose="02040503050406030204" pitchFamily="18" charset="0"/>
                            <a:ea typeface="Cambria Math" panose="02040503050406030204" pitchFamily="18" charset="0"/>
                          </a:rPr>
                        </m:ctrlPr>
                      </m:dPr>
                      <m:e>
                        <m:sSup>
                          <m:sSupPr>
                            <m:ctrlPr>
                              <a:rPr lang="ru-RU" sz="2000" i="1" dirty="0">
                                <a:latin typeface="Cambria Math" panose="02040503050406030204" pitchFamily="18" charset="0"/>
                                <a:ea typeface="Cambria Math" panose="02040503050406030204" pitchFamily="18" charset="0"/>
                              </a:rPr>
                            </m:ctrlPr>
                          </m:sSupPr>
                          <m:e>
                            <m:r>
                              <a:rPr lang="en-US" sz="2000" i="1" dirty="0">
                                <a:latin typeface="Cambria Math" panose="02040503050406030204" pitchFamily="18" charset="0"/>
                                <a:ea typeface="Cambria Math" panose="02040503050406030204" pitchFamily="18" charset="0"/>
                              </a:rPr>
                              <m:t>2</m:t>
                            </m:r>
                          </m:e>
                          <m:sup>
                            <m:f>
                              <m:fPr>
                                <m:ctrlPr>
                                  <a:rPr lang="en-US" sz="2000" i="1" dirty="0" smtClean="0">
                                    <a:latin typeface="Cambria Math" panose="02040503050406030204" pitchFamily="18" charset="0"/>
                                    <a:ea typeface="Cambria Math" panose="02040503050406030204" pitchFamily="18" charset="0"/>
                                  </a:rPr>
                                </m:ctrlPr>
                              </m:fPr>
                              <m:num>
                                <m:r>
                                  <a:rPr lang="en-US" sz="2000" b="0" i="1" dirty="0" smtClean="0">
                                    <a:latin typeface="Cambria Math" panose="02040503050406030204" pitchFamily="18" charset="0"/>
                                    <a:ea typeface="Cambria Math" panose="02040503050406030204" pitchFamily="18" charset="0"/>
                                  </a:rPr>
                                  <m:t>𝑙</m:t>
                                </m:r>
                                <m:r>
                                  <a:rPr lang="en-US" sz="2000" b="0" i="1" dirty="0" smtClean="0">
                                    <a:latin typeface="Cambria Math" panose="02040503050406030204" pitchFamily="18" charset="0"/>
                                    <a:ea typeface="Cambria Math" panose="02040503050406030204" pitchFamily="18" charset="0"/>
                                  </a:rPr>
                                  <m:t>−1</m:t>
                                </m:r>
                              </m:num>
                              <m:den>
                                <m:r>
                                  <a:rPr lang="en-US" sz="2000" b="0" i="1" dirty="0" smtClean="0">
                                    <a:latin typeface="Cambria Math" panose="02040503050406030204" pitchFamily="18" charset="0"/>
                                    <a:ea typeface="Cambria Math" panose="02040503050406030204" pitchFamily="18" charset="0"/>
                                  </a:rPr>
                                  <m:t>2</m:t>
                                </m:r>
                              </m:den>
                            </m:f>
                          </m:sup>
                        </m:sSup>
                      </m:e>
                    </m:d>
                    <m:r>
                      <a:rPr lang="en-US" sz="2000" i="1" dirty="0">
                        <a:latin typeface="Cambria Math" panose="02040503050406030204" pitchFamily="18" charset="0"/>
                        <a:ea typeface="Cambria Math" panose="02040503050406030204" pitchFamily="18" charset="0"/>
                      </a:rPr>
                      <m:t>−1</m:t>
                    </m:r>
                    <m:r>
                      <a:rPr lang="ru-RU" sz="2000" b="0" i="1" dirty="0" smtClean="0">
                        <a:latin typeface="Cambria Math" panose="02040503050406030204" pitchFamily="18" charset="0"/>
                        <a:ea typeface="Cambria Math" panose="02040503050406030204" pitchFamily="18" charset="0"/>
                      </a:rPr>
                      <m:t>,</m:t>
                    </m:r>
                  </m:oMath>
                </a14:m>
                <a:r>
                  <a:rPr lang="ru-RU" sz="2000" dirty="0"/>
                  <a:t> откуда получаем, что</a:t>
                </a:r>
                <a:endParaRPr lang="ru-BY" sz="2000" dirty="0"/>
              </a:p>
            </p:txBody>
          </p:sp>
        </mc:Choice>
        <mc:Fallback xmlns="">
          <p:sp>
            <p:nvSpPr>
              <p:cNvPr id="10" name="TextBox 9">
                <a:extLst>
                  <a:ext uri="{FF2B5EF4-FFF2-40B4-BE49-F238E27FC236}">
                    <a16:creationId xmlns:a16="http://schemas.microsoft.com/office/drawing/2014/main" id="{EBE84BEC-CCDB-343A-5FCF-18ADF97794B0}"/>
                  </a:ext>
                </a:extLst>
              </p:cNvPr>
              <p:cNvSpPr txBox="1">
                <a:spLocks noRot="1" noChangeAspect="1" noMove="1" noResize="1" noEditPoints="1" noAdjustHandles="1" noChangeArrowheads="1" noChangeShapeType="1" noTextEdit="1"/>
              </p:cNvSpPr>
              <p:nvPr/>
            </p:nvSpPr>
            <p:spPr>
              <a:xfrm>
                <a:off x="122549" y="1781328"/>
                <a:ext cx="7965649" cy="529119"/>
              </a:xfrm>
              <a:prstGeom prst="rect">
                <a:avLst/>
              </a:prstGeom>
              <a:blipFill>
                <a:blip r:embed="rId7"/>
                <a:stretch>
                  <a:fillRect l="-765" b="-17241"/>
                </a:stretch>
              </a:blipFill>
            </p:spPr>
            <p:txBody>
              <a:bodyPr/>
              <a:lstStyle/>
              <a:p>
                <a:r>
                  <a:rPr lang="ru-BY">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DD15CFD0-B8CC-9F7F-F971-D2F62FE17C91}"/>
                  </a:ext>
                </a:extLst>
              </p:cNvPr>
              <p:cNvSpPr txBox="1"/>
              <p:nvPr/>
            </p:nvSpPr>
            <p:spPr>
              <a:xfrm>
                <a:off x="7352907" y="-19937"/>
                <a:ext cx="4867607" cy="307777"/>
              </a:xfrm>
              <a:prstGeom prst="rect">
                <a:avLst/>
              </a:prstGeom>
              <a:noFill/>
            </p:spPr>
            <p:txBody>
              <a:bodyPr wrap="square" rtlCol="0">
                <a:spAutoFit/>
              </a:bodyPr>
              <a:lstStyle/>
              <a:p>
                <a:r>
                  <a:rPr lang="ru-RU" sz="1400" u="sng" dirty="0"/>
                  <a:t>Сведения из математики:</a:t>
                </a:r>
                <a14:m>
                  <m:oMath xmlns:m="http://schemas.openxmlformats.org/officeDocument/2006/math">
                    <m:r>
                      <a:rPr lang="ru-RU" sz="1400" b="0" i="0" smtClean="0">
                        <a:solidFill>
                          <a:srgbClr val="000000"/>
                        </a:solidFill>
                        <a:latin typeface="Cambria Math" panose="02040503050406030204" pitchFamily="18" charset="0"/>
                      </a:rPr>
                      <m:t>   </m:t>
                    </m:r>
                    <m:r>
                      <a:rPr lang="ru-BY" sz="1400" i="1">
                        <a:solidFill>
                          <a:srgbClr val="000000"/>
                        </a:solidFill>
                        <a:latin typeface="Cambria Math" panose="02040503050406030204" pitchFamily="18" charset="0"/>
                      </a:rPr>
                      <m:t>𝑥</m:t>
                    </m:r>
                    <m:r>
                      <a:rPr lang="ru-BY" sz="1400" i="1">
                        <a:solidFill>
                          <a:srgbClr val="000000"/>
                        </a:solidFill>
                        <a:latin typeface="Cambria Math" panose="02040503050406030204" pitchFamily="18" charset="0"/>
                      </a:rPr>
                      <m:t>−1&lt;</m:t>
                    </m:r>
                    <m:d>
                      <m:dPr>
                        <m:begChr m:val="⌊"/>
                        <m:endChr m:val="⌋"/>
                        <m:ctrlPr>
                          <a:rPr lang="ru-BY" sz="1400" i="1">
                            <a:solidFill>
                              <a:srgbClr val="000000"/>
                            </a:solidFill>
                            <a:latin typeface="Cambria Math" panose="02040503050406030204" pitchFamily="18" charset="0"/>
                          </a:rPr>
                        </m:ctrlPr>
                      </m:dPr>
                      <m:e>
                        <m:r>
                          <a:rPr lang="ru-BY" sz="1400" i="1">
                            <a:solidFill>
                              <a:srgbClr val="000000"/>
                            </a:solidFill>
                            <a:latin typeface="Cambria Math" panose="02040503050406030204" pitchFamily="18" charset="0"/>
                          </a:rPr>
                          <m:t>𝑥</m:t>
                        </m:r>
                      </m:e>
                    </m:d>
                    <m:r>
                      <a:rPr lang="ru-BY" sz="1400" i="1">
                        <a:solidFill>
                          <a:srgbClr val="000000"/>
                        </a:solidFill>
                        <a:latin typeface="Cambria Math" panose="02040503050406030204" pitchFamily="18" charset="0"/>
                      </a:rPr>
                      <m:t>≤</m:t>
                    </m:r>
                    <m:r>
                      <a:rPr lang="ru-BY" sz="1400" i="1">
                        <a:solidFill>
                          <a:srgbClr val="000000"/>
                        </a:solidFill>
                        <a:latin typeface="Cambria Math" panose="02040503050406030204" pitchFamily="18" charset="0"/>
                      </a:rPr>
                      <m:t>𝑥</m:t>
                    </m:r>
                    <m:r>
                      <a:rPr lang="ru-BY" sz="1400" i="1">
                        <a:solidFill>
                          <a:srgbClr val="000000"/>
                        </a:solidFill>
                        <a:latin typeface="Cambria Math" panose="02040503050406030204" pitchFamily="18" charset="0"/>
                      </a:rPr>
                      <m:t>≤</m:t>
                    </m:r>
                    <m:d>
                      <m:dPr>
                        <m:begChr m:val="⌈"/>
                        <m:endChr m:val="⌉"/>
                        <m:ctrlPr>
                          <a:rPr lang="ru-BY" sz="1400" i="1">
                            <a:solidFill>
                              <a:srgbClr val="000000"/>
                            </a:solidFill>
                            <a:latin typeface="Cambria Math" panose="02040503050406030204" pitchFamily="18" charset="0"/>
                          </a:rPr>
                        </m:ctrlPr>
                      </m:dPr>
                      <m:e>
                        <m:r>
                          <a:rPr lang="ru-BY" sz="1400" i="1">
                            <a:solidFill>
                              <a:srgbClr val="000000"/>
                            </a:solidFill>
                            <a:latin typeface="Cambria Math" panose="02040503050406030204" pitchFamily="18" charset="0"/>
                          </a:rPr>
                          <m:t>𝑥</m:t>
                        </m:r>
                      </m:e>
                    </m:d>
                    <m:r>
                      <a:rPr lang="ru-BY" sz="1400" i="1">
                        <a:solidFill>
                          <a:srgbClr val="000000"/>
                        </a:solidFill>
                        <a:latin typeface="Cambria Math" panose="02040503050406030204" pitchFamily="18" charset="0"/>
                      </a:rPr>
                      <m:t>&lt;</m:t>
                    </m:r>
                    <m:r>
                      <a:rPr lang="ru-BY" sz="1400" i="1">
                        <a:solidFill>
                          <a:srgbClr val="000000"/>
                        </a:solidFill>
                        <a:latin typeface="Cambria Math" panose="02040503050406030204" pitchFamily="18" charset="0"/>
                      </a:rPr>
                      <m:t>𝑥</m:t>
                    </m:r>
                    <m:r>
                      <a:rPr lang="ru-BY" sz="1400" i="1">
                        <a:solidFill>
                          <a:srgbClr val="000000"/>
                        </a:solidFill>
                        <a:latin typeface="Cambria Math" panose="02040503050406030204" pitchFamily="18" charset="0"/>
                      </a:rPr>
                      <m:t>+1</m:t>
                    </m:r>
                  </m:oMath>
                </a14:m>
                <a:endParaRPr lang="en-US" sz="1400" u="sng" dirty="0"/>
              </a:p>
            </p:txBody>
          </p:sp>
        </mc:Choice>
        <mc:Fallback xmlns="">
          <p:sp>
            <p:nvSpPr>
              <p:cNvPr id="5" name="TextBox 4">
                <a:extLst>
                  <a:ext uri="{FF2B5EF4-FFF2-40B4-BE49-F238E27FC236}">
                    <a16:creationId xmlns:a16="http://schemas.microsoft.com/office/drawing/2014/main" id="{DD15CFD0-B8CC-9F7F-F971-D2F62FE17C91}"/>
                  </a:ext>
                </a:extLst>
              </p:cNvPr>
              <p:cNvSpPr txBox="1">
                <a:spLocks noRot="1" noChangeAspect="1" noMove="1" noResize="1" noEditPoints="1" noAdjustHandles="1" noChangeArrowheads="1" noChangeShapeType="1" noTextEdit="1"/>
              </p:cNvSpPr>
              <p:nvPr/>
            </p:nvSpPr>
            <p:spPr>
              <a:xfrm>
                <a:off x="7352907" y="-19937"/>
                <a:ext cx="4867607" cy="307777"/>
              </a:xfrm>
              <a:prstGeom prst="rect">
                <a:avLst/>
              </a:prstGeom>
              <a:blipFill>
                <a:blip r:embed="rId8"/>
                <a:stretch>
                  <a:fillRect l="-375" t="-4000" b="-20000"/>
                </a:stretch>
              </a:blipFill>
            </p:spPr>
            <p:txBody>
              <a:bodyPr/>
              <a:lstStyle/>
              <a:p>
                <a:r>
                  <a:rPr lang="ru-BY">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EFB815A-6DE1-CE84-9565-39C25D468B6A}"/>
                  </a:ext>
                </a:extLst>
              </p:cNvPr>
              <p:cNvSpPr txBox="1"/>
              <p:nvPr/>
            </p:nvSpPr>
            <p:spPr>
              <a:xfrm>
                <a:off x="122549" y="3915658"/>
                <a:ext cx="11879738" cy="869533"/>
              </a:xfrm>
              <a:prstGeom prst="rect">
                <a:avLst/>
              </a:prstGeom>
              <a:noFill/>
            </p:spPr>
            <p:txBody>
              <a:bodyPr wrap="square" rtlCol="0">
                <a:spAutoFit/>
              </a:bodyPr>
              <a:lstStyle/>
              <a:p>
                <a:r>
                  <a:rPr lang="ru-RU" sz="2000" dirty="0"/>
                  <a:t>В тоже время для всех входных данных задачи размерности </a:t>
                </a:r>
                <a14:m>
                  <m:oMath xmlns:m="http://schemas.openxmlformats.org/officeDocument/2006/math">
                    <m:r>
                      <a:rPr lang="en-US" sz="2000" b="0" i="1" smtClean="0">
                        <a:latin typeface="Cambria Math" panose="02040503050406030204" pitchFamily="18" charset="0"/>
                      </a:rPr>
                      <m:t>𝑙</m:t>
                    </m:r>
                    <m:r>
                      <a:rPr lang="en-US" sz="2000" b="0" i="1" smtClean="0">
                        <a:latin typeface="Cambria Math" panose="02040503050406030204" pitchFamily="18" charset="0"/>
                      </a:rPr>
                      <m:t> </m:t>
                    </m:r>
                  </m:oMath>
                </a14:m>
                <a:r>
                  <a:rPr lang="en-US" sz="2000" dirty="0"/>
                  <a:t> </a:t>
                </a:r>
                <a:r>
                  <a:rPr lang="ru-RU" sz="2000" dirty="0"/>
                  <a:t>выполняется:  </a:t>
                </a:r>
                <a:endParaRPr lang="ru-RU" sz="200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2000" i="1" dirty="0">
                          <a:latin typeface="Cambria Math" panose="02040503050406030204" pitchFamily="18" charset="0"/>
                        </a:rPr>
                        <m:t>𝑇</m:t>
                      </m:r>
                      <m:d>
                        <m:dPr>
                          <m:ctrlPr>
                            <a:rPr lang="en-US" sz="2000" i="1" dirty="0">
                              <a:latin typeface="Cambria Math" panose="02040503050406030204" pitchFamily="18" charset="0"/>
                            </a:rPr>
                          </m:ctrlPr>
                        </m:dPr>
                        <m:e>
                          <m:r>
                            <a:rPr lang="en-US" sz="2000" i="1" dirty="0">
                              <a:latin typeface="Cambria Math" panose="02040503050406030204" pitchFamily="18" charset="0"/>
                            </a:rPr>
                            <m:t>𝑙</m:t>
                          </m:r>
                        </m:e>
                      </m:d>
                      <m:r>
                        <a:rPr lang="en-US" sz="2000" i="1" dirty="0">
                          <a:latin typeface="Cambria Math" panose="02040503050406030204" pitchFamily="18" charset="0"/>
                        </a:rPr>
                        <m:t>&lt;</m:t>
                      </m:r>
                      <m:d>
                        <m:dPr>
                          <m:begChr m:val="⌊"/>
                          <m:endChr m:val="⌋"/>
                          <m:ctrlPr>
                            <a:rPr lang="ru-RU" sz="2000" i="1" dirty="0">
                              <a:latin typeface="Cambria Math" panose="02040503050406030204" pitchFamily="18" charset="0"/>
                              <a:ea typeface="Cambria Math" panose="02040503050406030204" pitchFamily="18" charset="0"/>
                            </a:rPr>
                          </m:ctrlPr>
                        </m:dPr>
                        <m:e>
                          <m:sSup>
                            <m:sSupPr>
                              <m:ctrlPr>
                                <a:rPr lang="en-US" sz="2000" i="1" dirty="0">
                                  <a:latin typeface="Cambria Math" panose="02040503050406030204" pitchFamily="18" charset="0"/>
                                  <a:ea typeface="Cambria Math" panose="02040503050406030204" pitchFamily="18" charset="0"/>
                                </a:rPr>
                              </m:ctrlPr>
                            </m:sSupPr>
                            <m:e>
                              <m:r>
                                <a:rPr lang="en-US" sz="2000" i="1" dirty="0">
                                  <a:latin typeface="Cambria Math" panose="02040503050406030204" pitchFamily="18" charset="0"/>
                                  <a:ea typeface="Cambria Math" panose="02040503050406030204" pitchFamily="18" charset="0"/>
                                </a:rPr>
                                <m:t>2</m:t>
                              </m:r>
                            </m:e>
                            <m:sup>
                              <m:f>
                                <m:fPr>
                                  <m:type m:val="skw"/>
                                  <m:ctrlPr>
                                    <a:rPr lang="en-US" sz="2000" i="1" dirty="0">
                                      <a:latin typeface="Cambria Math" panose="02040503050406030204" pitchFamily="18" charset="0"/>
                                      <a:ea typeface="Cambria Math" panose="02040503050406030204" pitchFamily="18" charset="0"/>
                                    </a:rPr>
                                  </m:ctrlPr>
                                </m:fPr>
                                <m:num>
                                  <m:r>
                                    <a:rPr lang="en-US" sz="2000" i="1" dirty="0">
                                      <a:latin typeface="Cambria Math" panose="02040503050406030204" pitchFamily="18" charset="0"/>
                                      <a:ea typeface="Cambria Math" panose="02040503050406030204" pitchFamily="18" charset="0"/>
                                    </a:rPr>
                                    <m:t>𝑙</m:t>
                                  </m:r>
                                </m:num>
                                <m:den>
                                  <m:r>
                                    <a:rPr lang="en-US" sz="2000" i="1" dirty="0">
                                      <a:latin typeface="Cambria Math" panose="02040503050406030204" pitchFamily="18" charset="0"/>
                                      <a:ea typeface="Cambria Math" panose="02040503050406030204" pitchFamily="18" charset="0"/>
                                    </a:rPr>
                                    <m:t>2</m:t>
                                  </m:r>
                                </m:den>
                              </m:f>
                            </m:sup>
                          </m:sSup>
                        </m:e>
                      </m:d>
                      <m:r>
                        <a:rPr lang="en-US" sz="2000" i="1" dirty="0">
                          <a:latin typeface="Cambria Math" panose="02040503050406030204" pitchFamily="18" charset="0"/>
                          <a:ea typeface="Cambria Math" panose="02040503050406030204" pitchFamily="18" charset="0"/>
                        </a:rPr>
                        <m:t>−1≤</m:t>
                      </m:r>
                      <m:sSup>
                        <m:sSupPr>
                          <m:ctrlPr>
                            <a:rPr lang="ru-RU" sz="2000" i="1" dirty="0">
                              <a:latin typeface="Cambria Math" panose="02040503050406030204" pitchFamily="18" charset="0"/>
                              <a:ea typeface="Cambria Math" panose="02040503050406030204" pitchFamily="18" charset="0"/>
                            </a:rPr>
                          </m:ctrlPr>
                        </m:sSupPr>
                        <m:e>
                          <m:r>
                            <a:rPr lang="en-US" sz="2000" i="1" dirty="0">
                              <a:latin typeface="Cambria Math" panose="02040503050406030204" pitchFamily="18" charset="0"/>
                              <a:ea typeface="Cambria Math" panose="02040503050406030204" pitchFamily="18" charset="0"/>
                            </a:rPr>
                            <m:t>2</m:t>
                          </m:r>
                        </m:e>
                        <m:sup>
                          <m:f>
                            <m:fPr>
                              <m:type m:val="skw"/>
                              <m:ctrlPr>
                                <a:rPr lang="ru-RU" sz="2000" i="1" dirty="0">
                                  <a:latin typeface="Cambria Math" panose="02040503050406030204" pitchFamily="18" charset="0"/>
                                  <a:ea typeface="Cambria Math" panose="02040503050406030204" pitchFamily="18" charset="0"/>
                                </a:rPr>
                              </m:ctrlPr>
                            </m:fPr>
                            <m:num>
                              <m:r>
                                <a:rPr lang="en-US" sz="2000" i="1" dirty="0">
                                  <a:latin typeface="Cambria Math" panose="02040503050406030204" pitchFamily="18" charset="0"/>
                                  <a:ea typeface="Cambria Math" panose="02040503050406030204" pitchFamily="18" charset="0"/>
                                </a:rPr>
                                <m:t>𝑙</m:t>
                              </m:r>
                            </m:num>
                            <m:den>
                              <m:r>
                                <a:rPr lang="en-US" sz="2000" i="1" dirty="0">
                                  <a:latin typeface="Cambria Math" panose="02040503050406030204" pitchFamily="18" charset="0"/>
                                  <a:ea typeface="Cambria Math" panose="02040503050406030204" pitchFamily="18" charset="0"/>
                                </a:rPr>
                                <m:t>2</m:t>
                              </m:r>
                            </m:den>
                          </m:f>
                        </m:sup>
                      </m:sSup>
                      <m:r>
                        <a:rPr lang="en-US" sz="2000" b="0" i="1" dirty="0" smtClean="0">
                          <a:latin typeface="Cambria Math" panose="02040503050406030204" pitchFamily="18" charset="0"/>
                          <a:ea typeface="Cambria Math" panose="02040503050406030204" pitchFamily="18" charset="0"/>
                        </a:rPr>
                        <m:t>−1&lt;</m:t>
                      </m:r>
                      <m:sSup>
                        <m:sSupPr>
                          <m:ctrlPr>
                            <a:rPr lang="ru-RU" sz="2000" i="1" dirty="0">
                              <a:latin typeface="Cambria Math" panose="02040503050406030204" pitchFamily="18" charset="0"/>
                              <a:ea typeface="Cambria Math" panose="02040503050406030204" pitchFamily="18" charset="0"/>
                            </a:rPr>
                          </m:ctrlPr>
                        </m:sSupPr>
                        <m:e>
                          <m:r>
                            <a:rPr lang="en-US" sz="2000" i="1" dirty="0">
                              <a:latin typeface="Cambria Math" panose="02040503050406030204" pitchFamily="18" charset="0"/>
                              <a:ea typeface="Cambria Math" panose="02040503050406030204" pitchFamily="18" charset="0"/>
                            </a:rPr>
                            <m:t>2</m:t>
                          </m:r>
                        </m:e>
                        <m:sup>
                          <m:f>
                            <m:fPr>
                              <m:type m:val="skw"/>
                              <m:ctrlPr>
                                <a:rPr lang="ru-RU" sz="2000" i="1" dirty="0">
                                  <a:latin typeface="Cambria Math" panose="02040503050406030204" pitchFamily="18" charset="0"/>
                                  <a:ea typeface="Cambria Math" panose="02040503050406030204" pitchFamily="18" charset="0"/>
                                </a:rPr>
                              </m:ctrlPr>
                            </m:fPr>
                            <m:num>
                              <m:r>
                                <a:rPr lang="en-US" sz="2000" i="1" dirty="0">
                                  <a:latin typeface="Cambria Math" panose="02040503050406030204" pitchFamily="18" charset="0"/>
                                  <a:ea typeface="Cambria Math" panose="02040503050406030204" pitchFamily="18" charset="0"/>
                                </a:rPr>
                                <m:t>𝑙</m:t>
                              </m:r>
                            </m:num>
                            <m:den>
                              <m:r>
                                <a:rPr lang="en-US" sz="2000" i="1" dirty="0">
                                  <a:latin typeface="Cambria Math" panose="02040503050406030204" pitchFamily="18" charset="0"/>
                                  <a:ea typeface="Cambria Math" panose="02040503050406030204" pitchFamily="18" charset="0"/>
                                </a:rPr>
                                <m:t>2</m:t>
                              </m:r>
                            </m:den>
                          </m:f>
                        </m:sup>
                      </m:sSup>
                      <m:r>
                        <a:rPr lang="en-US" sz="2000" b="0" i="0" dirty="0" smtClean="0">
                          <a:latin typeface="Cambria Math" panose="02040503050406030204" pitchFamily="18" charset="0"/>
                          <a:ea typeface="Cambria Math" panose="02040503050406030204" pitchFamily="18" charset="0"/>
                        </a:rPr>
                        <m:t>.</m:t>
                      </m:r>
                    </m:oMath>
                  </m:oMathPara>
                </a14:m>
                <a:endParaRPr lang="ru-BY" sz="2000" dirty="0"/>
              </a:p>
            </p:txBody>
          </p:sp>
        </mc:Choice>
        <mc:Fallback xmlns="">
          <p:sp>
            <p:nvSpPr>
              <p:cNvPr id="6" name="TextBox 5">
                <a:extLst>
                  <a:ext uri="{FF2B5EF4-FFF2-40B4-BE49-F238E27FC236}">
                    <a16:creationId xmlns:a16="http://schemas.microsoft.com/office/drawing/2014/main" id="{8EFB815A-6DE1-CE84-9565-39C25D468B6A}"/>
                  </a:ext>
                </a:extLst>
              </p:cNvPr>
              <p:cNvSpPr txBox="1">
                <a:spLocks noRot="1" noChangeAspect="1" noMove="1" noResize="1" noEditPoints="1" noAdjustHandles="1" noChangeArrowheads="1" noChangeShapeType="1" noTextEdit="1"/>
              </p:cNvSpPr>
              <p:nvPr/>
            </p:nvSpPr>
            <p:spPr>
              <a:xfrm>
                <a:off x="122549" y="3915658"/>
                <a:ext cx="11879738" cy="869533"/>
              </a:xfrm>
              <a:prstGeom prst="rect">
                <a:avLst/>
              </a:prstGeom>
              <a:blipFill>
                <a:blip r:embed="rId9"/>
                <a:stretch>
                  <a:fillRect l="-513" t="-3497"/>
                </a:stretch>
              </a:blipFill>
            </p:spPr>
            <p:txBody>
              <a:bodyPr/>
              <a:lstStyle/>
              <a:p>
                <a:r>
                  <a:rPr lang="ru-BY">
                    <a:noFill/>
                  </a:rPr>
                  <a:t> </a:t>
                </a:r>
              </a:p>
            </p:txBody>
          </p:sp>
        </mc:Fallback>
      </mc:AlternateContent>
    </p:spTree>
    <p:extLst>
      <p:ext uri="{BB962C8B-B14F-4D97-AF65-F5344CB8AC3E}">
        <p14:creationId xmlns:p14="http://schemas.microsoft.com/office/powerpoint/2010/main" val="1798270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2" grpId="0"/>
      <p:bldP spid="7" grpId="0"/>
      <p:bldP spid="5" grpId="0"/>
      <p:bldP spid="6"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DFA898A-9303-7E2B-B500-09DC0FB4CEC5}"/>
              </a:ext>
            </a:extLst>
          </p:cNvPr>
          <p:cNvSpPr txBox="1"/>
          <p:nvPr/>
        </p:nvSpPr>
        <p:spPr>
          <a:xfrm>
            <a:off x="2726809" y="2541181"/>
            <a:ext cx="6738383" cy="584775"/>
          </a:xfrm>
          <a:prstGeom prst="rect">
            <a:avLst/>
          </a:prstGeom>
          <a:noFill/>
        </p:spPr>
        <p:txBody>
          <a:bodyPr wrap="none" rtlCol="0">
            <a:spAutoFit/>
          </a:bodyPr>
          <a:lstStyle/>
          <a:p>
            <a:pPr algn="ctr"/>
            <a:r>
              <a:rPr lang="ru-RU" sz="3200" b="1" dirty="0" err="1"/>
              <a:t>Псевдополиномиальные</a:t>
            </a:r>
            <a:r>
              <a:rPr lang="ru-RU" sz="3200" b="1" dirty="0"/>
              <a:t> алгоритмы</a:t>
            </a:r>
            <a:endParaRPr lang="ru-BY" sz="3200" b="1" dirty="0"/>
          </a:p>
        </p:txBody>
      </p:sp>
    </p:spTree>
    <p:extLst>
      <p:ext uri="{BB962C8B-B14F-4D97-AF65-F5344CB8AC3E}">
        <p14:creationId xmlns:p14="http://schemas.microsoft.com/office/powerpoint/2010/main" val="32924845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Объект 2"/>
              <p:cNvSpPr txBox="1"/>
              <p:nvPr/>
            </p:nvSpPr>
            <p:spPr bwMode="auto">
              <a:xfrm>
                <a:off x="659789" y="1612406"/>
                <a:ext cx="11274641" cy="652330"/>
              </a:xfrm>
              <a:prstGeom prst="rect">
                <a:avLst/>
              </a:prstGeom>
              <a:noFill/>
            </p:spPr>
            <p:txBody>
              <a:bodyPr>
                <a:normAutofit fontScale="25000" lnSpcReduction="20000"/>
              </a:bodyPr>
              <a:lstStyle/>
              <a:p>
                <a:pPr/>
                <a:br>
                  <a:rPr lang="ru-BY" i="0" dirty="0">
                    <a:solidFill>
                      <a:srgbClr val="000000"/>
                    </a:solidFill>
                    <a:latin typeface="Cambria Math" panose="02040503050406030204" pitchFamily="18" charset="0"/>
                  </a:rPr>
                </a:br>
                <a14:m>
                  <m:oMathPara xmlns:m="http://schemas.openxmlformats.org/officeDocument/2006/math">
                    <m:oMathParaPr>
                      <m:jc m:val="center"/>
                    </m:oMathParaPr>
                    <m:oMath xmlns:m="http://schemas.openxmlformats.org/officeDocument/2006/math">
                      <m:r>
                        <a:rPr lang="ru-BY" sz="11200" b="1" i="1">
                          <a:solidFill>
                            <a:srgbClr val="000000"/>
                          </a:solidFill>
                          <a:latin typeface="Cambria Math" panose="02040503050406030204" pitchFamily="18" charset="0"/>
                        </a:rPr>
                        <m:t>𝑻</m:t>
                      </m:r>
                      <m:d>
                        <m:dPr>
                          <m:ctrlPr>
                            <a:rPr lang="ru-BY" sz="11200" b="1" i="1">
                              <a:solidFill>
                                <a:srgbClr val="000000"/>
                              </a:solidFill>
                              <a:latin typeface="Cambria Math" panose="02040503050406030204" pitchFamily="18" charset="0"/>
                            </a:rPr>
                          </m:ctrlPr>
                        </m:dPr>
                        <m:e>
                          <m:r>
                            <a:rPr lang="ru-BY" sz="11200" b="1" i="1">
                              <a:solidFill>
                                <a:srgbClr val="000000"/>
                              </a:solidFill>
                              <a:latin typeface="Cambria Math" panose="02040503050406030204" pitchFamily="18" charset="0"/>
                            </a:rPr>
                            <m:t>𝒍</m:t>
                          </m:r>
                        </m:e>
                      </m:d>
                      <m:r>
                        <a:rPr lang="ru-BY" sz="11200" b="1" i="1">
                          <a:solidFill>
                            <a:srgbClr val="000000"/>
                          </a:solidFill>
                          <a:latin typeface="Cambria Math" panose="02040503050406030204" pitchFamily="18" charset="0"/>
                        </a:rPr>
                        <m:t>=</m:t>
                      </m:r>
                      <m:r>
                        <a:rPr lang="el-GR" sz="11200" b="1" i="0" dirty="0" smtClean="0">
                          <a:latin typeface="Cambria Math" panose="02040503050406030204" pitchFamily="18" charset="0"/>
                          <a:ea typeface="Cambria Math" panose="02040503050406030204" pitchFamily="18" charset="0"/>
                        </a:rPr>
                        <m:t>𝚯</m:t>
                      </m:r>
                      <m:d>
                        <m:dPr>
                          <m:ctrlPr>
                            <a:rPr lang="ru-BY" sz="11200" b="1" i="1">
                              <a:solidFill>
                                <a:srgbClr val="000000"/>
                              </a:solidFill>
                              <a:latin typeface="Cambria Math" panose="02040503050406030204" pitchFamily="18" charset="0"/>
                            </a:rPr>
                          </m:ctrlPr>
                        </m:dPr>
                        <m:e>
                          <m:func>
                            <m:funcPr>
                              <m:ctrlPr>
                                <a:rPr lang="ru-BY" sz="11200" b="1" i="1" smtClean="0">
                                  <a:solidFill>
                                    <a:srgbClr val="000000"/>
                                  </a:solidFill>
                                  <a:latin typeface="Cambria Math" panose="02040503050406030204" pitchFamily="18" charset="0"/>
                                </a:rPr>
                              </m:ctrlPr>
                            </m:funcPr>
                            <m:fName>
                              <m:r>
                                <a:rPr lang="ru-RU" sz="11200" b="1" i="1" smtClean="0">
                                  <a:solidFill>
                                    <a:srgbClr val="000000"/>
                                  </a:solidFill>
                                  <a:latin typeface="Cambria Math" panose="02040503050406030204" pitchFamily="18" charset="0"/>
                                </a:rPr>
                                <m:t>  </m:t>
                              </m:r>
                              <m:r>
                                <a:rPr lang="en-US" sz="11200" b="0" i="1" smtClean="0">
                                  <a:solidFill>
                                    <a:srgbClr val="000000"/>
                                  </a:solidFill>
                                  <a:latin typeface="Cambria Math" panose="02040503050406030204" pitchFamily="18" charset="0"/>
                                </a:rPr>
                                <m:t>𝑝</m:t>
                              </m:r>
                              <m:r>
                                <a:rPr lang="ru-RU" sz="11200" b="1" i="1" smtClean="0">
                                  <a:solidFill>
                                    <a:srgbClr val="000000"/>
                                  </a:solidFill>
                                  <a:latin typeface="Cambria Math" panose="02040503050406030204" pitchFamily="18" charset="0"/>
                                </a:rPr>
                                <m:t> </m:t>
                              </m:r>
                            </m:fName>
                            <m:e>
                              <m:r>
                                <a:rPr lang="ru-BY" sz="11200" b="1" i="0" smtClean="0">
                                  <a:solidFill>
                                    <a:srgbClr val="000000"/>
                                  </a:solidFill>
                                  <a:latin typeface="Cambria Math" panose="02040503050406030204" pitchFamily="18" charset="0"/>
                                </a:rPr>
                                <m:t>(</m:t>
                              </m:r>
                              <m:r>
                                <a:rPr lang="en-US" sz="11200" b="0" i="1" smtClean="0">
                                  <a:solidFill>
                                    <a:srgbClr val="000000"/>
                                  </a:solidFill>
                                  <a:latin typeface="Cambria Math" panose="02040503050406030204" pitchFamily="18" charset="0"/>
                                </a:rPr>
                                <m:t>𝑙</m:t>
                              </m:r>
                              <m:r>
                                <a:rPr lang="en-US" sz="11200" b="0" i="0">
                                  <a:solidFill>
                                    <a:srgbClr val="000000"/>
                                  </a:solidFill>
                                  <a:latin typeface="Cambria Math" panose="02040503050406030204" pitchFamily="18" charset="0"/>
                                </a:rPr>
                                <m:t>,</m:t>
                              </m:r>
                              <m:r>
                                <a:rPr lang="ru-RU" sz="11200" b="0" i="0" smtClean="0">
                                  <a:solidFill>
                                    <a:srgbClr val="000000"/>
                                  </a:solidFill>
                                  <a:latin typeface="Cambria Math" panose="02040503050406030204" pitchFamily="18" charset="0"/>
                                </a:rPr>
                                <m:t> </m:t>
                              </m:r>
                              <m:r>
                                <a:rPr lang="ru-RU" sz="11200" i="0" smtClean="0">
                                  <a:solidFill>
                                    <a:srgbClr val="000000"/>
                                  </a:solidFill>
                                  <a:latin typeface="Cambria Math" panose="02040503050406030204" pitchFamily="18" charset="0"/>
                                </a:rPr>
                                <m:t>|</m:t>
                              </m:r>
                              <m:r>
                                <m:rPr>
                                  <m:sty m:val="p"/>
                                </m:rPr>
                                <a:rPr lang="en-US" sz="11200" b="0" i="0">
                                  <a:solidFill>
                                    <a:srgbClr val="000000"/>
                                  </a:solidFill>
                                  <a:latin typeface="Cambria Math" panose="02040503050406030204" pitchFamily="18" charset="0"/>
                                </a:rPr>
                                <m:t>Max</m:t>
                              </m:r>
                              <m:r>
                                <a:rPr lang="en-US" sz="11200" b="0" i="0">
                                  <a:solidFill>
                                    <a:srgbClr val="000000"/>
                                  </a:solidFill>
                                  <a:latin typeface="Cambria Math" panose="02040503050406030204" pitchFamily="18" charset="0"/>
                                </a:rPr>
                                <m:t>(</m:t>
                              </m:r>
                              <m:r>
                                <m:rPr>
                                  <m:sty m:val="p"/>
                                </m:rPr>
                                <a:rPr lang="en-US" sz="11200" b="0" i="0">
                                  <a:solidFill>
                                    <a:srgbClr val="000000"/>
                                  </a:solidFill>
                                  <a:latin typeface="Cambria Math" panose="02040503050406030204" pitchFamily="18" charset="0"/>
                                </a:rPr>
                                <m:t>I</m:t>
                              </m:r>
                              <m:r>
                                <a:rPr lang="en-US" sz="11200" b="0" i="0">
                                  <a:solidFill>
                                    <a:srgbClr val="000000"/>
                                  </a:solidFill>
                                  <a:latin typeface="Cambria Math" panose="02040503050406030204" pitchFamily="18" charset="0"/>
                                </a:rPr>
                                <m:t>)|</m:t>
                              </m:r>
                              <m:r>
                                <a:rPr lang="en-US" sz="11200" b="1" i="0">
                                  <a:solidFill>
                                    <a:srgbClr val="000000"/>
                                  </a:solidFill>
                                  <a:latin typeface="Cambria Math" panose="02040503050406030204" pitchFamily="18" charset="0"/>
                                </a:rPr>
                                <m:t>)</m:t>
                              </m:r>
                              <m:r>
                                <a:rPr lang="ru-RU" sz="11200" b="1" i="1" smtClean="0">
                                  <a:solidFill>
                                    <a:srgbClr val="000000"/>
                                  </a:solidFill>
                                  <a:latin typeface="Cambria Math" panose="02040503050406030204" pitchFamily="18" charset="0"/>
                                </a:rPr>
                                <m:t> </m:t>
                              </m:r>
                            </m:e>
                          </m:func>
                        </m:e>
                      </m:d>
                      <m:r>
                        <a:rPr lang="ru-BY" sz="11200" i="1">
                          <a:solidFill>
                            <a:srgbClr val="000000"/>
                          </a:solidFill>
                          <a:latin typeface="Cambria Math" panose="02040503050406030204" pitchFamily="18" charset="0"/>
                        </a:rPr>
                        <m:t>,</m:t>
                      </m:r>
                    </m:oMath>
                  </m:oMathPara>
                </a14:m>
                <a:endParaRPr lang="en-US" sz="11200" i="1" dirty="0">
                  <a:solidFill>
                    <a:srgbClr val="000000"/>
                  </a:solidFill>
                  <a:latin typeface="Cambria Math" panose="02040503050406030204" pitchFamily="18" charset="0"/>
                </a:endParaRPr>
              </a:p>
              <a:p>
                <a:endParaRPr lang="en-US" sz="11200" dirty="0"/>
              </a:p>
              <a:p>
                <a:pPr/>
                <a14:m>
                  <m:oMath xmlns:m="http://schemas.openxmlformats.org/officeDocument/2006/math">
                    <m:r>
                      <m:rPr>
                        <m:nor/>
                      </m:rPr>
                      <a:rPr lang="ru-RU" sz="12800" dirty="0"/>
                      <m:t>где </m:t>
                    </m:r>
                    <m:r>
                      <a:rPr lang="en-US" sz="12800"/>
                      <m:t>𝑝</m:t>
                    </m:r>
                    <m:r>
                      <a:rPr lang="ru-RU" sz="12800"/>
                      <m:t>−</m:t>
                    </m:r>
                    <m:r>
                      <m:rPr>
                        <m:nor/>
                      </m:rPr>
                      <a:rPr lang="en-US" sz="12800" dirty="0"/>
                      <m:t> </m:t>
                    </m:r>
                  </m:oMath>
                </a14:m>
                <a:r>
                  <a:rPr lang="ru-RU" sz="12800" dirty="0"/>
                  <a:t>полином от двух переменных</a:t>
                </a:r>
                <a:endParaRPr lang="ru-BY" sz="12800" dirty="0"/>
              </a:p>
            </p:txBody>
          </p:sp>
        </mc:Choice>
        <mc:Fallback>
          <p:sp>
            <p:nvSpPr>
              <p:cNvPr id="3" name="Объект 2"/>
              <p:cNvSpPr txBox="1">
                <a:spLocks noRot="1" noChangeAspect="1" noMove="1" noResize="1" noEditPoints="1" noAdjustHandles="1" noChangeArrowheads="1" noChangeShapeType="1" noTextEdit="1"/>
              </p:cNvSpPr>
              <p:nvPr/>
            </p:nvSpPr>
            <p:spPr bwMode="auto">
              <a:xfrm>
                <a:off x="659789" y="1612406"/>
                <a:ext cx="11274641" cy="652330"/>
              </a:xfrm>
              <a:prstGeom prst="rect">
                <a:avLst/>
              </a:prstGeom>
              <a:blipFill>
                <a:blip r:embed="rId2"/>
                <a:stretch>
                  <a:fillRect b="-120561"/>
                </a:stretch>
              </a:blipFill>
            </p:spPr>
            <p:txBody>
              <a:bodyPr/>
              <a:lstStyle/>
              <a:p>
                <a:r>
                  <a:rPr lang="ru-BY">
                    <a:noFill/>
                  </a:rPr>
                  <a:t> </a:t>
                </a:r>
              </a:p>
            </p:txBody>
          </p:sp>
        </mc:Fallback>
      </mc:AlternateContent>
      <p:sp>
        <p:nvSpPr>
          <p:cNvPr id="11" name="TextBox 10"/>
          <p:cNvSpPr txBox="1"/>
          <p:nvPr/>
        </p:nvSpPr>
        <p:spPr>
          <a:xfrm>
            <a:off x="11157995" y="6627034"/>
            <a:ext cx="1034005" cy="246221"/>
          </a:xfrm>
          <a:prstGeom prst="rect">
            <a:avLst/>
          </a:prstGeom>
          <a:noFill/>
        </p:spPr>
        <p:txBody>
          <a:bodyPr wrap="square" lIns="0" tIns="0" rIns="0" bIns="0" rtlCol="0">
            <a:spAutoFit/>
          </a:bodyPr>
          <a:lstStyle/>
          <a:p>
            <a:pPr algn="ctr"/>
            <a:r>
              <a:rPr lang="ru-RU" sz="1600" dirty="0">
                <a:solidFill>
                  <a:srgbClr val="144E9D"/>
                </a:solidFill>
              </a:rPr>
              <a:t>ФПМИ БГУ</a:t>
            </a:r>
          </a:p>
        </p:txBody>
      </p:sp>
      <p:pic>
        <p:nvPicPr>
          <p:cNvPr id="12" name="Рисунок 11" descr="png..png"/>
          <p:cNvPicPr>
            <a:picLocks noChangeAspect="1"/>
          </p:cNvPicPr>
          <p:nvPr/>
        </p:nvPicPr>
        <p:blipFill>
          <a:blip r:embed="rId3" cstate="print"/>
          <a:srcRect r="82957"/>
          <a:stretch>
            <a:fillRect/>
          </a:stretch>
        </p:blipFill>
        <p:spPr>
          <a:xfrm>
            <a:off x="10933610" y="6425188"/>
            <a:ext cx="259107" cy="386512"/>
          </a:xfrm>
          <a:prstGeom prst="rect">
            <a:avLst/>
          </a:prstGeom>
        </p:spPr>
      </p:pic>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8B507A6C-7F3D-4DF2-9C0A-4295E4BE8BF9}"/>
                  </a:ext>
                </a:extLst>
              </p:cNvPr>
              <p:cNvSpPr txBox="1"/>
              <p:nvPr/>
            </p:nvSpPr>
            <p:spPr>
              <a:xfrm>
                <a:off x="534160" y="289307"/>
                <a:ext cx="10658557" cy="1077218"/>
              </a:xfrm>
              <a:prstGeom prst="rect">
                <a:avLst/>
              </a:prstGeom>
              <a:noFill/>
            </p:spPr>
            <p:txBody>
              <a:bodyPr wrap="square" rtlCol="0">
                <a:spAutoFit/>
              </a:bodyPr>
              <a:lstStyle/>
              <a:p>
                <a:pPr algn="just"/>
                <a:r>
                  <a:rPr lang="ru-RU" sz="3200" dirty="0"/>
                  <a:t>Алгоритм называется </a:t>
                </a:r>
                <a:r>
                  <a:rPr lang="ru-RU" sz="3200" b="1" dirty="0" err="1"/>
                  <a:t>псевдополиномиальным</a:t>
                </a:r>
                <a:r>
                  <a:rPr lang="ru-RU" sz="3200" dirty="0"/>
                  <a:t>, </a:t>
                </a:r>
              </a:p>
              <a:p>
                <a:pPr algn="just"/>
                <a:r>
                  <a:rPr lang="ru-RU" sz="3200" dirty="0"/>
                  <a:t>если для любой его индивидуальной задачи </a:t>
                </a:r>
                <a14:m>
                  <m:oMath xmlns:m="http://schemas.openxmlformats.org/officeDocument/2006/math">
                    <m:r>
                      <a:rPr lang="en-US" sz="3200" i="1" dirty="0" smtClean="0">
                        <a:latin typeface="Cambria Math" panose="02040503050406030204" pitchFamily="18" charset="0"/>
                      </a:rPr>
                      <m:t>𝐼</m:t>
                    </m:r>
                  </m:oMath>
                </a14:m>
                <a:endParaRPr lang="x-none" sz="3200" dirty="0"/>
              </a:p>
            </p:txBody>
          </p:sp>
        </mc:Choice>
        <mc:Fallback xmlns="">
          <p:sp>
            <p:nvSpPr>
              <p:cNvPr id="14" name="TextBox 13">
                <a:extLst>
                  <a:ext uri="{FF2B5EF4-FFF2-40B4-BE49-F238E27FC236}">
                    <a16:creationId xmlns:a16="http://schemas.microsoft.com/office/drawing/2014/main" id="{8B507A6C-7F3D-4DF2-9C0A-4295E4BE8BF9}"/>
                  </a:ext>
                </a:extLst>
              </p:cNvPr>
              <p:cNvSpPr txBox="1">
                <a:spLocks noRot="1" noChangeAspect="1" noMove="1" noResize="1" noEditPoints="1" noAdjustHandles="1" noChangeArrowheads="1" noChangeShapeType="1" noTextEdit="1"/>
              </p:cNvSpPr>
              <p:nvPr/>
            </p:nvSpPr>
            <p:spPr>
              <a:xfrm>
                <a:off x="534160" y="289307"/>
                <a:ext cx="10658557" cy="1077218"/>
              </a:xfrm>
              <a:prstGeom prst="rect">
                <a:avLst/>
              </a:prstGeom>
              <a:blipFill>
                <a:blip r:embed="rId4"/>
                <a:stretch>
                  <a:fillRect l="-1487" t="-7345" b="-18079"/>
                </a:stretch>
              </a:blipFill>
            </p:spPr>
            <p:txBody>
              <a:bodyPr/>
              <a:lstStyle/>
              <a:p>
                <a:r>
                  <a:rPr lang="ru-BY">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F1B220E0-D74B-4CB7-AEDB-245FD046921D}"/>
                  </a:ext>
                </a:extLst>
              </p:cNvPr>
              <p:cNvSpPr txBox="1"/>
              <p:nvPr/>
            </p:nvSpPr>
            <p:spPr>
              <a:xfrm>
                <a:off x="134309" y="2952661"/>
                <a:ext cx="11692562" cy="2677656"/>
              </a:xfrm>
              <a:prstGeom prst="rect">
                <a:avLst/>
              </a:prstGeom>
              <a:noFill/>
            </p:spPr>
            <p:txBody>
              <a:bodyPr wrap="square" rtlCol="0">
                <a:spAutoFit/>
              </a:bodyPr>
              <a:lstStyle/>
              <a:p>
                <a:pPr lvl="2" algn="just"/>
                <a14:m>
                  <m:oMath xmlns:m="http://schemas.openxmlformats.org/officeDocument/2006/math">
                    <m:d>
                      <m:dPr>
                        <m:ctrlPr>
                          <a:rPr lang="en-US" sz="2800" b="0" i="1" smtClean="0">
                            <a:solidFill>
                              <a:srgbClr val="000000"/>
                            </a:solidFill>
                            <a:latin typeface="Cambria Math" panose="02040503050406030204" pitchFamily="18" charset="0"/>
                          </a:rPr>
                        </m:ctrlPr>
                      </m:dPr>
                      <m:e>
                        <m:r>
                          <a:rPr lang="en-US" sz="2800" b="0" i="0" smtClean="0">
                            <a:solidFill>
                              <a:srgbClr val="000000"/>
                            </a:solidFill>
                            <a:latin typeface="Cambria Math" panose="02040503050406030204" pitchFamily="18" charset="0"/>
                          </a:rPr>
                          <m:t>1</m:t>
                        </m:r>
                      </m:e>
                    </m:d>
                  </m:oMath>
                </a14:m>
                <a:r>
                  <a:rPr lang="ru-RU" sz="2800" b="0" i="0" dirty="0">
                    <a:solidFill>
                      <a:srgbClr val="000000"/>
                    </a:solidFill>
                  </a:rPr>
                  <a:t>размерности задачи</a:t>
                </a:r>
                <a:r>
                  <a:rPr lang="ru-RU" sz="2800" b="0" dirty="0">
                    <a:solidFill>
                      <a:srgbClr val="000000"/>
                    </a:solidFill>
                    <a:latin typeface="Cambria Math" panose="02040503050406030204" pitchFamily="18" charset="0"/>
                  </a:rPr>
                  <a:t> </a:t>
                </a:r>
                <a14:m>
                  <m:oMath xmlns:m="http://schemas.openxmlformats.org/officeDocument/2006/math">
                    <m:r>
                      <a:rPr lang="en-US" sz="2800" b="0" i="1" dirty="0" smtClean="0">
                        <a:solidFill>
                          <a:srgbClr val="000000"/>
                        </a:solidFill>
                        <a:latin typeface="Cambria Math" panose="02040503050406030204" pitchFamily="18" charset="0"/>
                      </a:rPr>
                      <m:t>𝑙</m:t>
                    </m:r>
                  </m:oMath>
                </a14:m>
                <a:r>
                  <a:rPr lang="ru-RU" sz="2800" b="0" dirty="0">
                    <a:solidFill>
                      <a:srgbClr val="000000"/>
                    </a:solidFill>
                    <a:latin typeface="Cambria Math" panose="02040503050406030204" pitchFamily="18" charset="0"/>
                  </a:rPr>
                  <a:t> (длина в битах входных данных </a:t>
                </a:r>
                <a:r>
                  <a:rPr lang="ru-RU" sz="2800" dirty="0">
                    <a:solidFill>
                      <a:srgbClr val="000000"/>
                    </a:solidFill>
                    <a:latin typeface="Cambria Math" panose="02040503050406030204" pitchFamily="18" charset="0"/>
                  </a:rPr>
                  <a:t>индивидуальной </a:t>
                </a:r>
                <a:r>
                  <a:rPr lang="ru-RU" sz="2800" b="0" dirty="0">
                    <a:solidFill>
                      <a:srgbClr val="000000"/>
                    </a:solidFill>
                    <a:latin typeface="Cambria Math" panose="02040503050406030204" pitchFamily="18" charset="0"/>
                  </a:rPr>
                  <a:t>задачи</a:t>
                </a:r>
                <a:r>
                  <a:rPr lang="en-US" sz="2800" b="0" dirty="0">
                    <a:solidFill>
                      <a:srgbClr val="000000"/>
                    </a:solidFill>
                    <a:latin typeface="Cambria Math" panose="02040503050406030204" pitchFamily="18" charset="0"/>
                  </a:rPr>
                  <a:t> </a:t>
                </a:r>
                <a14:m>
                  <m:oMath xmlns:m="http://schemas.openxmlformats.org/officeDocument/2006/math">
                    <m:r>
                      <a:rPr lang="en-US" sz="2800" i="1">
                        <a:solidFill>
                          <a:srgbClr val="000000"/>
                        </a:solidFill>
                        <a:latin typeface="Cambria Math" panose="02040503050406030204" pitchFamily="18" charset="0"/>
                      </a:rPr>
                      <m:t>𝐼</m:t>
                    </m:r>
                  </m:oMath>
                </a14:m>
                <a:r>
                  <a:rPr lang="ru-RU" sz="2800" b="0" dirty="0">
                    <a:solidFill>
                      <a:srgbClr val="000000"/>
                    </a:solidFill>
                    <a:latin typeface="Cambria Math" panose="02040503050406030204" pitchFamily="18" charset="0"/>
                  </a:rPr>
                  <a:t>)</a:t>
                </a:r>
                <a:r>
                  <a:rPr lang="en-US" sz="2800" b="0" dirty="0">
                    <a:solidFill>
                      <a:srgbClr val="000000"/>
                    </a:solidFill>
                    <a:latin typeface="Cambria Math" panose="02040503050406030204" pitchFamily="18" charset="0"/>
                  </a:rPr>
                  <a:t>;</a:t>
                </a:r>
              </a:p>
              <a:p>
                <a:pPr lvl="1"/>
                <a:endParaRPr lang="ru-RU" sz="2800" dirty="0">
                  <a:latin typeface="Cambria Math" panose="02040503050406030204" pitchFamily="18" charset="0"/>
                </a:endParaRPr>
              </a:p>
              <a:p>
                <a:pPr lvl="2" algn="just"/>
                <a:r>
                  <a:rPr lang="en-US" sz="2800" dirty="0">
                    <a:solidFill>
                      <a:srgbClr val="000000"/>
                    </a:solidFill>
                  </a:rPr>
                  <a:t>(2) </a:t>
                </a:r>
                <a14:m>
                  <m:oMath xmlns:m="http://schemas.openxmlformats.org/officeDocument/2006/math">
                    <m:r>
                      <a:rPr lang="ru-RU" sz="2800" i="1" dirty="0" smtClean="0">
                        <a:solidFill>
                          <a:srgbClr val="000000"/>
                        </a:solidFill>
                        <a:latin typeface="Cambria Math" panose="02040503050406030204" pitchFamily="18" charset="0"/>
                      </a:rPr>
                      <m:t>|</m:t>
                    </m:r>
                    <m:r>
                      <a:rPr lang="en-US" sz="2800" i="1" dirty="0">
                        <a:solidFill>
                          <a:srgbClr val="000000"/>
                        </a:solidFill>
                        <a:latin typeface="Cambria Math" panose="02040503050406030204" pitchFamily="18" charset="0"/>
                      </a:rPr>
                      <m:t>𝑀𝑎𝑥</m:t>
                    </m:r>
                    <m:r>
                      <a:rPr lang="en-US" sz="2800" i="1" dirty="0">
                        <a:solidFill>
                          <a:srgbClr val="000000"/>
                        </a:solidFill>
                        <a:latin typeface="Cambria Math" panose="02040503050406030204" pitchFamily="18" charset="0"/>
                      </a:rPr>
                      <m:t>(</m:t>
                    </m:r>
                    <m:r>
                      <a:rPr lang="en-US" sz="2800" i="1" dirty="0">
                        <a:solidFill>
                          <a:srgbClr val="000000"/>
                        </a:solidFill>
                        <a:latin typeface="Cambria Math" panose="02040503050406030204" pitchFamily="18" charset="0"/>
                      </a:rPr>
                      <m:t>𝐼</m:t>
                    </m:r>
                    <m:r>
                      <a:rPr lang="en-US" sz="2800" i="1" dirty="0">
                        <a:solidFill>
                          <a:srgbClr val="000000"/>
                        </a:solidFill>
                        <a:latin typeface="Cambria Math" panose="02040503050406030204" pitchFamily="18" charset="0"/>
                      </a:rPr>
                      <m:t>)|</m:t>
                    </m:r>
                    <m:r>
                      <a:rPr lang="ru-RU" sz="2800" i="0">
                        <a:solidFill>
                          <a:srgbClr val="000000"/>
                        </a:solidFill>
                        <a:latin typeface="Cambria Math" panose="02040503050406030204" pitchFamily="18" charset="0"/>
                      </a:rPr>
                      <m:t>−</m:t>
                    </m:r>
                  </m:oMath>
                </a14:m>
                <a:r>
                  <a:rPr lang="ru-RU" sz="2800" dirty="0"/>
                  <a:t> значение наибольшего по абсолютной величине числового параметра индивидуальной задачи</a:t>
                </a:r>
                <a:r>
                  <a:rPr lang="en-US" sz="2800" dirty="0"/>
                  <a:t> </a:t>
                </a:r>
                <a14:m>
                  <m:oMath xmlns:m="http://schemas.openxmlformats.org/officeDocument/2006/math">
                    <m:r>
                      <a:rPr lang="en-US" sz="2800" i="1">
                        <a:solidFill>
                          <a:srgbClr val="000000"/>
                        </a:solidFill>
                        <a:latin typeface="Cambria Math" panose="02040503050406030204" pitchFamily="18" charset="0"/>
                      </a:rPr>
                      <m:t>𝐼</m:t>
                    </m:r>
                  </m:oMath>
                </a14:m>
                <a:r>
                  <a:rPr lang="en-US" sz="2800" dirty="0"/>
                  <a:t> </a:t>
                </a:r>
                <a:r>
                  <a:rPr lang="ru-RU" sz="2800" dirty="0"/>
                  <a:t>(если у задачи несколько числовых параметров, то иногда берут среднее из них). </a:t>
                </a:r>
                <a:endParaRPr lang="ru-BY" sz="2800" dirty="0"/>
              </a:p>
            </p:txBody>
          </p:sp>
        </mc:Choice>
        <mc:Fallback xmlns="">
          <p:sp>
            <p:nvSpPr>
              <p:cNvPr id="15" name="TextBox 14">
                <a:extLst>
                  <a:ext uri="{FF2B5EF4-FFF2-40B4-BE49-F238E27FC236}">
                    <a16:creationId xmlns:a16="http://schemas.microsoft.com/office/drawing/2014/main" id="{F1B220E0-D74B-4CB7-AEDB-245FD046921D}"/>
                  </a:ext>
                </a:extLst>
              </p:cNvPr>
              <p:cNvSpPr txBox="1">
                <a:spLocks noRot="1" noChangeAspect="1" noMove="1" noResize="1" noEditPoints="1" noAdjustHandles="1" noChangeArrowheads="1" noChangeShapeType="1" noTextEdit="1"/>
              </p:cNvSpPr>
              <p:nvPr/>
            </p:nvSpPr>
            <p:spPr>
              <a:xfrm>
                <a:off x="134309" y="2952661"/>
                <a:ext cx="11692562" cy="2677656"/>
              </a:xfrm>
              <a:prstGeom prst="rect">
                <a:avLst/>
              </a:prstGeom>
              <a:blipFill>
                <a:blip r:embed="rId5"/>
                <a:stretch>
                  <a:fillRect t="-2727" r="-1095" b="-5455"/>
                </a:stretch>
              </a:blipFill>
            </p:spPr>
            <p:txBody>
              <a:bodyPr/>
              <a:lstStyle/>
              <a:p>
                <a:r>
                  <a:rPr lang="ru-BY">
                    <a:noFill/>
                  </a:rPr>
                  <a:t> </a:t>
                </a:r>
              </a:p>
            </p:txBody>
          </p:sp>
        </mc:Fallback>
      </mc:AlternateContent>
    </p:spTree>
    <p:extLst>
      <p:ext uri="{BB962C8B-B14F-4D97-AF65-F5344CB8AC3E}">
        <p14:creationId xmlns:p14="http://schemas.microsoft.com/office/powerpoint/2010/main" val="278437255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11157995" y="6627034"/>
            <a:ext cx="1034005" cy="246221"/>
          </a:xfrm>
          <a:prstGeom prst="rect">
            <a:avLst/>
          </a:prstGeom>
          <a:noFill/>
        </p:spPr>
        <p:txBody>
          <a:bodyPr wrap="square" lIns="0" tIns="0" rIns="0" bIns="0" rtlCol="0">
            <a:spAutoFit/>
          </a:bodyPr>
          <a:lstStyle/>
          <a:p>
            <a:pPr algn="ctr"/>
            <a:r>
              <a:rPr lang="ru-RU" sz="1600" dirty="0">
                <a:solidFill>
                  <a:srgbClr val="144E9D"/>
                </a:solidFill>
              </a:rPr>
              <a:t>ФПМИ БГУ</a:t>
            </a:r>
          </a:p>
        </p:txBody>
      </p:sp>
      <p:pic>
        <p:nvPicPr>
          <p:cNvPr id="12" name="Рисунок 11" descr="png..png"/>
          <p:cNvPicPr>
            <a:picLocks noChangeAspect="1"/>
          </p:cNvPicPr>
          <p:nvPr/>
        </p:nvPicPr>
        <p:blipFill>
          <a:blip r:embed="rId2" cstate="print"/>
          <a:srcRect r="82957"/>
          <a:stretch>
            <a:fillRect/>
          </a:stretch>
        </p:blipFill>
        <p:spPr>
          <a:xfrm>
            <a:off x="10933610" y="6425188"/>
            <a:ext cx="259107" cy="386512"/>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4ED5605-C032-44C9-AF64-5B981FEAA2C4}"/>
                  </a:ext>
                </a:extLst>
              </p:cNvPr>
              <p:cNvSpPr txBox="1"/>
              <p:nvPr/>
            </p:nvSpPr>
            <p:spPr>
              <a:xfrm>
                <a:off x="207390" y="256059"/>
                <a:ext cx="11544925" cy="4031873"/>
              </a:xfrm>
              <a:prstGeom prst="rect">
                <a:avLst/>
              </a:prstGeom>
              <a:noFill/>
            </p:spPr>
            <p:txBody>
              <a:bodyPr wrap="square" rtlCol="0">
                <a:spAutoFit/>
              </a:bodyPr>
              <a:lstStyle/>
              <a:p>
                <a:pPr algn="just"/>
                <a:r>
                  <a:rPr lang="ru-RU" sz="3200" dirty="0"/>
                  <a:t>Для задач, имеющих числовые параметры, </a:t>
                </a:r>
                <a:r>
                  <a:rPr lang="ru-RU" sz="3200" dirty="0" err="1"/>
                  <a:t>псевдополиномиальные</a:t>
                </a:r>
                <a:r>
                  <a:rPr lang="ru-RU" sz="3200" dirty="0"/>
                  <a:t> алгоритмы на практике ведут себя как </a:t>
                </a:r>
                <a:r>
                  <a:rPr lang="ru-RU" sz="3200" b="1" dirty="0"/>
                  <a:t>экспоненциальные</a:t>
                </a:r>
                <a:r>
                  <a:rPr lang="ru-RU" sz="3200" dirty="0"/>
                  <a:t> только при очень больших значениях числовых параметров индивидуальных  задач. </a:t>
                </a:r>
              </a:p>
              <a:p>
                <a:pPr algn="just"/>
                <a:endParaRPr lang="ru-RU" sz="3200" dirty="0"/>
              </a:p>
              <a:p>
                <a:pPr algn="just"/>
                <a:r>
                  <a:rPr lang="ru-RU" sz="3200" dirty="0"/>
                  <a:t>Во всех случаях, кроме очень больших значений числового параметра (которые могут и не встречаться в реальных  задачах), они работают, как </a:t>
                </a:r>
                <a:r>
                  <a:rPr lang="ru-RU" sz="3200" b="1" dirty="0"/>
                  <a:t>полиномиальные</a:t>
                </a:r>
                <a14:m>
                  <m:oMath xmlns:m="http://schemas.openxmlformats.org/officeDocument/2006/math">
                    <m:r>
                      <a:rPr lang="ru-RU" sz="3200" i="1" dirty="0" smtClean="0">
                        <a:latin typeface="Cambria Math" panose="02040503050406030204" pitchFamily="18" charset="0"/>
                      </a:rPr>
                      <m:t>.</m:t>
                    </m:r>
                  </m:oMath>
                </a14:m>
                <a:endParaRPr lang="x-none" sz="3200" dirty="0"/>
              </a:p>
            </p:txBody>
          </p:sp>
        </mc:Choice>
        <mc:Fallback xmlns="">
          <p:sp>
            <p:nvSpPr>
              <p:cNvPr id="8" name="TextBox 7">
                <a:extLst>
                  <a:ext uri="{FF2B5EF4-FFF2-40B4-BE49-F238E27FC236}">
                    <a16:creationId xmlns:a16="http://schemas.microsoft.com/office/drawing/2014/main" id="{C4ED5605-C032-44C9-AF64-5B981FEAA2C4}"/>
                  </a:ext>
                </a:extLst>
              </p:cNvPr>
              <p:cNvSpPr txBox="1">
                <a:spLocks noRot="1" noChangeAspect="1" noMove="1" noResize="1" noEditPoints="1" noAdjustHandles="1" noChangeArrowheads="1" noChangeShapeType="1" noTextEdit="1"/>
              </p:cNvSpPr>
              <p:nvPr/>
            </p:nvSpPr>
            <p:spPr>
              <a:xfrm>
                <a:off x="207390" y="256059"/>
                <a:ext cx="11544925" cy="4031873"/>
              </a:xfrm>
              <a:prstGeom prst="rect">
                <a:avLst/>
              </a:prstGeom>
              <a:blipFill>
                <a:blip r:embed="rId3"/>
                <a:stretch>
                  <a:fillRect l="-1320" t="-1967" r="-1373" b="-4236"/>
                </a:stretch>
              </a:blipFill>
            </p:spPr>
            <p:txBody>
              <a:bodyPr/>
              <a:lstStyle/>
              <a:p>
                <a:r>
                  <a:rPr lang="ru-BY">
                    <a:noFill/>
                  </a:rPr>
                  <a:t> </a:t>
                </a:r>
              </a:p>
            </p:txBody>
          </p:sp>
        </mc:Fallback>
      </mc:AlternateContent>
    </p:spTree>
    <p:extLst>
      <p:ext uri="{BB962C8B-B14F-4D97-AF65-F5344CB8AC3E}">
        <p14:creationId xmlns:p14="http://schemas.microsoft.com/office/powerpoint/2010/main" val="178790214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11157995" y="6627034"/>
            <a:ext cx="1034005" cy="246221"/>
          </a:xfrm>
          <a:prstGeom prst="rect">
            <a:avLst/>
          </a:prstGeom>
          <a:noFill/>
        </p:spPr>
        <p:txBody>
          <a:bodyPr wrap="square" lIns="0" tIns="0" rIns="0" bIns="0" rtlCol="0">
            <a:spAutoFit/>
          </a:bodyPr>
          <a:lstStyle/>
          <a:p>
            <a:pPr algn="ctr"/>
            <a:r>
              <a:rPr lang="ru-RU" sz="1600" dirty="0">
                <a:solidFill>
                  <a:srgbClr val="144E9D"/>
                </a:solidFill>
              </a:rPr>
              <a:t>ФПМИ БГУ</a:t>
            </a:r>
          </a:p>
        </p:txBody>
      </p:sp>
      <p:pic>
        <p:nvPicPr>
          <p:cNvPr id="12" name="Рисунок 11" descr="png..png"/>
          <p:cNvPicPr>
            <a:picLocks noChangeAspect="1"/>
          </p:cNvPicPr>
          <p:nvPr/>
        </p:nvPicPr>
        <p:blipFill>
          <a:blip r:embed="rId2" cstate="print"/>
          <a:srcRect r="82957"/>
          <a:stretch>
            <a:fillRect/>
          </a:stretch>
        </p:blipFill>
        <p:spPr>
          <a:xfrm>
            <a:off x="10933610" y="6425188"/>
            <a:ext cx="259107" cy="386512"/>
          </a:xfrm>
          <a:prstGeom prst="rect">
            <a:avLst/>
          </a:prstGeom>
        </p:spPr>
      </p:pic>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30E36853-FD56-4525-9E0A-BFB23BDB9A54}"/>
                  </a:ext>
                </a:extLst>
              </p:cNvPr>
              <p:cNvSpPr txBox="1"/>
              <p:nvPr/>
            </p:nvSpPr>
            <p:spPr>
              <a:xfrm>
                <a:off x="118275" y="77031"/>
                <a:ext cx="11664306" cy="1200329"/>
              </a:xfrm>
              <a:prstGeom prst="rect">
                <a:avLst/>
              </a:prstGeom>
              <a:noFill/>
            </p:spPr>
            <p:txBody>
              <a:bodyPr wrap="square" rtlCol="0">
                <a:spAutoFit/>
              </a:bodyPr>
              <a:lstStyle/>
              <a:p>
                <a:r>
                  <a:rPr lang="ru-RU" sz="2400" b="1" dirty="0"/>
                  <a:t>Задача 4</a:t>
                </a:r>
              </a:p>
              <a:p>
                <a:pPr lvl="1"/>
                <a:r>
                  <a:rPr lang="ru-RU" sz="2400" dirty="0"/>
                  <a:t>На вход поступает</a:t>
                </a:r>
                <a:r>
                  <a:rPr lang="en-US" sz="2400" dirty="0"/>
                  <a:t> </a:t>
                </a:r>
                <a:r>
                  <a:rPr lang="ru-RU" sz="2400" dirty="0"/>
                  <a:t>натуральное число </a:t>
                </a:r>
                <a14:m>
                  <m:oMath xmlns:m="http://schemas.openxmlformats.org/officeDocument/2006/math">
                    <m:r>
                      <a:rPr lang="en-US" sz="2400" b="1" i="1">
                        <a:latin typeface="Cambria Math" panose="02040503050406030204" pitchFamily="18" charset="0"/>
                      </a:rPr>
                      <m:t>𝒏</m:t>
                    </m:r>
                  </m:oMath>
                </a14:m>
                <a:r>
                  <a:rPr lang="en-US" sz="2400" dirty="0"/>
                  <a:t> </a:t>
                </a:r>
                <a:r>
                  <a:rPr lang="ru-RU" sz="2400" dirty="0"/>
                  <a:t>и массив натуральных чисел </a:t>
                </a:r>
                <a14:m>
                  <m:oMath xmlns:m="http://schemas.openxmlformats.org/officeDocument/2006/math">
                    <m:sSub>
                      <m:sSubPr>
                        <m:ctrlPr>
                          <a:rPr lang="ru-BY" sz="2400" b="1" i="1">
                            <a:solidFill>
                              <a:srgbClr val="000000"/>
                            </a:solidFill>
                            <a:latin typeface="Cambria Math" panose="02040503050406030204" pitchFamily="18" charset="0"/>
                          </a:rPr>
                        </m:ctrlPr>
                      </m:sSubPr>
                      <m:e>
                        <m:r>
                          <a:rPr lang="ru-BY" sz="2400" b="1" i="1">
                            <a:solidFill>
                              <a:srgbClr val="000000"/>
                            </a:solidFill>
                            <a:latin typeface="Cambria Math" panose="02040503050406030204" pitchFamily="18" charset="0"/>
                          </a:rPr>
                          <m:t>𝒂</m:t>
                        </m:r>
                      </m:e>
                      <m:sub>
                        <m:r>
                          <a:rPr lang="ru-BY" sz="2400" b="1" i="1">
                            <a:solidFill>
                              <a:srgbClr val="000000"/>
                            </a:solidFill>
                            <a:latin typeface="Cambria Math" panose="02040503050406030204" pitchFamily="18" charset="0"/>
                          </a:rPr>
                          <m:t>𝟏</m:t>
                        </m:r>
                      </m:sub>
                    </m:sSub>
                    <m:r>
                      <a:rPr lang="ru-BY" sz="2400" b="1" i="1">
                        <a:solidFill>
                          <a:srgbClr val="000000"/>
                        </a:solidFill>
                        <a:latin typeface="Cambria Math" panose="02040503050406030204" pitchFamily="18" charset="0"/>
                      </a:rPr>
                      <m:t>,</m:t>
                    </m:r>
                    <m:sSub>
                      <m:sSubPr>
                        <m:ctrlPr>
                          <a:rPr lang="ru-BY" sz="2400" b="1" i="1">
                            <a:solidFill>
                              <a:srgbClr val="000000"/>
                            </a:solidFill>
                            <a:latin typeface="Cambria Math" panose="02040503050406030204" pitchFamily="18" charset="0"/>
                          </a:rPr>
                        </m:ctrlPr>
                      </m:sSubPr>
                      <m:e>
                        <m:r>
                          <a:rPr lang="ru-BY" sz="2400" b="1" i="1">
                            <a:solidFill>
                              <a:srgbClr val="000000"/>
                            </a:solidFill>
                            <a:latin typeface="Cambria Math" panose="02040503050406030204" pitchFamily="18" charset="0"/>
                          </a:rPr>
                          <m:t>𝒂</m:t>
                        </m:r>
                      </m:e>
                      <m:sub>
                        <m:r>
                          <a:rPr lang="ru-BY" sz="2400" b="1" i="1">
                            <a:solidFill>
                              <a:srgbClr val="000000"/>
                            </a:solidFill>
                            <a:latin typeface="Cambria Math" panose="02040503050406030204" pitchFamily="18" charset="0"/>
                          </a:rPr>
                          <m:t>𝟐</m:t>
                        </m:r>
                      </m:sub>
                    </m:sSub>
                    <m:r>
                      <a:rPr lang="ru-BY" sz="2400" b="1" i="1">
                        <a:solidFill>
                          <a:srgbClr val="000000"/>
                        </a:solidFill>
                        <a:latin typeface="Cambria Math" panose="02040503050406030204" pitchFamily="18" charset="0"/>
                      </a:rPr>
                      <m:t>,…,</m:t>
                    </m:r>
                    <m:sSub>
                      <m:sSubPr>
                        <m:ctrlPr>
                          <a:rPr lang="ru-BY" sz="2400" b="1" i="1">
                            <a:solidFill>
                              <a:srgbClr val="000000"/>
                            </a:solidFill>
                            <a:latin typeface="Cambria Math" panose="02040503050406030204" pitchFamily="18" charset="0"/>
                          </a:rPr>
                        </m:ctrlPr>
                      </m:sSubPr>
                      <m:e>
                        <m:r>
                          <a:rPr lang="ru-BY" sz="2400" b="1" i="1">
                            <a:solidFill>
                              <a:srgbClr val="000000"/>
                            </a:solidFill>
                            <a:latin typeface="Cambria Math" panose="02040503050406030204" pitchFamily="18" charset="0"/>
                          </a:rPr>
                          <m:t>𝒂</m:t>
                        </m:r>
                      </m:e>
                      <m:sub>
                        <m:r>
                          <a:rPr lang="ru-BY" sz="2400" b="1" i="1">
                            <a:solidFill>
                              <a:srgbClr val="000000"/>
                            </a:solidFill>
                            <a:latin typeface="Cambria Math" panose="02040503050406030204" pitchFamily="18" charset="0"/>
                          </a:rPr>
                          <m:t>𝒏</m:t>
                        </m:r>
                      </m:sub>
                    </m:sSub>
                    <m:r>
                      <a:rPr lang="ru-BY" sz="2400" i="1">
                        <a:solidFill>
                          <a:srgbClr val="000000"/>
                        </a:solidFill>
                        <a:latin typeface="Cambria Math" panose="02040503050406030204" pitchFamily="18" charset="0"/>
                      </a:rPr>
                      <m:t>.</m:t>
                    </m:r>
                  </m:oMath>
                </a14:m>
                <a:r>
                  <a:rPr lang="ru-RU" sz="2400" dirty="0"/>
                  <a:t> Подсчитать частоту встречаемости элементов</a:t>
                </a:r>
                <a:r>
                  <a:rPr lang="en-US" sz="2400" dirty="0"/>
                  <a:t> </a:t>
                </a:r>
                <a:r>
                  <a:rPr lang="ru-RU" sz="2400" dirty="0"/>
                  <a:t>массива.</a:t>
                </a:r>
              </a:p>
            </p:txBody>
          </p:sp>
        </mc:Choice>
        <mc:Fallback xmlns="">
          <p:sp>
            <p:nvSpPr>
              <p:cNvPr id="16" name="TextBox 15">
                <a:extLst>
                  <a:ext uri="{FF2B5EF4-FFF2-40B4-BE49-F238E27FC236}">
                    <a16:creationId xmlns:a16="http://schemas.microsoft.com/office/drawing/2014/main" id="{30E36853-FD56-4525-9E0A-BFB23BDB9A54}"/>
                  </a:ext>
                </a:extLst>
              </p:cNvPr>
              <p:cNvSpPr txBox="1">
                <a:spLocks noRot="1" noChangeAspect="1" noMove="1" noResize="1" noEditPoints="1" noAdjustHandles="1" noChangeArrowheads="1" noChangeShapeType="1" noTextEdit="1"/>
              </p:cNvSpPr>
              <p:nvPr/>
            </p:nvSpPr>
            <p:spPr>
              <a:xfrm>
                <a:off x="118275" y="77031"/>
                <a:ext cx="11664306" cy="1200329"/>
              </a:xfrm>
              <a:prstGeom prst="rect">
                <a:avLst/>
              </a:prstGeom>
              <a:blipFill>
                <a:blip r:embed="rId3"/>
                <a:stretch>
                  <a:fillRect l="-784" t="-4061" b="-10660"/>
                </a:stretch>
              </a:blipFill>
            </p:spPr>
            <p:txBody>
              <a:bodyPr/>
              <a:lstStyle/>
              <a:p>
                <a:r>
                  <a:rPr lang="ru-BY">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A9EFA275-1FCA-40D3-B86C-282998407CA0}"/>
                  </a:ext>
                </a:extLst>
              </p:cNvPr>
              <p:cNvSpPr txBox="1"/>
              <p:nvPr/>
            </p:nvSpPr>
            <p:spPr>
              <a:xfrm>
                <a:off x="118276" y="1413346"/>
                <a:ext cx="11955448" cy="1837426"/>
              </a:xfrm>
              <a:prstGeom prst="rect">
                <a:avLst/>
              </a:prstGeom>
              <a:noFill/>
            </p:spPr>
            <p:txBody>
              <a:bodyPr wrap="square">
                <a:spAutoFit/>
              </a:bodyPr>
              <a:lstStyle/>
              <a:p>
                <a:pPr algn="ctr"/>
                <a:r>
                  <a:rPr lang="ru-RU" sz="2400" b="1" dirty="0"/>
                  <a:t>Алгоритм</a:t>
                </a:r>
              </a:p>
              <a:p>
                <a:pPr marL="342900" indent="-342900">
                  <a:spcBef>
                    <a:spcPts val="400"/>
                  </a:spcBef>
                  <a:spcAft>
                    <a:spcPts val="400"/>
                  </a:spcAft>
                  <a:buFont typeface="+mj-lt"/>
                  <a:buAutoNum type="arabicParenR"/>
                </a:pPr>
                <a:r>
                  <a:rPr lang="ru-RU" sz="2400" dirty="0"/>
                  <a:t>найдем максимальный элемент в массиве, предположим, что это число </a:t>
                </a:r>
                <a14:m>
                  <m:oMath xmlns:m="http://schemas.openxmlformats.org/officeDocument/2006/math">
                    <m:r>
                      <a:rPr lang="en-US" sz="2400" b="1" i="1" dirty="0">
                        <a:latin typeface="Cambria Math" panose="02040503050406030204" pitchFamily="18" charset="0"/>
                        <a:ea typeface="Cambria Math" panose="02040503050406030204" pitchFamily="18" charset="0"/>
                      </a:rPr>
                      <m:t>𝑴</m:t>
                    </m:r>
                    <m:r>
                      <a:rPr lang="en-US" sz="2400" b="1" dirty="0">
                        <a:latin typeface="Cambria Math" panose="02040503050406030204" pitchFamily="18" charset="0"/>
                        <a:ea typeface="Cambria Math" panose="02040503050406030204" pitchFamily="18" charset="0"/>
                      </a:rPr>
                      <m:t>=</m:t>
                    </m:r>
                    <m:func>
                      <m:funcPr>
                        <m:ctrlPr>
                          <a:rPr lang="en-US" sz="2400" b="1" i="1" dirty="0">
                            <a:latin typeface="Cambria Math" panose="02040503050406030204" pitchFamily="18" charset="0"/>
                            <a:ea typeface="Cambria Math" panose="02040503050406030204" pitchFamily="18" charset="0"/>
                          </a:rPr>
                        </m:ctrlPr>
                      </m:funcPr>
                      <m:fName>
                        <m:limLow>
                          <m:limLowPr>
                            <m:ctrlPr>
                              <a:rPr lang="en-US" sz="2400" b="1" i="1" dirty="0">
                                <a:latin typeface="Cambria Math" panose="02040503050406030204" pitchFamily="18" charset="0"/>
                                <a:ea typeface="Cambria Math" panose="02040503050406030204" pitchFamily="18" charset="0"/>
                              </a:rPr>
                            </m:ctrlPr>
                          </m:limLowPr>
                          <m:e>
                            <m:r>
                              <a:rPr lang="en-US" sz="2400" b="1" i="1" dirty="0">
                                <a:latin typeface="Cambria Math" panose="02040503050406030204" pitchFamily="18" charset="0"/>
                                <a:ea typeface="Cambria Math" panose="02040503050406030204" pitchFamily="18" charset="0"/>
                              </a:rPr>
                              <m:t>𝒎𝒂𝒙</m:t>
                            </m:r>
                          </m:e>
                          <m:lim>
                            <m:r>
                              <a:rPr lang="en-US" sz="2400" b="1" i="1" dirty="0">
                                <a:latin typeface="Cambria Math" panose="02040503050406030204" pitchFamily="18" charset="0"/>
                                <a:ea typeface="Cambria Math" panose="02040503050406030204" pitchFamily="18" charset="0"/>
                              </a:rPr>
                              <m:t>𝟏</m:t>
                            </m:r>
                            <m:r>
                              <a:rPr lang="en-US" sz="2400" b="1" i="1" dirty="0">
                                <a:latin typeface="Cambria Math" panose="02040503050406030204" pitchFamily="18" charset="0"/>
                                <a:ea typeface="Cambria Math" panose="02040503050406030204" pitchFamily="18" charset="0"/>
                              </a:rPr>
                              <m:t>≤</m:t>
                            </m:r>
                            <m:r>
                              <a:rPr lang="en-US" sz="2400" b="1" i="1" dirty="0">
                                <a:latin typeface="Cambria Math" panose="02040503050406030204" pitchFamily="18" charset="0"/>
                                <a:ea typeface="Cambria Math" panose="02040503050406030204" pitchFamily="18" charset="0"/>
                              </a:rPr>
                              <m:t>𝒊</m:t>
                            </m:r>
                            <m:r>
                              <a:rPr lang="en-US" sz="2400" b="1" i="1" dirty="0">
                                <a:latin typeface="Cambria Math" panose="02040503050406030204" pitchFamily="18" charset="0"/>
                                <a:ea typeface="Cambria Math" panose="02040503050406030204" pitchFamily="18" charset="0"/>
                              </a:rPr>
                              <m:t>≤</m:t>
                            </m:r>
                            <m:r>
                              <a:rPr lang="en-US" sz="2400" b="1" i="1" dirty="0">
                                <a:latin typeface="Cambria Math" panose="02040503050406030204" pitchFamily="18" charset="0"/>
                                <a:ea typeface="Cambria Math" panose="02040503050406030204" pitchFamily="18" charset="0"/>
                              </a:rPr>
                              <m:t>𝒏</m:t>
                            </m:r>
                          </m:lim>
                        </m:limLow>
                      </m:fName>
                      <m:e>
                        <m:sSub>
                          <m:sSubPr>
                            <m:ctrlPr>
                              <a:rPr lang="en-US" sz="2400" b="1" i="1" dirty="0">
                                <a:latin typeface="Cambria Math" panose="02040503050406030204" pitchFamily="18" charset="0"/>
                                <a:ea typeface="Cambria Math" panose="02040503050406030204" pitchFamily="18" charset="0"/>
                              </a:rPr>
                            </m:ctrlPr>
                          </m:sSubPr>
                          <m:e>
                            <m:r>
                              <a:rPr lang="en-US" sz="2400" b="1" i="1" dirty="0">
                                <a:latin typeface="Cambria Math" panose="02040503050406030204" pitchFamily="18" charset="0"/>
                                <a:ea typeface="Cambria Math" panose="02040503050406030204" pitchFamily="18" charset="0"/>
                              </a:rPr>
                              <m:t>𝒂</m:t>
                            </m:r>
                          </m:e>
                          <m:sub>
                            <m:r>
                              <a:rPr lang="en-US" sz="2400" b="1" i="1" dirty="0">
                                <a:latin typeface="Cambria Math" panose="02040503050406030204" pitchFamily="18" charset="0"/>
                                <a:ea typeface="Cambria Math" panose="02040503050406030204" pitchFamily="18" charset="0"/>
                              </a:rPr>
                              <m:t>𝒊</m:t>
                            </m:r>
                          </m:sub>
                        </m:sSub>
                        <m:r>
                          <a:rPr lang="en-US" sz="2400" b="1" i="1" dirty="0" smtClean="0">
                            <a:latin typeface="Cambria Math" panose="02040503050406030204" pitchFamily="18" charset="0"/>
                            <a:ea typeface="Cambria Math" panose="02040503050406030204" pitchFamily="18" charset="0"/>
                          </a:rPr>
                          <m:t>;</m:t>
                        </m:r>
                      </m:e>
                    </m:func>
                  </m:oMath>
                </a14:m>
                <a:endParaRPr lang="ru-RU" sz="2400" b="1" dirty="0"/>
              </a:p>
              <a:p>
                <a:pPr marL="457200" indent="-457200" algn="just">
                  <a:spcBef>
                    <a:spcPts val="400"/>
                  </a:spcBef>
                  <a:spcAft>
                    <a:spcPts val="400"/>
                  </a:spcAft>
                  <a:buFont typeface="+mj-lt"/>
                  <a:buAutoNum type="arabicParenR"/>
                </a:pPr>
                <a:r>
                  <a:rPr lang="ru-RU" sz="2400" dirty="0"/>
                  <a:t>выполним </a:t>
                </a:r>
                <a:r>
                  <a:rPr lang="ru-RU" sz="2400" b="1" dirty="0"/>
                  <a:t>цикл</a:t>
                </a:r>
                <a:r>
                  <a:rPr lang="ru-RU" sz="2400" dirty="0"/>
                  <a:t> по </a:t>
                </a:r>
                <a14:m>
                  <m:oMath xmlns:m="http://schemas.openxmlformats.org/officeDocument/2006/math">
                    <m:r>
                      <a:rPr lang="en-US" sz="2400" b="1" i="1" dirty="0">
                        <a:latin typeface="Cambria Math" panose="02040503050406030204" pitchFamily="18" charset="0"/>
                      </a:rPr>
                      <m:t>𝒊</m:t>
                    </m:r>
                    <m:r>
                      <a:rPr lang="en-US" sz="2400" i="1" dirty="0">
                        <a:latin typeface="Cambria Math" panose="02040503050406030204" pitchFamily="18" charset="0"/>
                      </a:rPr>
                      <m:t> </m:t>
                    </m:r>
                  </m:oMath>
                </a14:m>
                <a:r>
                  <a:rPr lang="ru-RU" sz="2400" dirty="0"/>
                  <a:t>от </a:t>
                </a:r>
                <a:r>
                  <a:rPr lang="ru-RU" sz="2400" b="1" dirty="0"/>
                  <a:t>1</a:t>
                </a:r>
                <a:r>
                  <a:rPr lang="ru-RU" sz="2400" dirty="0"/>
                  <a:t> до </a:t>
                </a:r>
                <a14:m>
                  <m:oMath xmlns:m="http://schemas.openxmlformats.org/officeDocument/2006/math">
                    <m:r>
                      <a:rPr lang="en-US" sz="2400" b="1" i="1" dirty="0">
                        <a:latin typeface="Cambria Math" panose="02040503050406030204" pitchFamily="18" charset="0"/>
                      </a:rPr>
                      <m:t>𝑴</m:t>
                    </m:r>
                  </m:oMath>
                </a14:m>
                <a:r>
                  <a:rPr lang="ru-RU" sz="2400" dirty="0"/>
                  <a:t> и для каждого значения </a:t>
                </a:r>
                <a14:m>
                  <m:oMath xmlns:m="http://schemas.openxmlformats.org/officeDocument/2006/math">
                    <m:r>
                      <a:rPr lang="en-US" sz="2400" b="1" i="1" dirty="0">
                        <a:latin typeface="Cambria Math" panose="02040503050406030204" pitchFamily="18" charset="0"/>
                      </a:rPr>
                      <m:t>𝒊</m:t>
                    </m:r>
                    <m:r>
                      <a:rPr lang="en-US" sz="2400" i="1" dirty="0">
                        <a:latin typeface="Cambria Math" panose="02040503050406030204" pitchFamily="18" charset="0"/>
                      </a:rPr>
                      <m:t> </m:t>
                    </m:r>
                  </m:oMath>
                </a14:m>
                <a:r>
                  <a:rPr lang="ru-RU" sz="2400" dirty="0"/>
                  <a:t>подсчитаем частоту встречаемости числа </a:t>
                </a:r>
                <a14:m>
                  <m:oMath xmlns:m="http://schemas.openxmlformats.org/officeDocument/2006/math">
                    <m:r>
                      <a:rPr lang="en-US" sz="2400" b="1" i="1" dirty="0">
                        <a:latin typeface="Cambria Math" panose="02040503050406030204" pitchFamily="18" charset="0"/>
                      </a:rPr>
                      <m:t>𝒊</m:t>
                    </m:r>
                    <m:r>
                      <a:rPr lang="en-US" sz="2400" i="1" dirty="0">
                        <a:latin typeface="Cambria Math" panose="02040503050406030204" pitchFamily="18" charset="0"/>
                      </a:rPr>
                      <m:t> </m:t>
                    </m:r>
                  </m:oMath>
                </a14:m>
                <a:r>
                  <a:rPr lang="ru-RU" sz="2400" dirty="0"/>
                  <a:t>в исходном массиве</a:t>
                </a:r>
                <a:r>
                  <a:rPr lang="en-US" sz="2400" dirty="0"/>
                  <a:t>;</a:t>
                </a:r>
                <a:endParaRPr lang="ru-RU" sz="2400" dirty="0"/>
              </a:p>
            </p:txBody>
          </p:sp>
        </mc:Choice>
        <mc:Fallback xmlns="">
          <p:sp>
            <p:nvSpPr>
              <p:cNvPr id="22" name="TextBox 21">
                <a:extLst>
                  <a:ext uri="{FF2B5EF4-FFF2-40B4-BE49-F238E27FC236}">
                    <a16:creationId xmlns:a16="http://schemas.microsoft.com/office/drawing/2014/main" id="{A9EFA275-1FCA-40D3-B86C-282998407CA0}"/>
                  </a:ext>
                </a:extLst>
              </p:cNvPr>
              <p:cNvSpPr txBox="1">
                <a:spLocks noRot="1" noChangeAspect="1" noMove="1" noResize="1" noEditPoints="1" noAdjustHandles="1" noChangeArrowheads="1" noChangeShapeType="1" noTextEdit="1"/>
              </p:cNvSpPr>
              <p:nvPr/>
            </p:nvSpPr>
            <p:spPr>
              <a:xfrm>
                <a:off x="118276" y="1413346"/>
                <a:ext cx="11955448" cy="1837426"/>
              </a:xfrm>
              <a:prstGeom prst="rect">
                <a:avLst/>
              </a:prstGeom>
              <a:blipFill>
                <a:blip r:embed="rId4"/>
                <a:stretch>
                  <a:fillRect l="-815" t="-2658" r="-765" b="-6645"/>
                </a:stretch>
              </a:blipFill>
            </p:spPr>
            <p:txBody>
              <a:bodyPr/>
              <a:lstStyle/>
              <a:p>
                <a:r>
                  <a:rPr lang="ru-BY">
                    <a:noFill/>
                  </a:rPr>
                  <a:t> </a:t>
                </a:r>
              </a:p>
            </p:txBody>
          </p:sp>
        </mc:Fallback>
      </mc:AlternateContent>
      <p:graphicFrame>
        <p:nvGraphicFramePr>
          <p:cNvPr id="2" name="Таблица 2">
            <a:extLst>
              <a:ext uri="{FF2B5EF4-FFF2-40B4-BE49-F238E27FC236}">
                <a16:creationId xmlns:a16="http://schemas.microsoft.com/office/drawing/2014/main" id="{65BEA8B7-E475-4DAB-2D27-6C8D8D66E5D4}"/>
              </a:ext>
            </a:extLst>
          </p:cNvPr>
          <p:cNvGraphicFramePr>
            <a:graphicFrameLocks noGrp="1"/>
          </p:cNvGraphicFramePr>
          <p:nvPr>
            <p:extLst>
              <p:ext uri="{D42A27DB-BD31-4B8C-83A1-F6EECF244321}">
                <p14:modId xmlns:p14="http://schemas.microsoft.com/office/powerpoint/2010/main" val="3801649389"/>
              </p:ext>
            </p:extLst>
          </p:nvPr>
        </p:nvGraphicFramePr>
        <p:xfrm>
          <a:off x="3027965" y="3386758"/>
          <a:ext cx="4115646" cy="652298"/>
        </p:xfrm>
        <a:graphic>
          <a:graphicData uri="http://schemas.openxmlformats.org/drawingml/2006/table">
            <a:tbl>
              <a:tblPr firstRow="1" bandRow="1">
                <a:tableStyleId>{2D5ABB26-0587-4C30-8999-92F81FD0307C}</a:tableStyleId>
              </a:tblPr>
              <a:tblGrid>
                <a:gridCol w="685941">
                  <a:extLst>
                    <a:ext uri="{9D8B030D-6E8A-4147-A177-3AD203B41FA5}">
                      <a16:colId xmlns:a16="http://schemas.microsoft.com/office/drawing/2014/main" val="3149844506"/>
                    </a:ext>
                  </a:extLst>
                </a:gridCol>
                <a:gridCol w="685941">
                  <a:extLst>
                    <a:ext uri="{9D8B030D-6E8A-4147-A177-3AD203B41FA5}">
                      <a16:colId xmlns:a16="http://schemas.microsoft.com/office/drawing/2014/main" val="3107424093"/>
                    </a:ext>
                  </a:extLst>
                </a:gridCol>
                <a:gridCol w="685941">
                  <a:extLst>
                    <a:ext uri="{9D8B030D-6E8A-4147-A177-3AD203B41FA5}">
                      <a16:colId xmlns:a16="http://schemas.microsoft.com/office/drawing/2014/main" val="3840636908"/>
                    </a:ext>
                  </a:extLst>
                </a:gridCol>
                <a:gridCol w="685941">
                  <a:extLst>
                    <a:ext uri="{9D8B030D-6E8A-4147-A177-3AD203B41FA5}">
                      <a16:colId xmlns:a16="http://schemas.microsoft.com/office/drawing/2014/main" val="2948982412"/>
                    </a:ext>
                  </a:extLst>
                </a:gridCol>
                <a:gridCol w="685941">
                  <a:extLst>
                    <a:ext uri="{9D8B030D-6E8A-4147-A177-3AD203B41FA5}">
                      <a16:colId xmlns:a16="http://schemas.microsoft.com/office/drawing/2014/main" val="465467963"/>
                    </a:ext>
                  </a:extLst>
                </a:gridCol>
                <a:gridCol w="685941">
                  <a:extLst>
                    <a:ext uri="{9D8B030D-6E8A-4147-A177-3AD203B41FA5}">
                      <a16:colId xmlns:a16="http://schemas.microsoft.com/office/drawing/2014/main" val="3692916154"/>
                    </a:ext>
                  </a:extLst>
                </a:gridCol>
              </a:tblGrid>
              <a:tr h="236192">
                <a:tc>
                  <a:txBody>
                    <a:bodyPr/>
                    <a:lstStyle/>
                    <a:p>
                      <a:r>
                        <a:rPr lang="ru-RU" sz="1200" i="1" dirty="0">
                          <a:solidFill>
                            <a:schemeClr val="tx1"/>
                          </a:solidFill>
                        </a:rPr>
                        <a:t>1</a:t>
                      </a:r>
                      <a:endParaRPr lang="ru-BY" sz="1200" i="1" dirty="0">
                        <a:solidFill>
                          <a:schemeClr val="tx1"/>
                        </a:solidFill>
                      </a:endParaRPr>
                    </a:p>
                  </a:txBody>
                  <a:tcP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ru-RU" sz="1200" i="1" dirty="0">
                          <a:solidFill>
                            <a:schemeClr val="tx1"/>
                          </a:solidFill>
                        </a:rPr>
                        <a:t>2</a:t>
                      </a:r>
                      <a:endParaRPr lang="ru-BY" sz="1200" i="1" dirty="0">
                        <a:solidFill>
                          <a:schemeClr val="tx1"/>
                        </a:solidFill>
                      </a:endParaRPr>
                    </a:p>
                  </a:txBody>
                  <a:tcP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ru-RU" sz="1200" i="1" dirty="0">
                          <a:solidFill>
                            <a:schemeClr val="tx1"/>
                          </a:solidFill>
                        </a:rPr>
                        <a:t>3</a:t>
                      </a:r>
                      <a:endParaRPr lang="ru-BY" sz="1200" i="1" dirty="0">
                        <a:solidFill>
                          <a:schemeClr val="tx1"/>
                        </a:solidFill>
                      </a:endParaRPr>
                    </a:p>
                  </a:txBody>
                  <a:tcP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ru-RU" sz="1200" i="1" dirty="0">
                          <a:solidFill>
                            <a:schemeClr val="tx1"/>
                          </a:solidFill>
                        </a:rPr>
                        <a:t>4</a:t>
                      </a:r>
                      <a:endParaRPr lang="ru-BY" sz="1200" i="1" dirty="0">
                        <a:solidFill>
                          <a:schemeClr val="tx1"/>
                        </a:solidFill>
                      </a:endParaRPr>
                    </a:p>
                  </a:txBody>
                  <a:tcP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ru-RU" sz="1200" i="1" dirty="0">
                          <a:solidFill>
                            <a:schemeClr val="tx1"/>
                          </a:solidFill>
                        </a:rPr>
                        <a:t>5</a:t>
                      </a:r>
                      <a:endParaRPr lang="ru-BY" sz="1200" i="1" dirty="0">
                        <a:solidFill>
                          <a:schemeClr val="tx1"/>
                        </a:solidFill>
                      </a:endParaRPr>
                    </a:p>
                  </a:txBody>
                  <a:tcP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ru-RU" sz="1200" i="1" dirty="0">
                          <a:solidFill>
                            <a:schemeClr val="tx1"/>
                          </a:solidFill>
                        </a:rPr>
                        <a:t>6</a:t>
                      </a:r>
                      <a:endParaRPr lang="ru-BY" sz="1200" i="1" dirty="0">
                        <a:solidFill>
                          <a:schemeClr val="tx1"/>
                        </a:solidFill>
                      </a:endParaRPr>
                    </a:p>
                  </a:txBody>
                  <a:tcP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938591181"/>
                  </a:ext>
                </a:extLst>
              </a:tr>
              <a:tr h="377978">
                <a:tc>
                  <a:txBody>
                    <a:bodyPr/>
                    <a:lstStyle/>
                    <a:p>
                      <a:r>
                        <a:rPr lang="ru-RU" dirty="0"/>
                        <a:t>2</a:t>
                      </a:r>
                      <a:endParaRPr lang="ru-BY"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ru-RU" dirty="0"/>
                        <a:t>5</a:t>
                      </a:r>
                      <a:endParaRPr lang="ru-BY"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ru-RU" dirty="0"/>
                        <a:t>2</a:t>
                      </a:r>
                      <a:endParaRPr lang="ru-BY"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ru-RU" dirty="0"/>
                        <a:t>2</a:t>
                      </a:r>
                      <a:endParaRPr lang="ru-BY"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ru-RU" dirty="0"/>
                        <a:t>1</a:t>
                      </a:r>
                      <a:endParaRPr lang="ru-BY"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ru-RU" dirty="0"/>
                        <a:t>5</a:t>
                      </a:r>
                      <a:endParaRPr lang="ru-BY"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52908053"/>
                  </a:ext>
                </a:extLst>
              </a:tr>
            </a:tbl>
          </a:graphicData>
        </a:graphic>
      </p:graphicFrame>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DD6D3132-C5D8-0403-A789-0013009273B8}"/>
                  </a:ext>
                </a:extLst>
              </p:cNvPr>
              <p:cNvSpPr txBox="1"/>
              <p:nvPr/>
            </p:nvSpPr>
            <p:spPr>
              <a:xfrm>
                <a:off x="3027965" y="4415117"/>
                <a:ext cx="1698991" cy="454996"/>
              </a:xfrm>
              <a:prstGeom prst="rect">
                <a:avLst/>
              </a:prstGeom>
              <a:noFill/>
            </p:spPr>
            <p:txBody>
              <a:bodyPr wrap="none" rtlCol="0">
                <a:spAutoFit/>
              </a:bodyPr>
              <a:lstStyle/>
              <a:p>
                <a14:m>
                  <m:oMath xmlns:m="http://schemas.openxmlformats.org/officeDocument/2006/math">
                    <m:r>
                      <a:rPr lang="en-US" i="1" dirty="0" smtClean="0">
                        <a:latin typeface="Cambria Math" panose="02040503050406030204" pitchFamily="18" charset="0"/>
                        <a:ea typeface="Cambria Math" panose="02040503050406030204" pitchFamily="18" charset="0"/>
                      </a:rPr>
                      <m:t>𝑀</m:t>
                    </m:r>
                  </m:oMath>
                </a14:m>
                <a:r>
                  <a:rPr lang="en-US" dirty="0"/>
                  <a:t>=</a:t>
                </a:r>
                <a:r>
                  <a:rPr lang="en-US" dirty="0">
                    <a:ea typeface="Cambria Math" panose="02040503050406030204" pitchFamily="18" charset="0"/>
                  </a:rPr>
                  <a:t> </a:t>
                </a:r>
                <a14:m>
                  <m:oMath xmlns:m="http://schemas.openxmlformats.org/officeDocument/2006/math">
                    <m:func>
                      <m:funcPr>
                        <m:ctrlPr>
                          <a:rPr lang="en-US" i="1" dirty="0">
                            <a:latin typeface="Cambria Math" panose="02040503050406030204" pitchFamily="18" charset="0"/>
                            <a:ea typeface="Cambria Math" panose="02040503050406030204" pitchFamily="18" charset="0"/>
                          </a:rPr>
                        </m:ctrlPr>
                      </m:funcPr>
                      <m:fName>
                        <m:limLow>
                          <m:limLowPr>
                            <m:ctrlPr>
                              <a:rPr lang="en-US" i="1" dirty="0">
                                <a:latin typeface="Cambria Math" panose="02040503050406030204" pitchFamily="18" charset="0"/>
                                <a:ea typeface="Cambria Math" panose="02040503050406030204" pitchFamily="18" charset="0"/>
                              </a:rPr>
                            </m:ctrlPr>
                          </m:limLowPr>
                          <m:e>
                            <m:r>
                              <m:rPr>
                                <m:sty m:val="p"/>
                              </m:rPr>
                              <a:rPr lang="en-US" dirty="0">
                                <a:latin typeface="Cambria Math" panose="02040503050406030204" pitchFamily="18" charset="0"/>
                                <a:ea typeface="Cambria Math" panose="02040503050406030204" pitchFamily="18" charset="0"/>
                              </a:rPr>
                              <m:t>max</m:t>
                            </m:r>
                          </m:e>
                          <m:lim>
                            <m:r>
                              <a:rPr lang="en-US" i="1" dirty="0">
                                <a:latin typeface="Cambria Math" panose="02040503050406030204" pitchFamily="18" charset="0"/>
                                <a:ea typeface="Cambria Math" panose="02040503050406030204" pitchFamily="18" charset="0"/>
                              </a:rPr>
                              <m:t>1≤</m:t>
                            </m:r>
                            <m:r>
                              <a:rPr lang="en-US" i="1" dirty="0">
                                <a:latin typeface="Cambria Math" panose="02040503050406030204" pitchFamily="18" charset="0"/>
                                <a:ea typeface="Cambria Math" panose="02040503050406030204" pitchFamily="18" charset="0"/>
                              </a:rPr>
                              <m:t>𝑖</m:t>
                            </m:r>
                            <m:r>
                              <a:rPr lang="en-US" i="1" dirty="0">
                                <a:latin typeface="Cambria Math" panose="02040503050406030204" pitchFamily="18" charset="0"/>
                                <a:ea typeface="Cambria Math" panose="02040503050406030204" pitchFamily="18" charset="0"/>
                              </a:rPr>
                              <m:t>≤6</m:t>
                            </m:r>
                          </m:lim>
                        </m:limLow>
                      </m:fName>
                      <m:e>
                        <m:sSub>
                          <m:sSubPr>
                            <m:ctrlPr>
                              <a:rPr lang="en-US" i="1" dirty="0">
                                <a:latin typeface="Cambria Math" panose="02040503050406030204" pitchFamily="18" charset="0"/>
                                <a:ea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𝑎</m:t>
                            </m:r>
                          </m:e>
                          <m:sub>
                            <m:r>
                              <a:rPr lang="en-US" i="1" dirty="0">
                                <a:latin typeface="Cambria Math" panose="02040503050406030204" pitchFamily="18" charset="0"/>
                                <a:ea typeface="Cambria Math" panose="02040503050406030204" pitchFamily="18" charset="0"/>
                              </a:rPr>
                              <m:t>𝑖</m:t>
                            </m:r>
                          </m:sub>
                        </m:sSub>
                      </m:e>
                    </m:func>
                    <m:r>
                      <a:rPr lang="en-US" b="0" i="1" dirty="0" smtClean="0">
                        <a:latin typeface="Cambria Math" panose="02040503050406030204" pitchFamily="18" charset="0"/>
                        <a:ea typeface="Cambria Math" panose="02040503050406030204" pitchFamily="18" charset="0"/>
                      </a:rPr>
                      <m:t>=5</m:t>
                    </m:r>
                  </m:oMath>
                </a14:m>
                <a:endParaRPr lang="ru-BY" dirty="0"/>
              </a:p>
            </p:txBody>
          </p:sp>
        </mc:Choice>
        <mc:Fallback xmlns="">
          <p:sp>
            <p:nvSpPr>
              <p:cNvPr id="5" name="TextBox 4">
                <a:extLst>
                  <a:ext uri="{FF2B5EF4-FFF2-40B4-BE49-F238E27FC236}">
                    <a16:creationId xmlns:a16="http://schemas.microsoft.com/office/drawing/2014/main" id="{DD6D3132-C5D8-0403-A789-0013009273B8}"/>
                  </a:ext>
                </a:extLst>
              </p:cNvPr>
              <p:cNvSpPr txBox="1">
                <a:spLocks noRot="1" noChangeAspect="1" noMove="1" noResize="1" noEditPoints="1" noAdjustHandles="1" noChangeArrowheads="1" noChangeShapeType="1" noTextEdit="1"/>
              </p:cNvSpPr>
              <p:nvPr/>
            </p:nvSpPr>
            <p:spPr>
              <a:xfrm>
                <a:off x="3027965" y="4415117"/>
                <a:ext cx="1698991" cy="454996"/>
              </a:xfrm>
              <a:prstGeom prst="rect">
                <a:avLst/>
              </a:prstGeom>
              <a:blipFill>
                <a:blip r:embed="rId5"/>
                <a:stretch>
                  <a:fillRect t="-5333" b="-2667"/>
                </a:stretch>
              </a:blipFill>
            </p:spPr>
            <p:txBody>
              <a:bodyPr/>
              <a:lstStyle/>
              <a:p>
                <a:r>
                  <a:rPr lang="ru-BY">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5E85EBB-4700-C402-C286-EABA719606DB}"/>
                  </a:ext>
                </a:extLst>
              </p:cNvPr>
              <p:cNvSpPr txBox="1"/>
              <p:nvPr/>
            </p:nvSpPr>
            <p:spPr>
              <a:xfrm>
                <a:off x="4517022" y="5119917"/>
                <a:ext cx="2509918" cy="1477328"/>
              </a:xfrm>
              <a:prstGeom prst="rect">
                <a:avLst/>
              </a:prstGeom>
              <a:noFill/>
            </p:spPr>
            <p:txBody>
              <a:bodyPr wrap="none" rtlCol="0">
                <a:spAutoFit/>
              </a:bodyPr>
              <a:lstStyle/>
              <a:p>
                <a14:m>
                  <m:oMath xmlns:m="http://schemas.openxmlformats.org/officeDocument/2006/math">
                    <m:r>
                      <a:rPr lang="en-US" i="1" dirty="0" smtClean="0">
                        <a:latin typeface="Cambria Math" panose="02040503050406030204" pitchFamily="18" charset="0"/>
                      </a:rPr>
                      <m:t>𝑖</m:t>
                    </m:r>
                    <m:r>
                      <a:rPr lang="en-US" i="1" dirty="0" smtClean="0">
                        <a:latin typeface="Cambria Math" panose="02040503050406030204" pitchFamily="18" charset="0"/>
                      </a:rPr>
                      <m:t>=1   </m:t>
                    </m:r>
                  </m:oMath>
                </a14:m>
                <a:r>
                  <a:rPr lang="en-US" dirty="0"/>
                  <a:t> </a:t>
                </a:r>
                <a14:m>
                  <m:oMath xmlns:m="http://schemas.openxmlformats.org/officeDocument/2006/math">
                    <m:r>
                      <a:rPr lang="ru-RU" i="1" dirty="0" smtClean="0">
                        <a:latin typeface="Cambria Math" panose="02040503050406030204" pitchFamily="18" charset="0"/>
                      </a:rPr>
                      <m:t>частота (1)=1</m:t>
                    </m:r>
                  </m:oMath>
                </a14:m>
                <a:endParaRPr lang="ru-RU" dirty="0"/>
              </a:p>
              <a:p>
                <a14:m>
                  <m:oMath xmlns:m="http://schemas.openxmlformats.org/officeDocument/2006/math">
                    <m:r>
                      <a:rPr lang="en-US" i="1" dirty="0" smtClean="0">
                        <a:latin typeface="Cambria Math" panose="02040503050406030204" pitchFamily="18" charset="0"/>
                      </a:rPr>
                      <m:t>𝑖</m:t>
                    </m:r>
                    <m:r>
                      <a:rPr lang="en-US" i="1" dirty="0" smtClean="0">
                        <a:latin typeface="Cambria Math" panose="02040503050406030204" pitchFamily="18" charset="0"/>
                      </a:rPr>
                      <m:t>=2   </m:t>
                    </m:r>
                  </m:oMath>
                </a14:m>
                <a:r>
                  <a:rPr lang="en-US" dirty="0"/>
                  <a:t> </a:t>
                </a:r>
                <a14:m>
                  <m:oMath xmlns:m="http://schemas.openxmlformats.org/officeDocument/2006/math">
                    <m:r>
                      <a:rPr lang="ru-RU" i="1" dirty="0" smtClean="0">
                        <a:latin typeface="Cambria Math" panose="02040503050406030204" pitchFamily="18" charset="0"/>
                      </a:rPr>
                      <m:t>частота (2)=3</m:t>
                    </m:r>
                  </m:oMath>
                </a14:m>
                <a:endParaRPr lang="ru-RU" dirty="0"/>
              </a:p>
              <a:p>
                <a14:m>
                  <m:oMath xmlns:m="http://schemas.openxmlformats.org/officeDocument/2006/math">
                    <m:r>
                      <a:rPr lang="en-US" i="1" dirty="0" smtClean="0">
                        <a:latin typeface="Cambria Math" panose="02040503050406030204" pitchFamily="18" charset="0"/>
                      </a:rPr>
                      <m:t>𝑖</m:t>
                    </m:r>
                    <m:r>
                      <a:rPr lang="en-US" i="1" dirty="0" smtClean="0">
                        <a:latin typeface="Cambria Math" panose="02040503050406030204" pitchFamily="18" charset="0"/>
                      </a:rPr>
                      <m:t>=3   </m:t>
                    </m:r>
                  </m:oMath>
                </a14:m>
                <a:r>
                  <a:rPr lang="en-US" dirty="0"/>
                  <a:t> </a:t>
                </a:r>
                <a14:m>
                  <m:oMath xmlns:m="http://schemas.openxmlformats.org/officeDocument/2006/math">
                    <m:r>
                      <a:rPr lang="ru-RU" i="1" dirty="0" smtClean="0">
                        <a:latin typeface="Cambria Math" panose="02040503050406030204" pitchFamily="18" charset="0"/>
                      </a:rPr>
                      <m:t>частота (3)=0</m:t>
                    </m:r>
                  </m:oMath>
                </a14:m>
                <a:endParaRPr lang="ru-RU" dirty="0"/>
              </a:p>
              <a:p>
                <a14:m>
                  <m:oMath xmlns:m="http://schemas.openxmlformats.org/officeDocument/2006/math">
                    <m:r>
                      <a:rPr lang="en-US" i="1" dirty="0" smtClean="0">
                        <a:latin typeface="Cambria Math" panose="02040503050406030204" pitchFamily="18" charset="0"/>
                      </a:rPr>
                      <m:t>𝑖</m:t>
                    </m:r>
                    <m:r>
                      <a:rPr lang="en-US" i="1" dirty="0" smtClean="0">
                        <a:latin typeface="Cambria Math" panose="02040503050406030204" pitchFamily="18" charset="0"/>
                      </a:rPr>
                      <m:t>=4   </m:t>
                    </m:r>
                  </m:oMath>
                </a14:m>
                <a:r>
                  <a:rPr lang="en-US" dirty="0"/>
                  <a:t> </a:t>
                </a:r>
                <a14:m>
                  <m:oMath xmlns:m="http://schemas.openxmlformats.org/officeDocument/2006/math">
                    <m:r>
                      <a:rPr lang="ru-RU" i="1" dirty="0" smtClean="0">
                        <a:latin typeface="Cambria Math" panose="02040503050406030204" pitchFamily="18" charset="0"/>
                      </a:rPr>
                      <m:t>частота (4)=0</m:t>
                    </m:r>
                  </m:oMath>
                </a14:m>
                <a:endParaRPr lang="ru-RU" dirty="0"/>
              </a:p>
              <a:p>
                <a14:m>
                  <m:oMath xmlns:m="http://schemas.openxmlformats.org/officeDocument/2006/math">
                    <m:r>
                      <a:rPr lang="en-US" i="1" dirty="0" smtClean="0">
                        <a:latin typeface="Cambria Math" panose="02040503050406030204" pitchFamily="18" charset="0"/>
                      </a:rPr>
                      <m:t>𝑖</m:t>
                    </m:r>
                    <m:r>
                      <a:rPr lang="en-US" i="1" dirty="0" smtClean="0">
                        <a:latin typeface="Cambria Math" panose="02040503050406030204" pitchFamily="18" charset="0"/>
                      </a:rPr>
                      <m:t>=5   </m:t>
                    </m:r>
                  </m:oMath>
                </a14:m>
                <a:r>
                  <a:rPr lang="en-US" dirty="0"/>
                  <a:t> </a:t>
                </a:r>
                <a14:m>
                  <m:oMath xmlns:m="http://schemas.openxmlformats.org/officeDocument/2006/math">
                    <m:r>
                      <a:rPr lang="ru-RU" i="1" dirty="0" smtClean="0">
                        <a:latin typeface="Cambria Math" panose="02040503050406030204" pitchFamily="18" charset="0"/>
                      </a:rPr>
                      <m:t>частота (5)=2</m:t>
                    </m:r>
                  </m:oMath>
                </a14:m>
                <a:endParaRPr lang="ru-BY" dirty="0"/>
              </a:p>
            </p:txBody>
          </p:sp>
        </mc:Choice>
        <mc:Fallback xmlns="">
          <p:sp>
            <p:nvSpPr>
              <p:cNvPr id="8" name="TextBox 7">
                <a:extLst>
                  <a:ext uri="{FF2B5EF4-FFF2-40B4-BE49-F238E27FC236}">
                    <a16:creationId xmlns:a16="http://schemas.microsoft.com/office/drawing/2014/main" id="{C5E85EBB-4700-C402-C286-EABA719606DB}"/>
                  </a:ext>
                </a:extLst>
              </p:cNvPr>
              <p:cNvSpPr txBox="1">
                <a:spLocks noRot="1" noChangeAspect="1" noMove="1" noResize="1" noEditPoints="1" noAdjustHandles="1" noChangeArrowheads="1" noChangeShapeType="1" noTextEdit="1"/>
              </p:cNvSpPr>
              <p:nvPr/>
            </p:nvSpPr>
            <p:spPr>
              <a:xfrm>
                <a:off x="4517022" y="5119917"/>
                <a:ext cx="2509918" cy="1477328"/>
              </a:xfrm>
              <a:prstGeom prst="rect">
                <a:avLst/>
              </a:prstGeom>
              <a:blipFill>
                <a:blip r:embed="rId6"/>
                <a:stretch>
                  <a:fillRect b="-2479"/>
                </a:stretch>
              </a:blipFill>
            </p:spPr>
            <p:txBody>
              <a:bodyPr/>
              <a:lstStyle/>
              <a:p>
                <a:r>
                  <a:rPr lang="ru-BY">
                    <a:noFill/>
                  </a:rPr>
                  <a:t> </a:t>
                </a:r>
              </a:p>
            </p:txBody>
          </p:sp>
        </mc:Fallback>
      </mc:AlternateContent>
      <p:cxnSp>
        <p:nvCxnSpPr>
          <p:cNvPr id="25" name="Прямая со стрелкой 24">
            <a:extLst>
              <a:ext uri="{FF2B5EF4-FFF2-40B4-BE49-F238E27FC236}">
                <a16:creationId xmlns:a16="http://schemas.microsoft.com/office/drawing/2014/main" id="{8BACDA04-70F5-73E3-8BED-AA918F013901}"/>
              </a:ext>
            </a:extLst>
          </p:cNvPr>
          <p:cNvCxnSpPr>
            <a:cxnSpLocks/>
          </p:cNvCxnSpPr>
          <p:nvPr/>
        </p:nvCxnSpPr>
        <p:spPr>
          <a:xfrm>
            <a:off x="4422753" y="5119917"/>
            <a:ext cx="0" cy="147732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 name="TextBox 2">
            <a:extLst>
              <a:ext uri="{FF2B5EF4-FFF2-40B4-BE49-F238E27FC236}">
                <a16:creationId xmlns:a16="http://schemas.microsoft.com/office/drawing/2014/main" id="{777A9B89-3815-6316-0D78-269483FBF5D9}"/>
              </a:ext>
            </a:extLst>
          </p:cNvPr>
          <p:cNvSpPr txBox="1"/>
          <p:nvPr/>
        </p:nvSpPr>
        <p:spPr>
          <a:xfrm>
            <a:off x="2615981" y="3669724"/>
            <a:ext cx="317716" cy="369332"/>
          </a:xfrm>
          <a:prstGeom prst="rect">
            <a:avLst/>
          </a:prstGeom>
          <a:noFill/>
        </p:spPr>
        <p:txBody>
          <a:bodyPr wrap="none" rtlCol="0">
            <a:spAutoFit/>
          </a:bodyPr>
          <a:lstStyle/>
          <a:p>
            <a:r>
              <a:rPr lang="en-US" dirty="0"/>
              <a:t>A</a:t>
            </a:r>
            <a:endParaRPr lang="ru-BY"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E31107F-811F-5710-AAD7-9A4B7128975A}"/>
                  </a:ext>
                </a:extLst>
              </p:cNvPr>
              <p:cNvSpPr txBox="1"/>
              <p:nvPr/>
            </p:nvSpPr>
            <p:spPr>
              <a:xfrm>
                <a:off x="2774839" y="5119917"/>
                <a:ext cx="151779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𝑖</m:t>
                      </m:r>
                      <m:r>
                        <a:rPr lang="en-US" i="1" dirty="0" smtClean="0">
                          <a:latin typeface="Cambria Math" panose="02040503050406030204" pitchFamily="18" charset="0"/>
                        </a:rPr>
                        <m:t>=1..</m:t>
                      </m:r>
                      <m:r>
                        <a:rPr lang="en-US" b="0" i="1" dirty="0" smtClean="0">
                          <a:latin typeface="Cambria Math" panose="02040503050406030204" pitchFamily="18" charset="0"/>
                        </a:rPr>
                        <m:t>𝑀</m:t>
                      </m:r>
                    </m:oMath>
                  </m:oMathPara>
                </a14:m>
                <a:endParaRPr lang="ru-RU" dirty="0"/>
              </a:p>
            </p:txBody>
          </p:sp>
        </mc:Choice>
        <mc:Fallback xmlns="">
          <p:sp>
            <p:nvSpPr>
              <p:cNvPr id="6" name="TextBox 5">
                <a:extLst>
                  <a:ext uri="{FF2B5EF4-FFF2-40B4-BE49-F238E27FC236}">
                    <a16:creationId xmlns:a16="http://schemas.microsoft.com/office/drawing/2014/main" id="{0E31107F-811F-5710-AAD7-9A4B7128975A}"/>
                  </a:ext>
                </a:extLst>
              </p:cNvPr>
              <p:cNvSpPr txBox="1">
                <a:spLocks noRot="1" noChangeAspect="1" noMove="1" noResize="1" noEditPoints="1" noAdjustHandles="1" noChangeArrowheads="1" noChangeShapeType="1" noTextEdit="1"/>
              </p:cNvSpPr>
              <p:nvPr/>
            </p:nvSpPr>
            <p:spPr>
              <a:xfrm>
                <a:off x="2774839" y="5119917"/>
                <a:ext cx="1517798" cy="369332"/>
              </a:xfrm>
              <a:prstGeom prst="rect">
                <a:avLst/>
              </a:prstGeom>
              <a:blipFill>
                <a:blip r:embed="rId7"/>
                <a:stretch>
                  <a:fillRect/>
                </a:stretch>
              </a:blipFill>
            </p:spPr>
            <p:txBody>
              <a:bodyPr/>
              <a:lstStyle/>
              <a:p>
                <a:r>
                  <a:rPr lang="ru-BY">
                    <a:noFill/>
                  </a:rPr>
                  <a:t> </a:t>
                </a:r>
              </a:p>
            </p:txBody>
          </p:sp>
        </mc:Fallback>
      </mc:AlternateContent>
    </p:spTree>
    <p:extLst>
      <p:ext uri="{BB962C8B-B14F-4D97-AF65-F5344CB8AC3E}">
        <p14:creationId xmlns:p14="http://schemas.microsoft.com/office/powerpoint/2010/main" val="1921758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5" grpId="0"/>
      <p:bldP spid="3" grpId="0"/>
      <p:bldP spid="6"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11157995" y="6627034"/>
            <a:ext cx="1034005" cy="246221"/>
          </a:xfrm>
          <a:prstGeom prst="rect">
            <a:avLst/>
          </a:prstGeom>
          <a:noFill/>
        </p:spPr>
        <p:txBody>
          <a:bodyPr wrap="square" lIns="0" tIns="0" rIns="0" bIns="0" rtlCol="0">
            <a:spAutoFit/>
          </a:bodyPr>
          <a:lstStyle/>
          <a:p>
            <a:pPr algn="ctr"/>
            <a:r>
              <a:rPr lang="ru-RU" sz="1600" dirty="0">
                <a:solidFill>
                  <a:srgbClr val="144E9D"/>
                </a:solidFill>
              </a:rPr>
              <a:t>ФПМИ БГУ</a:t>
            </a:r>
          </a:p>
        </p:txBody>
      </p:sp>
      <p:pic>
        <p:nvPicPr>
          <p:cNvPr id="12" name="Рисунок 11" descr="png..png"/>
          <p:cNvPicPr>
            <a:picLocks noChangeAspect="1"/>
          </p:cNvPicPr>
          <p:nvPr/>
        </p:nvPicPr>
        <p:blipFill>
          <a:blip r:embed="rId3" cstate="print"/>
          <a:srcRect r="82957"/>
          <a:stretch>
            <a:fillRect/>
          </a:stretch>
        </p:blipFill>
        <p:spPr>
          <a:xfrm>
            <a:off x="10933610" y="6425188"/>
            <a:ext cx="259107" cy="386512"/>
          </a:xfrm>
          <a:prstGeom prst="rect">
            <a:avLst/>
          </a:prstGeom>
        </p:spPr>
      </p:pic>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2B7886AE-B18E-192F-2F72-117E86F8210D}"/>
                  </a:ext>
                </a:extLst>
              </p:cNvPr>
              <p:cNvSpPr txBox="1"/>
              <p:nvPr/>
            </p:nvSpPr>
            <p:spPr>
              <a:xfrm>
                <a:off x="84841" y="1839757"/>
                <a:ext cx="11916098" cy="4751750"/>
              </a:xfrm>
              <a:prstGeom prst="rect">
                <a:avLst/>
              </a:prstGeom>
              <a:noFill/>
            </p:spPr>
            <p:txBody>
              <a:bodyPr wrap="square">
                <a:spAutoFit/>
              </a:bodyPr>
              <a:lstStyle/>
              <a:p>
                <a:pPr algn="just"/>
                <a:r>
                  <a:rPr lang="ru-RU" sz="2400" i="0" dirty="0">
                    <a:solidFill>
                      <a:srgbClr val="000000"/>
                    </a:solidFill>
                  </a:rPr>
                  <a:t>В нашей модели в предположении, что </a:t>
                </a:r>
                <a14:m>
                  <m:oMath xmlns:m="http://schemas.openxmlformats.org/officeDocument/2006/math">
                    <m:func>
                      <m:funcPr>
                        <m:ctrlPr>
                          <a:rPr lang="en-US" sz="2400" i="1">
                            <a:solidFill>
                              <a:srgbClr val="000000"/>
                            </a:solidFill>
                            <a:latin typeface="Cambria Math" panose="02040503050406030204" pitchFamily="18" charset="0"/>
                            <a:ea typeface="Cambria Math" panose="02040503050406030204" pitchFamily="18" charset="0"/>
                          </a:rPr>
                        </m:ctrlPr>
                      </m:funcPr>
                      <m:fName>
                        <m:limLow>
                          <m:limLowPr>
                            <m:ctrlPr>
                              <a:rPr lang="en-US" sz="2400" i="1">
                                <a:solidFill>
                                  <a:srgbClr val="000000"/>
                                </a:solidFill>
                                <a:latin typeface="Cambria Math" panose="02040503050406030204" pitchFamily="18" charset="0"/>
                                <a:ea typeface="Cambria Math" panose="02040503050406030204" pitchFamily="18" charset="0"/>
                              </a:rPr>
                            </m:ctrlPr>
                          </m:limLowPr>
                          <m:e>
                            <m:r>
                              <m:rPr>
                                <m:sty m:val="p"/>
                              </m:rPr>
                              <a:rPr lang="en-US" sz="2400">
                                <a:solidFill>
                                  <a:srgbClr val="000000"/>
                                </a:solidFill>
                                <a:latin typeface="Cambria Math" panose="02040503050406030204" pitchFamily="18" charset="0"/>
                                <a:ea typeface="Cambria Math" panose="02040503050406030204" pitchFamily="18" charset="0"/>
                              </a:rPr>
                              <m:t>max</m:t>
                            </m:r>
                          </m:e>
                          <m:lim>
                            <m:r>
                              <a:rPr lang="en-US" sz="2400" i="1">
                                <a:solidFill>
                                  <a:srgbClr val="000000"/>
                                </a:solidFill>
                                <a:latin typeface="Cambria Math" panose="02040503050406030204" pitchFamily="18" charset="0"/>
                                <a:ea typeface="Cambria Math" panose="02040503050406030204" pitchFamily="18" charset="0"/>
                              </a:rPr>
                              <m:t>1≤</m:t>
                            </m:r>
                            <m:r>
                              <a:rPr lang="en-US" sz="2400" i="1">
                                <a:solidFill>
                                  <a:srgbClr val="000000"/>
                                </a:solidFill>
                                <a:latin typeface="Cambria Math" panose="02040503050406030204" pitchFamily="18" charset="0"/>
                                <a:ea typeface="Cambria Math" panose="02040503050406030204" pitchFamily="18" charset="0"/>
                              </a:rPr>
                              <m:t>𝑖</m:t>
                            </m:r>
                            <m:r>
                              <a:rPr lang="en-US" sz="2400" i="1">
                                <a:solidFill>
                                  <a:srgbClr val="000000"/>
                                </a:solidFill>
                                <a:latin typeface="Cambria Math" panose="02040503050406030204" pitchFamily="18" charset="0"/>
                                <a:ea typeface="Cambria Math" panose="02040503050406030204" pitchFamily="18" charset="0"/>
                              </a:rPr>
                              <m:t>≤</m:t>
                            </m:r>
                            <m:r>
                              <a:rPr lang="en-US" sz="2400" i="1">
                                <a:solidFill>
                                  <a:srgbClr val="000000"/>
                                </a:solidFill>
                                <a:latin typeface="Cambria Math" panose="02040503050406030204" pitchFamily="18" charset="0"/>
                                <a:ea typeface="Cambria Math" panose="02040503050406030204" pitchFamily="18" charset="0"/>
                              </a:rPr>
                              <m:t>𝑛</m:t>
                            </m:r>
                          </m:lim>
                        </m:limLow>
                      </m:fName>
                      <m:e>
                        <m:d>
                          <m:dPr>
                            <m:begChr m:val="⌊"/>
                            <m:endChr m:val="⌋"/>
                            <m:ctrlPr>
                              <a:rPr lang="en-US" sz="2400" i="1">
                                <a:solidFill>
                                  <a:srgbClr val="000000"/>
                                </a:solidFill>
                                <a:latin typeface="Cambria Math" panose="02040503050406030204" pitchFamily="18" charset="0"/>
                              </a:rPr>
                            </m:ctrlPr>
                          </m:dPr>
                          <m:e>
                            <m:func>
                              <m:funcPr>
                                <m:ctrlPr>
                                  <a:rPr lang="en-US" sz="2400" i="1">
                                    <a:solidFill>
                                      <a:srgbClr val="000000"/>
                                    </a:solidFill>
                                    <a:latin typeface="Cambria Math" panose="02040503050406030204" pitchFamily="18" charset="0"/>
                                  </a:rPr>
                                </m:ctrlPr>
                              </m:funcPr>
                              <m:fName>
                                <m:sSub>
                                  <m:sSubPr>
                                    <m:ctrlPr>
                                      <a:rPr lang="en-US" sz="2400" i="1">
                                        <a:solidFill>
                                          <a:srgbClr val="000000"/>
                                        </a:solidFill>
                                        <a:latin typeface="Cambria Math" panose="02040503050406030204" pitchFamily="18" charset="0"/>
                                      </a:rPr>
                                    </m:ctrlPr>
                                  </m:sSubPr>
                                  <m:e>
                                    <m:r>
                                      <m:rPr>
                                        <m:sty m:val="p"/>
                                      </m:rPr>
                                      <a:rPr lang="en-US" sz="2400">
                                        <a:solidFill>
                                          <a:srgbClr val="000000"/>
                                        </a:solidFill>
                                        <a:latin typeface="Cambria Math" panose="02040503050406030204" pitchFamily="18" charset="0"/>
                                      </a:rPr>
                                      <m:t>log</m:t>
                                    </m:r>
                                  </m:e>
                                  <m:sub>
                                    <m:r>
                                      <a:rPr lang="en-US" sz="2400" i="1">
                                        <a:solidFill>
                                          <a:srgbClr val="000000"/>
                                        </a:solidFill>
                                        <a:latin typeface="Cambria Math" panose="02040503050406030204" pitchFamily="18" charset="0"/>
                                      </a:rPr>
                                      <m:t>2</m:t>
                                    </m:r>
                                  </m:sub>
                                </m:sSub>
                              </m:fName>
                              <m:e>
                                <m:sSub>
                                  <m:sSubPr>
                                    <m:ctrlPr>
                                      <a:rPr lang="en-US" sz="2400" i="1">
                                        <a:solidFill>
                                          <a:srgbClr val="000000"/>
                                        </a:solidFill>
                                        <a:latin typeface="Cambria Math" panose="02040503050406030204" pitchFamily="18" charset="0"/>
                                      </a:rPr>
                                    </m:ctrlPr>
                                  </m:sSubPr>
                                  <m:e>
                                    <m:r>
                                      <a:rPr lang="en-US" sz="2400" i="1">
                                        <a:solidFill>
                                          <a:srgbClr val="000000"/>
                                        </a:solidFill>
                                        <a:latin typeface="Cambria Math" panose="02040503050406030204" pitchFamily="18" charset="0"/>
                                      </a:rPr>
                                      <m:t>𝑎</m:t>
                                    </m:r>
                                  </m:e>
                                  <m:sub>
                                    <m:r>
                                      <a:rPr lang="en-US" sz="2400" i="1">
                                        <a:solidFill>
                                          <a:srgbClr val="000000"/>
                                        </a:solidFill>
                                        <a:latin typeface="Cambria Math" panose="02040503050406030204" pitchFamily="18" charset="0"/>
                                      </a:rPr>
                                      <m:t>𝑖</m:t>
                                    </m:r>
                                  </m:sub>
                                </m:sSub>
                              </m:e>
                            </m:func>
                            <m:r>
                              <a:rPr lang="en-US" sz="2400" i="1" smtClean="0">
                                <a:solidFill>
                                  <a:srgbClr val="000000"/>
                                </a:solidFill>
                                <a:latin typeface="Cambria Math" panose="02040503050406030204" pitchFamily="18" charset="0"/>
                              </a:rPr>
                              <m:t>+</m:t>
                            </m:r>
                            <m:r>
                              <a:rPr lang="en-US" sz="2400" i="1">
                                <a:solidFill>
                                  <a:srgbClr val="000000"/>
                                </a:solidFill>
                                <a:latin typeface="Cambria Math" panose="02040503050406030204" pitchFamily="18" charset="0"/>
                              </a:rPr>
                              <m:t>1</m:t>
                            </m:r>
                          </m:e>
                        </m:d>
                      </m:e>
                    </m:func>
                    <m:r>
                      <a:rPr lang="ru-RU" sz="2400" i="1">
                        <a:solidFill>
                          <a:srgbClr val="000000"/>
                        </a:solidFill>
                        <a:latin typeface="Cambria Math" panose="02040503050406030204" pitchFamily="18" charset="0"/>
                        <a:ea typeface="Cambria Math" panose="02040503050406030204" pitchFamily="18" charset="0"/>
                      </a:rPr>
                      <m:t>=</m:t>
                    </m:r>
                    <m:r>
                      <a:rPr lang="en-US" sz="2400" b="0" i="1" smtClean="0">
                        <a:solidFill>
                          <a:srgbClr val="000000"/>
                        </a:solidFill>
                        <a:latin typeface="Cambria Math" panose="02040503050406030204" pitchFamily="18" charset="0"/>
                        <a:ea typeface="Cambria Math" panose="02040503050406030204" pitchFamily="18" charset="0"/>
                      </a:rPr>
                      <m:t>𝑐𝑜𝑛𝑠𝑡</m:t>
                    </m:r>
                    <m:r>
                      <m:rPr>
                        <m:nor/>
                      </m:rPr>
                      <a:rPr lang="ru-RU" sz="2400" b="0" i="0" smtClean="0">
                        <a:solidFill>
                          <a:srgbClr val="000000"/>
                        </a:solidFill>
                        <a:latin typeface="Cambria Math" panose="02040503050406030204" pitchFamily="18" charset="0"/>
                        <a:ea typeface="Cambria Math" panose="02040503050406030204" pitchFamily="18" charset="0"/>
                      </a:rPr>
                      <m:t>  (</m:t>
                    </m:r>
                  </m:oMath>
                </a14:m>
                <a:r>
                  <a:rPr lang="ru-RU" sz="2000" i="0" dirty="0">
                    <a:solidFill>
                      <a:srgbClr val="000000"/>
                    </a:solidFill>
                    <a:ea typeface="Cambria Math" panose="02040503050406030204" pitchFamily="18" charset="0"/>
                  </a:rPr>
                  <a:t>например,</a:t>
                </a:r>
                <a:r>
                  <a:rPr lang="ru-RU" sz="2000" i="0" dirty="0">
                    <a:solidFill>
                      <a:srgbClr val="000000"/>
                    </a:solidFill>
                    <a:latin typeface="+mj-lt"/>
                    <a:ea typeface="Cambria Math" panose="02040503050406030204" pitchFamily="18" charset="0"/>
                  </a:rPr>
                  <a:t>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𝑐𝑜𝑛𝑠𝑡</m:t>
                    </m:r>
                    <m:r>
                      <a:rPr lang="ru-RU" sz="2000" b="0" i="0" smtClean="0">
                        <a:solidFill>
                          <a:srgbClr val="000000"/>
                        </a:solidFill>
                        <a:latin typeface="Cambria Math" panose="02040503050406030204" pitchFamily="18" charset="0"/>
                        <a:ea typeface="Cambria Math" panose="02040503050406030204" pitchFamily="18" charset="0"/>
                      </a:rPr>
                      <m:t>=32), </m:t>
                    </m:r>
                  </m:oMath>
                </a14:m>
                <a:r>
                  <a:rPr lang="ru-RU" sz="2400" b="0" i="0" dirty="0">
                    <a:solidFill>
                      <a:srgbClr val="000000"/>
                    </a:solidFill>
                    <a:latin typeface="+mj-lt"/>
                    <a:ea typeface="Cambria Math" panose="02040503050406030204" pitchFamily="18" charset="0"/>
                  </a:rPr>
                  <a:t> </a:t>
                </a:r>
                <a:r>
                  <a:rPr lang="ru-RU" sz="2400" dirty="0">
                    <a:solidFill>
                      <a:srgbClr val="000000"/>
                    </a:solidFill>
                  </a:rPr>
                  <a:t>полагаем, что каждый из элементов массива занимает число бит </a:t>
                </a:r>
                <a14:m>
                  <m:oMath xmlns:m="http://schemas.openxmlformats.org/officeDocument/2006/math">
                    <m:r>
                      <a:rPr lang="ru-RU" sz="2400" b="0" i="0" smtClean="0">
                        <a:solidFill>
                          <a:srgbClr val="000000"/>
                        </a:solidFill>
                        <a:latin typeface="Cambria Math" panose="02040503050406030204" pitchFamily="18" charset="0"/>
                        <a:ea typeface="Cambria Math" panose="02040503050406030204" pitchFamily="18" charset="0"/>
                      </a:rPr>
                      <m:t>=</m:t>
                    </m:r>
                    <m:r>
                      <a:rPr lang="en-US" sz="2400" i="1">
                        <a:solidFill>
                          <a:srgbClr val="000000"/>
                        </a:solidFill>
                        <a:latin typeface="Cambria Math" panose="02040503050406030204" pitchFamily="18" charset="0"/>
                        <a:ea typeface="Cambria Math" panose="02040503050406030204" pitchFamily="18" charset="0"/>
                      </a:rPr>
                      <m:t>𝑐𝑜𝑛𝑠𝑡</m:t>
                    </m:r>
                  </m:oMath>
                </a14:m>
                <a:r>
                  <a:rPr lang="ru-RU" sz="2400" dirty="0">
                    <a:solidFill>
                      <a:srgbClr val="000000"/>
                    </a:solidFill>
                  </a:rPr>
                  <a:t>.</a:t>
                </a:r>
              </a:p>
              <a:p>
                <a:pPr algn="just"/>
                <a:endParaRPr lang="ru-RU" sz="2400" dirty="0">
                  <a:solidFill>
                    <a:srgbClr val="000000"/>
                  </a:solidFill>
                </a:endParaRPr>
              </a:p>
              <a:p>
                <a:pPr algn="just"/>
                <a:r>
                  <a:rPr lang="ru-RU" sz="2400" i="0" dirty="0">
                    <a:solidFill>
                      <a:srgbClr val="000000"/>
                    </a:solidFill>
                    <a:ea typeface="Cambria Math" panose="02040503050406030204" pitchFamily="18" charset="0"/>
                  </a:rPr>
                  <a:t>В этом случае </a:t>
                </a:r>
                <a14:m>
                  <m:oMath xmlns:m="http://schemas.openxmlformats.org/officeDocument/2006/math">
                    <m:r>
                      <a:rPr lang="en-US" sz="2400" b="1" i="1" dirty="0">
                        <a:latin typeface="Cambria Math" panose="02040503050406030204" pitchFamily="18" charset="0"/>
                        <a:ea typeface="Cambria Math" panose="02040503050406030204" pitchFamily="18" charset="0"/>
                      </a:rPr>
                      <m:t>𝑴</m:t>
                    </m:r>
                    <m:r>
                      <a:rPr lang="en-US" sz="2400" b="1" dirty="0">
                        <a:latin typeface="Cambria Math" panose="02040503050406030204" pitchFamily="18" charset="0"/>
                        <a:ea typeface="Cambria Math" panose="02040503050406030204" pitchFamily="18" charset="0"/>
                      </a:rPr>
                      <m:t>=</m:t>
                    </m:r>
                    <m:func>
                      <m:funcPr>
                        <m:ctrlPr>
                          <a:rPr lang="en-US" sz="2400" b="1" i="1" dirty="0" smtClean="0">
                            <a:latin typeface="Cambria Math" panose="02040503050406030204" pitchFamily="18" charset="0"/>
                            <a:ea typeface="Cambria Math" panose="02040503050406030204" pitchFamily="18" charset="0"/>
                          </a:rPr>
                        </m:ctrlPr>
                      </m:funcPr>
                      <m:fName>
                        <m:limLow>
                          <m:limLowPr>
                            <m:ctrlPr>
                              <a:rPr lang="en-US" sz="2400" b="1" i="1" dirty="0">
                                <a:latin typeface="Cambria Math" panose="02040503050406030204" pitchFamily="18" charset="0"/>
                                <a:ea typeface="Cambria Math" panose="02040503050406030204" pitchFamily="18" charset="0"/>
                              </a:rPr>
                            </m:ctrlPr>
                          </m:limLowPr>
                          <m:e>
                            <m:r>
                              <a:rPr lang="en-US" sz="2400" b="1" i="1" dirty="0">
                                <a:latin typeface="Cambria Math" panose="02040503050406030204" pitchFamily="18" charset="0"/>
                                <a:ea typeface="Cambria Math" panose="02040503050406030204" pitchFamily="18" charset="0"/>
                              </a:rPr>
                              <m:t>𝒎𝒂𝒙</m:t>
                            </m:r>
                          </m:e>
                          <m:lim>
                            <m:r>
                              <a:rPr lang="en-US" sz="2400" b="1" i="1" dirty="0">
                                <a:latin typeface="Cambria Math" panose="02040503050406030204" pitchFamily="18" charset="0"/>
                                <a:ea typeface="Cambria Math" panose="02040503050406030204" pitchFamily="18" charset="0"/>
                              </a:rPr>
                              <m:t>𝟏</m:t>
                            </m:r>
                            <m:r>
                              <a:rPr lang="en-US" sz="2400" b="1" i="1" dirty="0">
                                <a:latin typeface="Cambria Math" panose="02040503050406030204" pitchFamily="18" charset="0"/>
                                <a:ea typeface="Cambria Math" panose="02040503050406030204" pitchFamily="18" charset="0"/>
                              </a:rPr>
                              <m:t>≤</m:t>
                            </m:r>
                            <m:r>
                              <a:rPr lang="en-US" sz="2400" b="1" i="1" dirty="0">
                                <a:latin typeface="Cambria Math" panose="02040503050406030204" pitchFamily="18" charset="0"/>
                                <a:ea typeface="Cambria Math" panose="02040503050406030204" pitchFamily="18" charset="0"/>
                              </a:rPr>
                              <m:t>𝒊</m:t>
                            </m:r>
                            <m:r>
                              <a:rPr lang="en-US" sz="2400" b="1" i="1" dirty="0">
                                <a:latin typeface="Cambria Math" panose="02040503050406030204" pitchFamily="18" charset="0"/>
                                <a:ea typeface="Cambria Math" panose="02040503050406030204" pitchFamily="18" charset="0"/>
                              </a:rPr>
                              <m:t>≤</m:t>
                            </m:r>
                            <m:r>
                              <a:rPr lang="en-US" sz="2400" b="1" i="1" dirty="0">
                                <a:latin typeface="Cambria Math" panose="02040503050406030204" pitchFamily="18" charset="0"/>
                                <a:ea typeface="Cambria Math" panose="02040503050406030204" pitchFamily="18" charset="0"/>
                              </a:rPr>
                              <m:t>𝒏</m:t>
                            </m:r>
                          </m:lim>
                        </m:limLow>
                      </m:fName>
                      <m:e>
                        <m:sSub>
                          <m:sSubPr>
                            <m:ctrlPr>
                              <a:rPr lang="en-US" sz="2400" b="1" i="1" dirty="0">
                                <a:latin typeface="Cambria Math" panose="02040503050406030204" pitchFamily="18" charset="0"/>
                                <a:ea typeface="Cambria Math" panose="02040503050406030204" pitchFamily="18" charset="0"/>
                              </a:rPr>
                            </m:ctrlPr>
                          </m:sSubPr>
                          <m:e>
                            <m:r>
                              <a:rPr lang="en-US" sz="2400" b="1" i="1" dirty="0">
                                <a:latin typeface="Cambria Math" panose="02040503050406030204" pitchFamily="18" charset="0"/>
                                <a:ea typeface="Cambria Math" panose="02040503050406030204" pitchFamily="18" charset="0"/>
                              </a:rPr>
                              <m:t>𝒂</m:t>
                            </m:r>
                          </m:e>
                          <m:sub>
                            <m:r>
                              <a:rPr lang="en-US" sz="2400" b="1" i="1" dirty="0">
                                <a:latin typeface="Cambria Math" panose="02040503050406030204" pitchFamily="18" charset="0"/>
                                <a:ea typeface="Cambria Math" panose="02040503050406030204" pitchFamily="18" charset="0"/>
                              </a:rPr>
                              <m:t>𝒊</m:t>
                            </m:r>
                          </m:sub>
                        </m:sSub>
                      </m:e>
                    </m:func>
                  </m:oMath>
                </a14:m>
                <a:r>
                  <a:rPr lang="ru-RU" sz="2400" i="0" dirty="0">
                    <a:solidFill>
                      <a:srgbClr val="000000"/>
                    </a:solidFill>
                    <a:ea typeface="Cambria Math" panose="02040503050406030204" pitchFamily="18" charset="0"/>
                  </a:rPr>
                  <a:t> можно считать константой:  </a:t>
                </a:r>
                <a14:m>
                  <m:oMath xmlns:m="http://schemas.openxmlformats.org/officeDocument/2006/math">
                    <m:r>
                      <a:rPr lang="en-US" sz="2400" b="1" i="1" dirty="0">
                        <a:latin typeface="Cambria Math" panose="02040503050406030204" pitchFamily="18" charset="0"/>
                        <a:ea typeface="Cambria Math" panose="02040503050406030204" pitchFamily="18" charset="0"/>
                      </a:rPr>
                      <m:t>𝑴</m:t>
                    </m:r>
                    <m:r>
                      <a:rPr lang="ru-RU" sz="2400" i="1" dirty="0">
                        <a:latin typeface="Cambria Math" panose="02040503050406030204" pitchFamily="18" charset="0"/>
                        <a:ea typeface="Cambria Math" panose="02040503050406030204" pitchFamily="18" charset="0"/>
                      </a:rPr>
                      <m:t>≤</m:t>
                    </m:r>
                    <m:sSup>
                      <m:sSupPr>
                        <m:ctrlPr>
                          <a:rPr lang="en-US" sz="2400" b="1" i="1">
                            <a:solidFill>
                              <a:srgbClr val="000000"/>
                            </a:solidFill>
                            <a:latin typeface="Cambria Math" panose="02040503050406030204" pitchFamily="18" charset="0"/>
                            <a:ea typeface="Cambria Math" panose="02040503050406030204" pitchFamily="18" charset="0"/>
                          </a:rPr>
                        </m:ctrlPr>
                      </m:sSupPr>
                      <m:e>
                        <m:r>
                          <a:rPr lang="ru-RU" sz="2400" b="1" i="1" smtClean="0">
                            <a:solidFill>
                              <a:srgbClr val="000000"/>
                            </a:solidFill>
                            <a:latin typeface="Cambria Math" panose="02040503050406030204" pitchFamily="18" charset="0"/>
                            <a:ea typeface="Cambria Math" panose="02040503050406030204" pitchFamily="18" charset="0"/>
                          </a:rPr>
                          <m:t>(</m:t>
                        </m:r>
                        <m:r>
                          <a:rPr lang="en-US" sz="2400" b="1" i="1">
                            <a:solidFill>
                              <a:srgbClr val="000000"/>
                            </a:solidFill>
                            <a:latin typeface="Cambria Math" panose="02040503050406030204" pitchFamily="18" charset="0"/>
                            <a:ea typeface="Cambria Math" panose="02040503050406030204" pitchFamily="18" charset="0"/>
                          </a:rPr>
                          <m:t>𝟐</m:t>
                        </m:r>
                      </m:e>
                      <m:sup>
                        <m:r>
                          <a:rPr lang="ru-RU" sz="2400" b="1" i="1" smtClean="0">
                            <a:solidFill>
                              <a:srgbClr val="000000"/>
                            </a:solidFill>
                            <a:latin typeface="Cambria Math" panose="02040503050406030204" pitchFamily="18" charset="0"/>
                            <a:ea typeface="Cambria Math" panose="02040503050406030204" pitchFamily="18" charset="0"/>
                          </a:rPr>
                          <m:t>𝟑𝟐</m:t>
                        </m:r>
                      </m:sup>
                    </m:sSup>
                    <m:r>
                      <a:rPr lang="ru-RU" sz="2400" b="1" i="1" smtClean="0">
                        <a:solidFill>
                          <a:srgbClr val="000000"/>
                        </a:solidFill>
                        <a:latin typeface="Cambria Math" panose="02040503050406030204" pitchFamily="18" charset="0"/>
                        <a:ea typeface="Cambria Math" panose="02040503050406030204" pitchFamily="18" charset="0"/>
                      </a:rPr>
                      <m:t>−</m:t>
                    </m:r>
                    <m:r>
                      <a:rPr lang="ru-RU" sz="2400" b="1" i="1" smtClean="0">
                        <a:solidFill>
                          <a:srgbClr val="000000"/>
                        </a:solidFill>
                        <a:latin typeface="Cambria Math" panose="02040503050406030204" pitchFamily="18" charset="0"/>
                        <a:ea typeface="Cambria Math" panose="02040503050406030204" pitchFamily="18" charset="0"/>
                      </a:rPr>
                      <m:t>𝟏</m:t>
                    </m:r>
                    <m:r>
                      <a:rPr lang="ru-RU" sz="2400" b="1" i="1" smtClean="0">
                        <a:solidFill>
                          <a:srgbClr val="000000"/>
                        </a:solidFill>
                        <a:latin typeface="Cambria Math" panose="02040503050406030204" pitchFamily="18" charset="0"/>
                        <a:ea typeface="Cambria Math" panose="02040503050406030204" pitchFamily="18" charset="0"/>
                      </a:rPr>
                      <m:t>),</m:t>
                    </m:r>
                  </m:oMath>
                </a14:m>
                <a:r>
                  <a:rPr lang="en-US" sz="2400" i="0" dirty="0">
                    <a:solidFill>
                      <a:srgbClr val="000000"/>
                    </a:solidFill>
                    <a:ea typeface="Cambria Math" panose="02040503050406030204" pitchFamily="18" charset="0"/>
                  </a:rPr>
                  <a:t> </a:t>
                </a:r>
                <a:r>
                  <a:rPr lang="ru-RU" sz="2400" dirty="0">
                    <a:solidFill>
                      <a:srgbClr val="000000"/>
                    </a:solidFill>
                    <a:ea typeface="Cambria Math" panose="02040503050406030204" pitchFamily="18" charset="0"/>
                  </a:rPr>
                  <a:t> хотя и достаточно большой </a:t>
                </a:r>
                <a14:m>
                  <m:oMath xmlns:m="http://schemas.openxmlformats.org/officeDocument/2006/math">
                    <m:sSup>
                      <m:sSupPr>
                        <m:ctrlPr>
                          <a:rPr lang="en-US" sz="2000" i="1">
                            <a:solidFill>
                              <a:srgbClr val="000000"/>
                            </a:solidFill>
                            <a:latin typeface="Cambria Math" panose="02040503050406030204" pitchFamily="18" charset="0"/>
                            <a:ea typeface="Cambria Math" panose="02040503050406030204" pitchFamily="18" charset="0"/>
                          </a:rPr>
                        </m:ctrlPr>
                      </m:sSupPr>
                      <m:e>
                        <m:r>
                          <a:rPr lang="ru-RU" sz="2000" b="0" i="0" smtClean="0">
                            <a:solidFill>
                              <a:srgbClr val="000000"/>
                            </a:solidFill>
                            <a:latin typeface="Cambria Math" panose="02040503050406030204" pitchFamily="18" charset="0"/>
                            <a:ea typeface="Cambria Math" panose="02040503050406030204" pitchFamily="18" charset="0"/>
                          </a:rPr>
                          <m:t> (</m:t>
                        </m:r>
                        <m:r>
                          <a:rPr lang="en-US" sz="2000" b="0" i="0">
                            <a:solidFill>
                              <a:srgbClr val="000000"/>
                            </a:solidFill>
                            <a:latin typeface="Cambria Math" panose="02040503050406030204" pitchFamily="18" charset="0"/>
                            <a:ea typeface="Cambria Math" panose="02040503050406030204" pitchFamily="18" charset="0"/>
                          </a:rPr>
                          <m:t>2</m:t>
                        </m:r>
                      </m:e>
                      <m:sup>
                        <m:r>
                          <a:rPr lang="ru-RU" sz="2000" b="0" i="0" smtClean="0">
                            <a:solidFill>
                              <a:srgbClr val="000000"/>
                            </a:solidFill>
                            <a:latin typeface="Cambria Math" panose="02040503050406030204" pitchFamily="18" charset="0"/>
                            <a:ea typeface="Cambria Math" panose="02040503050406030204" pitchFamily="18" charset="0"/>
                          </a:rPr>
                          <m:t>32</m:t>
                        </m:r>
                      </m:sup>
                    </m:sSup>
                    <m:r>
                      <a:rPr lang="ru-RU" sz="2000" b="0" i="0" smtClean="0">
                        <a:solidFill>
                          <a:srgbClr val="000000"/>
                        </a:solidFill>
                        <a:latin typeface="Cambria Math" panose="02040503050406030204" pitchFamily="18" charset="0"/>
                        <a:ea typeface="Cambria Math" panose="02040503050406030204" pitchFamily="18" charset="0"/>
                      </a:rPr>
                      <m:t>−1=4 294 967 295</m:t>
                    </m:r>
                    <m:r>
                      <m:rPr>
                        <m:nor/>
                      </m:rPr>
                      <a:rPr lang="ru-RU" sz="2000" b="0" i="0" smtClean="0">
                        <a:solidFill>
                          <a:srgbClr val="000000"/>
                        </a:solidFill>
                        <a:latin typeface="Cambria Math" panose="02040503050406030204" pitchFamily="18" charset="0"/>
                        <a:ea typeface="Cambria Math" panose="02040503050406030204" pitchFamily="18" charset="0"/>
                      </a:rPr>
                      <m:t>)</m:t>
                    </m:r>
                    <m:r>
                      <m:rPr>
                        <m:nor/>
                      </m:rPr>
                      <a:rPr lang="ru-RU" sz="2000" dirty="0">
                        <a:solidFill>
                          <a:srgbClr val="000000"/>
                        </a:solidFill>
                        <a:ea typeface="Cambria Math" panose="02040503050406030204" pitchFamily="18" charset="0"/>
                      </a:rPr>
                      <m:t>.</m:t>
                    </m:r>
                  </m:oMath>
                </a14:m>
                <a:r>
                  <a:rPr lang="ru-RU" sz="2400" dirty="0">
                    <a:solidFill>
                      <a:srgbClr val="000000"/>
                    </a:solidFill>
                    <a:ea typeface="Cambria Math" panose="02040503050406030204" pitchFamily="18" charset="0"/>
                  </a:rPr>
                  <a:t> </a:t>
                </a:r>
              </a:p>
              <a:p>
                <a:endParaRPr lang="ru-RU" sz="2400" dirty="0">
                  <a:solidFill>
                    <a:srgbClr val="000000"/>
                  </a:solidFill>
                  <a:ea typeface="Cambria Math" panose="02040503050406030204" pitchFamily="18" charset="0"/>
                </a:endParaRPr>
              </a:p>
              <a:p>
                <a:r>
                  <a:rPr lang="ru-RU" sz="2400" dirty="0">
                    <a:solidFill>
                      <a:srgbClr val="000000"/>
                    </a:solidFill>
                    <a:ea typeface="Cambria Math" panose="02040503050406030204" pitchFamily="18" charset="0"/>
                  </a:rPr>
                  <a:t>Вычислительная сложность приведенного алгоритма</a:t>
                </a:r>
                <a:r>
                  <a:rPr lang="en-US" sz="2400" dirty="0">
                    <a:solidFill>
                      <a:srgbClr val="000000"/>
                    </a:solidFill>
                    <a:ea typeface="Cambria Math" panose="02040503050406030204" pitchFamily="18" charset="0"/>
                  </a:rPr>
                  <a:t> </a:t>
                </a:r>
                <a:r>
                  <a:rPr lang="ru-RU" sz="2400" dirty="0">
                    <a:solidFill>
                      <a:srgbClr val="000000"/>
                    </a:solidFill>
                    <a:ea typeface="Cambria Math" panose="02040503050406030204" pitchFamily="18" charset="0"/>
                  </a:rPr>
                  <a:t>для такой модели:</a:t>
                </a:r>
              </a:p>
              <a:p>
                <a:endParaRPr lang="en-US" sz="2400" b="0" i="0" dirty="0">
                  <a:latin typeface="Cambria Math" panose="02040503050406030204" pitchFamily="18" charset="0"/>
                  <a:ea typeface="Cambria Math" panose="02040503050406030204" pitchFamily="18" charset="0"/>
                </a:endParaRPr>
              </a:p>
              <a:p>
                <a:pPr algn="ctr"/>
                <a14:m>
                  <m:oMath xmlns:m="http://schemas.openxmlformats.org/officeDocument/2006/math">
                    <m:r>
                      <a:rPr lang="ru-RU" sz="2400" b="0" i="0" dirty="0" smtClean="0">
                        <a:latin typeface="Cambria Math" panose="02040503050406030204" pitchFamily="18" charset="0"/>
                        <a:ea typeface="Cambria Math" panose="02040503050406030204" pitchFamily="18" charset="0"/>
                      </a:rPr>
                      <m:t> </m:t>
                    </m:r>
                    <m:r>
                      <m:rPr>
                        <m:sty m:val="p"/>
                      </m:rPr>
                      <a:rPr lang="en-US" sz="2400" dirty="0" smtClean="0">
                        <a:latin typeface="Cambria Math" panose="02040503050406030204" pitchFamily="18" charset="0"/>
                        <a:ea typeface="Cambria Math" panose="02040503050406030204" pitchFamily="18" charset="0"/>
                      </a:rPr>
                      <m:t>T</m:t>
                    </m:r>
                    <m:d>
                      <m:dPr>
                        <m:ctrlPr>
                          <a:rPr lang="en-US" sz="2400" i="1" dirty="0">
                            <a:latin typeface="Cambria Math" panose="02040503050406030204" pitchFamily="18" charset="0"/>
                            <a:ea typeface="Cambria Math" panose="02040503050406030204" pitchFamily="18" charset="0"/>
                          </a:rPr>
                        </m:ctrlPr>
                      </m:dPr>
                      <m:e>
                        <m:r>
                          <a:rPr lang="en-US" sz="2400" i="1" dirty="0">
                            <a:latin typeface="Cambria Math" panose="02040503050406030204" pitchFamily="18" charset="0"/>
                            <a:ea typeface="Cambria Math" panose="02040503050406030204" pitchFamily="18" charset="0"/>
                          </a:rPr>
                          <m:t>𝑙</m:t>
                        </m:r>
                      </m:e>
                    </m:d>
                    <m:r>
                      <a:rPr lang="en-US" sz="2400" dirty="0">
                        <a:latin typeface="Cambria Math" panose="02040503050406030204" pitchFamily="18" charset="0"/>
                        <a:ea typeface="Cambria Math" panose="02040503050406030204" pitchFamily="18" charset="0"/>
                      </a:rPr>
                      <m:t>=</m:t>
                    </m:r>
                    <m:r>
                      <m:rPr>
                        <m:sty m:val="p"/>
                      </m:rPr>
                      <a:rPr lang="el-GR" sz="2400" i="1" dirty="0">
                        <a:latin typeface="Cambria Math" panose="02040503050406030204" pitchFamily="18" charset="0"/>
                        <a:ea typeface="Cambria Math" panose="02040503050406030204" pitchFamily="18" charset="0"/>
                      </a:rPr>
                      <m:t>Θ</m:t>
                    </m:r>
                    <m:d>
                      <m:dPr>
                        <m:ctrlPr>
                          <a:rPr lang="ru-RU" sz="2400" i="1" dirty="0">
                            <a:latin typeface="Cambria Math" panose="02040503050406030204" pitchFamily="18" charset="0"/>
                            <a:ea typeface="Cambria Math" panose="02040503050406030204" pitchFamily="18" charset="0"/>
                          </a:rPr>
                        </m:ctrlPr>
                      </m:dPr>
                      <m:e>
                        <m:r>
                          <a:rPr lang="en-US" sz="2400" i="1" dirty="0">
                            <a:latin typeface="Cambria Math" panose="02040503050406030204" pitchFamily="18" charset="0"/>
                            <a:ea typeface="Cambria Math" panose="02040503050406030204" pitchFamily="18" charset="0"/>
                          </a:rPr>
                          <m:t>𝑀</m:t>
                        </m:r>
                        <m:r>
                          <a:rPr lang="en-US" sz="2400" i="1" dirty="0" smtClean="0">
                            <a:latin typeface="Cambria Math" panose="02040503050406030204" pitchFamily="18" charset="0"/>
                            <a:ea typeface="Cambria Math" panose="02040503050406030204" pitchFamily="18" charset="0"/>
                          </a:rPr>
                          <m:t>⋅</m:t>
                        </m:r>
                        <m:r>
                          <a:rPr lang="en-US" sz="2400" b="0" i="1" dirty="0" smtClean="0">
                            <a:latin typeface="Cambria Math" panose="02040503050406030204" pitchFamily="18" charset="0"/>
                            <a:ea typeface="Cambria Math" panose="02040503050406030204" pitchFamily="18" charset="0"/>
                          </a:rPr>
                          <m:t>𝑛</m:t>
                        </m:r>
                      </m:e>
                    </m:d>
                    <m:r>
                      <a:rPr lang="ru-RU" sz="2400" dirty="0">
                        <a:latin typeface="Cambria Math" panose="02040503050406030204" pitchFamily="18" charset="0"/>
                        <a:ea typeface="Cambria Math" panose="02040503050406030204" pitchFamily="18" charset="0"/>
                      </a:rPr>
                      <m:t>, </m:t>
                    </m:r>
                  </m:oMath>
                </a14:m>
                <a:r>
                  <a:rPr lang="ru-RU" sz="2400" i="0" dirty="0">
                    <a:ea typeface="Cambria Math" panose="02040503050406030204" pitchFamily="18" charset="0"/>
                  </a:rPr>
                  <a:t>где </a:t>
                </a:r>
                <a14:m>
                  <m:oMath xmlns:m="http://schemas.openxmlformats.org/officeDocument/2006/math">
                    <m:r>
                      <a:rPr lang="en-US" sz="2400" b="0" i="1" smtClean="0">
                        <a:solidFill>
                          <a:srgbClr val="000000"/>
                        </a:solidFill>
                        <a:latin typeface="Cambria Math" panose="02040503050406030204" pitchFamily="18" charset="0"/>
                        <a:ea typeface="Cambria Math" panose="02040503050406030204" pitchFamily="18" charset="0"/>
                      </a:rPr>
                      <m:t>𝑛</m:t>
                    </m:r>
                    <m:r>
                      <a:rPr lang="en-US" sz="2400" i="1">
                        <a:solidFill>
                          <a:srgbClr val="000000"/>
                        </a:solidFill>
                        <a:latin typeface="Cambria Math" panose="02040503050406030204" pitchFamily="18" charset="0"/>
                        <a:ea typeface="Cambria Math" panose="02040503050406030204" pitchFamily="18" charset="0"/>
                      </a:rPr>
                      <m:t>=</m:t>
                    </m:r>
                    <m:r>
                      <m:rPr>
                        <m:sty m:val="p"/>
                      </m:rPr>
                      <a:rPr lang="el-GR" sz="2400" i="1">
                        <a:solidFill>
                          <a:srgbClr val="000000"/>
                        </a:solidFill>
                        <a:latin typeface="Cambria Math" panose="02040503050406030204" pitchFamily="18" charset="0"/>
                        <a:ea typeface="Cambria Math" panose="02040503050406030204" pitchFamily="18" charset="0"/>
                      </a:rPr>
                      <m:t>Θ</m:t>
                    </m:r>
                    <m:d>
                      <m:dPr>
                        <m:ctrlPr>
                          <a:rPr lang="en-US" sz="2400" i="1">
                            <a:solidFill>
                              <a:srgbClr val="000000"/>
                            </a:solidFill>
                            <a:latin typeface="Cambria Math" panose="02040503050406030204" pitchFamily="18" charset="0"/>
                            <a:ea typeface="Cambria Math" panose="02040503050406030204" pitchFamily="18" charset="0"/>
                          </a:rPr>
                        </m:ctrlPr>
                      </m:dPr>
                      <m:e>
                        <m:r>
                          <a:rPr lang="en-US" sz="2400" b="0" i="1" smtClean="0">
                            <a:solidFill>
                              <a:srgbClr val="000000"/>
                            </a:solidFill>
                            <a:latin typeface="Cambria Math" panose="02040503050406030204" pitchFamily="18" charset="0"/>
                            <a:ea typeface="Cambria Math" panose="02040503050406030204" pitchFamily="18" charset="0"/>
                          </a:rPr>
                          <m:t>𝑙</m:t>
                        </m:r>
                      </m:e>
                    </m:d>
                    <m:r>
                      <a:rPr lang="en-US" sz="2400" b="0" i="1" smtClean="0">
                        <a:solidFill>
                          <a:srgbClr val="000000"/>
                        </a:solidFill>
                        <a:latin typeface="Cambria Math" panose="02040503050406030204" pitchFamily="18" charset="0"/>
                        <a:ea typeface="Cambria Math" panose="02040503050406030204" pitchFamily="18" charset="0"/>
                      </a:rPr>
                      <m:t>, </m:t>
                    </m:r>
                    <m:r>
                      <a:rPr lang="en-US" sz="2400" b="0" i="1" smtClean="0">
                        <a:solidFill>
                          <a:srgbClr val="000000"/>
                        </a:solidFill>
                        <a:latin typeface="Cambria Math" panose="02040503050406030204" pitchFamily="18" charset="0"/>
                        <a:ea typeface="Cambria Math" panose="02040503050406030204" pitchFamily="18" charset="0"/>
                      </a:rPr>
                      <m:t>𝑀</m:t>
                    </m:r>
                    <m:r>
                      <a:rPr lang="ru-RU" sz="2400" b="0" i="1" smtClean="0">
                        <a:solidFill>
                          <a:srgbClr val="000000"/>
                        </a:solidFill>
                        <a:latin typeface="Cambria Math" panose="02040503050406030204" pitchFamily="18" charset="0"/>
                        <a:ea typeface="Cambria Math" panose="02040503050406030204" pitchFamily="18" charset="0"/>
                      </a:rPr>
                      <m:t> </m:t>
                    </m:r>
                    <m:r>
                      <m:rPr>
                        <m:nor/>
                      </m:rPr>
                      <a:rPr lang="en-US" sz="2400" dirty="0">
                        <a:solidFill>
                          <a:srgbClr val="000000"/>
                        </a:solidFill>
                        <a:ea typeface="Cambria Math" panose="02040503050406030204" pitchFamily="18" charset="0"/>
                        <a:sym typeface="Symbol" panose="05050102010706020507" pitchFamily="18" charset="2"/>
                      </a:rPr>
                      <m:t></m:t>
                    </m:r>
                    <m:r>
                      <m:rPr>
                        <m:nor/>
                      </m:rPr>
                      <a:rPr lang="en-US" sz="2400" dirty="0">
                        <a:solidFill>
                          <a:srgbClr val="000000"/>
                        </a:solidFill>
                        <a:ea typeface="Cambria Math" panose="02040503050406030204" pitchFamily="18" charset="0"/>
                      </a:rPr>
                      <m:t> </m:t>
                    </m:r>
                    <m:r>
                      <m:rPr>
                        <m:nor/>
                      </m:rPr>
                      <a:rPr lang="ru-RU" sz="2400" dirty="0">
                        <a:solidFill>
                          <a:srgbClr val="000000"/>
                        </a:solidFill>
                        <a:ea typeface="Cambria Math" panose="02040503050406030204" pitchFamily="18" charset="0"/>
                      </a:rPr>
                      <m:t>константа</m:t>
                    </m:r>
                    <m:r>
                      <a:rPr lang="ru-RU" sz="2400" b="0" i="1" smtClean="0">
                        <a:solidFill>
                          <a:srgbClr val="000000"/>
                        </a:solidFill>
                        <a:latin typeface="Cambria Math" panose="02040503050406030204" pitchFamily="18" charset="0"/>
                        <a:ea typeface="Cambria Math" panose="02040503050406030204" pitchFamily="18" charset="0"/>
                      </a:rPr>
                      <m:t>.</m:t>
                    </m:r>
                    <m:r>
                      <a:rPr lang="en-US" sz="2400" b="0" i="1" smtClean="0">
                        <a:solidFill>
                          <a:srgbClr val="000000"/>
                        </a:solidFill>
                        <a:latin typeface="Cambria Math" panose="02040503050406030204" pitchFamily="18" charset="0"/>
                        <a:ea typeface="Cambria Math" panose="02040503050406030204" pitchFamily="18" charset="0"/>
                      </a:rPr>
                      <m:t> </m:t>
                    </m:r>
                  </m:oMath>
                </a14:m>
                <a:endParaRPr lang="ru-RU" sz="2400" b="0" i="1" dirty="0">
                  <a:latin typeface="Cambria Math" panose="02040503050406030204" pitchFamily="18" charset="0"/>
                  <a:ea typeface="Cambria Math" panose="02040503050406030204" pitchFamily="18" charset="0"/>
                </a:endParaRPr>
              </a:p>
              <a:p>
                <a:endParaRPr lang="ru-RU" sz="2400" i="0" dirty="0">
                  <a:ea typeface="Cambria Math" panose="02040503050406030204" pitchFamily="18" charset="0"/>
                </a:endParaRPr>
              </a:p>
              <a:p>
                <a:endParaRPr lang="ru-RU" sz="2400" i="0" dirty="0">
                  <a:ea typeface="Cambria Math" panose="02040503050406030204" pitchFamily="18" charset="0"/>
                </a:endParaRPr>
              </a:p>
              <a:p>
                <a:r>
                  <a:rPr lang="ru-RU" sz="2400" i="0" dirty="0">
                    <a:ea typeface="Cambria Math" panose="02040503050406030204" pitchFamily="18" charset="0"/>
                  </a:rPr>
                  <a:t>Алгоритм на практике будет вести себя</a:t>
                </a:r>
                <a:r>
                  <a:rPr lang="ru-RU" sz="2400" dirty="0">
                    <a:ea typeface="Cambria Math" panose="02040503050406030204" pitchFamily="18" charset="0"/>
                  </a:rPr>
                  <a:t>,</a:t>
                </a:r>
                <a:r>
                  <a:rPr lang="ru-RU" sz="2400" i="0" dirty="0">
                    <a:ea typeface="Cambria Math" panose="02040503050406030204" pitchFamily="18" charset="0"/>
                  </a:rPr>
                  <a:t> как полиномиальный.</a:t>
                </a:r>
                <a:endParaRPr lang="ru-RU" sz="2400" i="1" dirty="0">
                  <a:latin typeface="Cambria Math" panose="02040503050406030204" pitchFamily="18" charset="0"/>
                  <a:ea typeface="Cambria Math" panose="02040503050406030204" pitchFamily="18" charset="0"/>
                </a:endParaRPr>
              </a:p>
            </p:txBody>
          </p:sp>
        </mc:Choice>
        <mc:Fallback xmlns="">
          <p:sp>
            <p:nvSpPr>
              <p:cNvPr id="26" name="TextBox 25">
                <a:extLst>
                  <a:ext uri="{FF2B5EF4-FFF2-40B4-BE49-F238E27FC236}">
                    <a16:creationId xmlns:a16="http://schemas.microsoft.com/office/drawing/2014/main" id="{2B7886AE-B18E-192F-2F72-117E86F8210D}"/>
                  </a:ext>
                </a:extLst>
              </p:cNvPr>
              <p:cNvSpPr txBox="1">
                <a:spLocks noRot="1" noChangeAspect="1" noMove="1" noResize="1" noEditPoints="1" noAdjustHandles="1" noChangeArrowheads="1" noChangeShapeType="1" noTextEdit="1"/>
              </p:cNvSpPr>
              <p:nvPr/>
            </p:nvSpPr>
            <p:spPr>
              <a:xfrm>
                <a:off x="84841" y="1839757"/>
                <a:ext cx="11916098" cy="4751750"/>
              </a:xfrm>
              <a:prstGeom prst="rect">
                <a:avLst/>
              </a:prstGeom>
              <a:blipFill>
                <a:blip r:embed="rId4"/>
                <a:stretch>
                  <a:fillRect l="-818" t="-899" r="-767" b="-2054"/>
                </a:stretch>
              </a:blipFill>
            </p:spPr>
            <p:txBody>
              <a:bodyPr/>
              <a:lstStyle/>
              <a:p>
                <a:r>
                  <a:rPr lang="ru-BY">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4F7BA66C-32A1-1A74-C504-B554008DFEA4}"/>
                  </a:ext>
                </a:extLst>
              </p:cNvPr>
              <p:cNvSpPr txBox="1"/>
              <p:nvPr/>
            </p:nvSpPr>
            <p:spPr>
              <a:xfrm>
                <a:off x="265815" y="21980"/>
                <a:ext cx="11557590" cy="1469890"/>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m:rPr>
                          <m:nor/>
                        </m:rPr>
                        <a:rPr lang="ru-RU" sz="2400" b="1" dirty="0" smtClean="0">
                          <a:solidFill>
                            <a:srgbClr val="000000"/>
                          </a:solidFill>
                        </a:rPr>
                        <m:t>Размерность задачи:</m:t>
                      </m:r>
                    </m:oMath>
                  </m:oMathPara>
                </a14:m>
                <a:endParaRPr lang="ru-RU" sz="2400" b="1" dirty="0">
                  <a:solidFill>
                    <a:srgbClr val="000000"/>
                  </a:solidFill>
                </a:endParaRPr>
              </a:p>
              <a:p>
                <a:pPr/>
                <a14:m>
                  <m:oMathPara xmlns:m="http://schemas.openxmlformats.org/officeDocument/2006/math">
                    <m:oMathParaPr>
                      <m:jc m:val="centerGroup"/>
                    </m:oMathParaPr>
                    <m:oMath xmlns:m="http://schemas.openxmlformats.org/officeDocument/2006/math">
                      <m:r>
                        <a:rPr lang="en-US" sz="2400" b="0" i="1" smtClean="0">
                          <a:solidFill>
                            <a:srgbClr val="000000"/>
                          </a:solidFill>
                          <a:latin typeface="Cambria Math" panose="02040503050406030204" pitchFamily="18" charset="0"/>
                        </a:rPr>
                        <m:t>𝑙</m:t>
                      </m:r>
                      <m:r>
                        <a:rPr lang="en-US" sz="2400" b="0" i="0" smtClean="0">
                          <a:solidFill>
                            <a:srgbClr val="000000"/>
                          </a:solidFill>
                          <a:latin typeface="Cambria Math" panose="02040503050406030204" pitchFamily="18" charset="0"/>
                        </a:rPr>
                        <m:t>=</m:t>
                      </m:r>
                      <m:d>
                        <m:dPr>
                          <m:begChr m:val="⌊"/>
                          <m:endChr m:val="⌋"/>
                          <m:ctrlPr>
                            <a:rPr lang="en-US" sz="2400" i="1" smtClean="0">
                              <a:solidFill>
                                <a:srgbClr val="000000"/>
                              </a:solidFill>
                              <a:latin typeface="Cambria Math" panose="02040503050406030204" pitchFamily="18" charset="0"/>
                            </a:rPr>
                          </m:ctrlPr>
                        </m:dPr>
                        <m:e>
                          <m:func>
                            <m:funcPr>
                              <m:ctrlPr>
                                <a:rPr lang="en-US" sz="2400" i="1">
                                  <a:solidFill>
                                    <a:srgbClr val="000000"/>
                                  </a:solidFill>
                                  <a:latin typeface="Cambria Math" panose="02040503050406030204" pitchFamily="18" charset="0"/>
                                </a:rPr>
                              </m:ctrlPr>
                            </m:funcPr>
                            <m:fName>
                              <m:sSub>
                                <m:sSubPr>
                                  <m:ctrlPr>
                                    <a:rPr lang="en-US" sz="2400" i="1">
                                      <a:solidFill>
                                        <a:srgbClr val="000000"/>
                                      </a:solidFill>
                                      <a:latin typeface="Cambria Math" panose="02040503050406030204" pitchFamily="18" charset="0"/>
                                    </a:rPr>
                                  </m:ctrlPr>
                                </m:sSubPr>
                                <m:e>
                                  <m:r>
                                    <m:rPr>
                                      <m:sty m:val="p"/>
                                    </m:rPr>
                                    <a:rPr lang="en-US" sz="2400">
                                      <a:solidFill>
                                        <a:srgbClr val="000000"/>
                                      </a:solidFill>
                                      <a:latin typeface="Cambria Math" panose="02040503050406030204" pitchFamily="18" charset="0"/>
                                    </a:rPr>
                                    <m:t>log</m:t>
                                  </m:r>
                                </m:e>
                                <m:sub>
                                  <m:r>
                                    <a:rPr lang="en-US" sz="2400" i="1">
                                      <a:solidFill>
                                        <a:srgbClr val="000000"/>
                                      </a:solidFill>
                                      <a:latin typeface="Cambria Math" panose="02040503050406030204" pitchFamily="18" charset="0"/>
                                    </a:rPr>
                                    <m:t>2</m:t>
                                  </m:r>
                                </m:sub>
                              </m:sSub>
                            </m:fName>
                            <m:e>
                              <m:r>
                                <a:rPr lang="en-US" sz="2400" i="1" smtClean="0">
                                  <a:solidFill>
                                    <a:srgbClr val="000000"/>
                                  </a:solidFill>
                                  <a:latin typeface="Cambria Math" panose="02040503050406030204" pitchFamily="18" charset="0"/>
                                </a:rPr>
                                <m:t>𝑛</m:t>
                              </m:r>
                            </m:e>
                          </m:func>
                          <m:r>
                            <a:rPr lang="en-US" sz="2400" i="1" smtClean="0">
                              <a:solidFill>
                                <a:srgbClr val="000000"/>
                              </a:solidFill>
                              <a:latin typeface="Cambria Math" panose="02040503050406030204" pitchFamily="18" charset="0"/>
                            </a:rPr>
                            <m:t>+</m:t>
                          </m:r>
                          <m:r>
                            <a:rPr lang="en-US" sz="2400" i="1">
                              <a:solidFill>
                                <a:srgbClr val="000000"/>
                              </a:solidFill>
                              <a:latin typeface="Cambria Math" panose="02040503050406030204" pitchFamily="18" charset="0"/>
                            </a:rPr>
                            <m:t>1</m:t>
                          </m:r>
                        </m:e>
                      </m:d>
                      <m:r>
                        <a:rPr lang="en-US" sz="2400" b="0" i="0" smtClean="0">
                          <a:solidFill>
                            <a:srgbClr val="000000"/>
                          </a:solidFill>
                          <a:latin typeface="Cambria Math" panose="02040503050406030204" pitchFamily="18" charset="0"/>
                        </a:rPr>
                        <m:t>+</m:t>
                      </m:r>
                      <m:nary>
                        <m:naryPr>
                          <m:chr m:val="∑"/>
                          <m:ctrlPr>
                            <a:rPr lang="en-US" sz="2400" i="1" dirty="0">
                              <a:latin typeface="Cambria Math" panose="02040503050406030204" pitchFamily="18" charset="0"/>
                              <a:ea typeface="Cambria Math" panose="02040503050406030204" pitchFamily="18" charset="0"/>
                            </a:rPr>
                          </m:ctrlPr>
                        </m:naryPr>
                        <m:sub>
                          <m:r>
                            <m:rPr>
                              <m:brk m:alnAt="23"/>
                            </m:rPr>
                            <a:rPr lang="en-US" sz="2400" i="1" dirty="0">
                              <a:latin typeface="Cambria Math" panose="02040503050406030204" pitchFamily="18" charset="0"/>
                              <a:ea typeface="Cambria Math" panose="02040503050406030204" pitchFamily="18" charset="0"/>
                            </a:rPr>
                            <m:t>𝑖</m:t>
                          </m:r>
                          <m:r>
                            <a:rPr lang="en-US" sz="2400" i="1" dirty="0">
                              <a:latin typeface="Cambria Math" panose="02040503050406030204" pitchFamily="18" charset="0"/>
                              <a:ea typeface="Cambria Math" panose="02040503050406030204" pitchFamily="18" charset="0"/>
                            </a:rPr>
                            <m:t>=1</m:t>
                          </m:r>
                        </m:sub>
                        <m:sup>
                          <m:r>
                            <a:rPr lang="en-US" sz="2400" i="1" dirty="0">
                              <a:latin typeface="Cambria Math" panose="02040503050406030204" pitchFamily="18" charset="0"/>
                              <a:ea typeface="Cambria Math" panose="02040503050406030204" pitchFamily="18" charset="0"/>
                            </a:rPr>
                            <m:t>𝑛</m:t>
                          </m:r>
                        </m:sup>
                        <m:e>
                          <m:d>
                            <m:dPr>
                              <m:begChr m:val="⌊"/>
                              <m:endChr m:val="⌋"/>
                              <m:ctrlPr>
                                <a:rPr lang="en-US" sz="2400" i="1">
                                  <a:solidFill>
                                    <a:srgbClr val="000000"/>
                                  </a:solidFill>
                                  <a:latin typeface="Cambria Math" panose="02040503050406030204" pitchFamily="18" charset="0"/>
                                </a:rPr>
                              </m:ctrlPr>
                            </m:dPr>
                            <m:e>
                              <m:func>
                                <m:funcPr>
                                  <m:ctrlPr>
                                    <a:rPr lang="en-US" sz="2400" i="1">
                                      <a:solidFill>
                                        <a:srgbClr val="000000"/>
                                      </a:solidFill>
                                      <a:latin typeface="Cambria Math" panose="02040503050406030204" pitchFamily="18" charset="0"/>
                                    </a:rPr>
                                  </m:ctrlPr>
                                </m:funcPr>
                                <m:fName>
                                  <m:sSub>
                                    <m:sSubPr>
                                      <m:ctrlPr>
                                        <a:rPr lang="en-US" sz="2400" i="1">
                                          <a:solidFill>
                                            <a:srgbClr val="000000"/>
                                          </a:solidFill>
                                          <a:latin typeface="Cambria Math" panose="02040503050406030204" pitchFamily="18" charset="0"/>
                                        </a:rPr>
                                      </m:ctrlPr>
                                    </m:sSubPr>
                                    <m:e>
                                      <m:r>
                                        <m:rPr>
                                          <m:sty m:val="p"/>
                                        </m:rPr>
                                        <a:rPr lang="en-US" sz="2400">
                                          <a:solidFill>
                                            <a:srgbClr val="000000"/>
                                          </a:solidFill>
                                          <a:latin typeface="Cambria Math" panose="02040503050406030204" pitchFamily="18" charset="0"/>
                                        </a:rPr>
                                        <m:t>log</m:t>
                                      </m:r>
                                    </m:e>
                                    <m:sub>
                                      <m:r>
                                        <a:rPr lang="en-US" sz="2400" i="1">
                                          <a:solidFill>
                                            <a:srgbClr val="000000"/>
                                          </a:solidFill>
                                          <a:latin typeface="Cambria Math" panose="02040503050406030204" pitchFamily="18" charset="0"/>
                                        </a:rPr>
                                        <m:t>2</m:t>
                                      </m:r>
                                    </m:sub>
                                  </m:sSub>
                                </m:fName>
                                <m:e>
                                  <m:sSub>
                                    <m:sSubPr>
                                      <m:ctrlPr>
                                        <a:rPr lang="en-US" sz="2400" i="1">
                                          <a:solidFill>
                                            <a:srgbClr val="000000"/>
                                          </a:solidFill>
                                          <a:latin typeface="Cambria Math" panose="02040503050406030204" pitchFamily="18" charset="0"/>
                                        </a:rPr>
                                      </m:ctrlPr>
                                    </m:sSubPr>
                                    <m:e>
                                      <m:r>
                                        <a:rPr lang="en-US" sz="2400" b="0" i="1" smtClean="0">
                                          <a:solidFill>
                                            <a:srgbClr val="000000"/>
                                          </a:solidFill>
                                          <a:latin typeface="Cambria Math" panose="02040503050406030204" pitchFamily="18" charset="0"/>
                                        </a:rPr>
                                        <m:t>𝑎</m:t>
                                      </m:r>
                                    </m:e>
                                    <m:sub>
                                      <m:r>
                                        <a:rPr lang="en-US" sz="2400" i="1">
                                          <a:solidFill>
                                            <a:srgbClr val="000000"/>
                                          </a:solidFill>
                                          <a:latin typeface="Cambria Math" panose="02040503050406030204" pitchFamily="18" charset="0"/>
                                        </a:rPr>
                                        <m:t>𝑖</m:t>
                                      </m:r>
                                    </m:sub>
                                  </m:sSub>
                                </m:e>
                              </m:func>
                              <m:r>
                                <a:rPr lang="en-US" sz="2400" i="1">
                                  <a:solidFill>
                                    <a:srgbClr val="000000"/>
                                  </a:solidFill>
                                  <a:latin typeface="Cambria Math" panose="02040503050406030204" pitchFamily="18" charset="0"/>
                                </a:rPr>
                                <m:t>+1</m:t>
                              </m:r>
                            </m:e>
                          </m:d>
                          <m:r>
                            <a:rPr lang="en-US" sz="2400" b="0" i="1" smtClean="0">
                              <a:solidFill>
                                <a:srgbClr val="000000"/>
                              </a:solidFill>
                              <a:latin typeface="Cambria Math" panose="02040503050406030204" pitchFamily="18" charset="0"/>
                            </a:rPr>
                            <m:t>.</m:t>
                          </m:r>
                        </m:e>
                      </m:nary>
                    </m:oMath>
                  </m:oMathPara>
                </a14:m>
                <a:endParaRPr lang="ru-BY" sz="2400" dirty="0"/>
              </a:p>
            </p:txBody>
          </p:sp>
        </mc:Choice>
        <mc:Fallback xmlns="">
          <p:sp>
            <p:nvSpPr>
              <p:cNvPr id="6" name="TextBox 5">
                <a:extLst>
                  <a:ext uri="{FF2B5EF4-FFF2-40B4-BE49-F238E27FC236}">
                    <a16:creationId xmlns:a16="http://schemas.microsoft.com/office/drawing/2014/main" id="{4F7BA66C-32A1-1A74-C504-B554008DFEA4}"/>
                  </a:ext>
                </a:extLst>
              </p:cNvPr>
              <p:cNvSpPr txBox="1">
                <a:spLocks noRot="1" noChangeAspect="1" noMove="1" noResize="1" noEditPoints="1" noAdjustHandles="1" noChangeArrowheads="1" noChangeShapeType="1" noTextEdit="1"/>
              </p:cNvSpPr>
              <p:nvPr/>
            </p:nvSpPr>
            <p:spPr>
              <a:xfrm>
                <a:off x="265815" y="21980"/>
                <a:ext cx="11557590" cy="1469890"/>
              </a:xfrm>
              <a:prstGeom prst="rect">
                <a:avLst/>
              </a:prstGeom>
              <a:blipFill>
                <a:blip r:embed="rId5"/>
                <a:stretch>
                  <a:fillRect l="-316"/>
                </a:stretch>
              </a:blipFill>
            </p:spPr>
            <p:txBody>
              <a:bodyPr/>
              <a:lstStyle/>
              <a:p>
                <a:r>
                  <a:rPr lang="ru-BY">
                    <a:noFill/>
                  </a:rPr>
                  <a:t> </a:t>
                </a:r>
              </a:p>
            </p:txBody>
          </p:sp>
        </mc:Fallback>
      </mc:AlternateContent>
    </p:spTree>
    <p:extLst>
      <p:ext uri="{BB962C8B-B14F-4D97-AF65-F5344CB8AC3E}">
        <p14:creationId xmlns:p14="http://schemas.microsoft.com/office/powerpoint/2010/main" val="599201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6">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11157995" y="6627034"/>
            <a:ext cx="1034005" cy="246221"/>
          </a:xfrm>
          <a:prstGeom prst="rect">
            <a:avLst/>
          </a:prstGeom>
          <a:noFill/>
        </p:spPr>
        <p:txBody>
          <a:bodyPr wrap="square" lIns="0" tIns="0" rIns="0" bIns="0" rtlCol="0">
            <a:spAutoFit/>
          </a:bodyPr>
          <a:lstStyle/>
          <a:p>
            <a:pPr algn="ctr"/>
            <a:r>
              <a:rPr lang="ru-RU" sz="1600" dirty="0">
                <a:solidFill>
                  <a:srgbClr val="144E9D"/>
                </a:solidFill>
              </a:rPr>
              <a:t>ФПМИ БГУ</a:t>
            </a:r>
          </a:p>
        </p:txBody>
      </p:sp>
      <p:pic>
        <p:nvPicPr>
          <p:cNvPr id="12" name="Рисунок 11" descr="png..png"/>
          <p:cNvPicPr>
            <a:picLocks noChangeAspect="1"/>
          </p:cNvPicPr>
          <p:nvPr/>
        </p:nvPicPr>
        <p:blipFill>
          <a:blip r:embed="rId2" cstate="print"/>
          <a:srcRect r="82957"/>
          <a:stretch>
            <a:fillRect/>
          </a:stretch>
        </p:blipFill>
        <p:spPr>
          <a:xfrm>
            <a:off x="10933610" y="6425188"/>
            <a:ext cx="259107" cy="386512"/>
          </a:xfrm>
          <a:prstGeom prst="rect">
            <a:avLst/>
          </a:prstGeom>
        </p:spPr>
      </p:pic>
      <p:sp>
        <p:nvSpPr>
          <p:cNvPr id="9" name="TextBox 8">
            <a:extLst>
              <a:ext uri="{FF2B5EF4-FFF2-40B4-BE49-F238E27FC236}">
                <a16:creationId xmlns:a16="http://schemas.microsoft.com/office/drawing/2014/main" id="{A3B12663-73D2-4DB7-890F-E2854156E2C6}"/>
              </a:ext>
            </a:extLst>
          </p:cNvPr>
          <p:cNvSpPr txBox="1"/>
          <p:nvPr/>
        </p:nvSpPr>
        <p:spPr>
          <a:xfrm>
            <a:off x="478465" y="1528916"/>
            <a:ext cx="11196532" cy="2985433"/>
          </a:xfrm>
          <a:prstGeom prst="rect">
            <a:avLst/>
          </a:prstGeom>
          <a:noFill/>
        </p:spPr>
        <p:txBody>
          <a:bodyPr wrap="square" rtlCol="0">
            <a:spAutoFit/>
          </a:bodyPr>
          <a:lstStyle/>
          <a:p>
            <a:pPr algn="just"/>
            <a:r>
              <a:rPr lang="ru-RU" sz="3600" dirty="0">
                <a:latin typeface="Times New Roman" panose="02020603050405020304" pitchFamily="18" charset="0"/>
                <a:cs typeface="Times New Roman" panose="02020603050405020304" pitchFamily="18" charset="0"/>
              </a:rPr>
              <a:t>Следующая задача является примером  </a:t>
            </a:r>
            <a:r>
              <a:rPr lang="en-US" sz="3600" b="1" i="1" dirty="0">
                <a:latin typeface="Times New Roman" panose="02020603050405020304" pitchFamily="18" charset="0"/>
                <a:cs typeface="Times New Roman" panose="02020603050405020304" pitchFamily="18" charset="0"/>
              </a:rPr>
              <a:t>NP</a:t>
            </a:r>
            <a:r>
              <a:rPr lang="en-US" sz="3600" b="1" dirty="0">
                <a:latin typeface="Times New Roman" panose="02020603050405020304" pitchFamily="18" charset="0"/>
                <a:cs typeface="Times New Roman" panose="02020603050405020304" pitchFamily="18" charset="0"/>
              </a:rPr>
              <a:t>-</a:t>
            </a:r>
            <a:r>
              <a:rPr lang="ru-RU" sz="3600" b="1" dirty="0">
                <a:latin typeface="Times New Roman" panose="02020603050405020304" pitchFamily="18" charset="0"/>
                <a:cs typeface="Times New Roman" panose="02020603050405020304" pitchFamily="18" charset="0"/>
              </a:rPr>
              <a:t>трудной задачи</a:t>
            </a:r>
            <a:r>
              <a:rPr lang="en-US" sz="3600" b="1" dirty="0">
                <a:latin typeface="Times New Roman" panose="02020603050405020304" pitchFamily="18" charset="0"/>
                <a:cs typeface="Times New Roman" panose="02020603050405020304" pitchFamily="18" charset="0"/>
              </a:rPr>
              <a:t> </a:t>
            </a:r>
            <a:r>
              <a:rPr lang="ru-RU" sz="3600" b="1" dirty="0">
                <a:latin typeface="Times New Roman" panose="02020603050405020304" pitchFamily="18" charset="0"/>
                <a:cs typeface="Times New Roman" panose="02020603050405020304" pitchFamily="18" charset="0"/>
              </a:rPr>
              <a:t> </a:t>
            </a:r>
            <a:r>
              <a:rPr lang="ru-RU" sz="3600" dirty="0">
                <a:latin typeface="Times New Roman" panose="02020603050405020304" pitchFamily="18" charset="0"/>
                <a:cs typeface="Times New Roman" panose="02020603050405020304" pitchFamily="18" charset="0"/>
              </a:rPr>
              <a:t>комбинаторной оптимизации, для которой существует  </a:t>
            </a:r>
            <a:r>
              <a:rPr lang="ru-RU" sz="3600" b="1" dirty="0" err="1">
                <a:latin typeface="Times New Roman" panose="02020603050405020304" pitchFamily="18" charset="0"/>
                <a:cs typeface="Times New Roman" panose="02020603050405020304" pitchFamily="18" charset="0"/>
              </a:rPr>
              <a:t>псевдополиномиальный</a:t>
            </a:r>
            <a:r>
              <a:rPr lang="ru-RU" sz="3600" b="1" dirty="0">
                <a:latin typeface="Times New Roman" panose="02020603050405020304" pitchFamily="18" charset="0"/>
                <a:cs typeface="Times New Roman" panose="02020603050405020304" pitchFamily="18" charset="0"/>
              </a:rPr>
              <a:t> алгоритм </a:t>
            </a:r>
            <a:r>
              <a:rPr lang="ru-RU" sz="3600" dirty="0">
                <a:latin typeface="Times New Roman" panose="02020603050405020304" pitchFamily="18" charset="0"/>
                <a:cs typeface="Times New Roman" panose="02020603050405020304" pitchFamily="18" charset="0"/>
              </a:rPr>
              <a:t>(основан на методе динамического программирования).</a:t>
            </a:r>
          </a:p>
          <a:p>
            <a:pPr algn="just"/>
            <a:endParaRPr lang="en-US" sz="1600" dirty="0">
              <a:latin typeface="Times New Roman" panose="02020603050405020304" pitchFamily="18" charset="0"/>
              <a:cs typeface="Times New Roman" panose="02020603050405020304" pitchFamily="18" charset="0"/>
            </a:endParaRPr>
          </a:p>
          <a:p>
            <a:pPr lvl="2" algn="just"/>
            <a:endParaRPr lang="ru-RU" sz="2800" dirty="0">
              <a:latin typeface="Cambria Math" panose="02040503050406030204" pitchFamily="18" charset="0"/>
              <a:ea typeface="Cambria Math" panose="02040503050406030204" pitchFamily="18" charset="0"/>
            </a:endParaRPr>
          </a:p>
        </p:txBody>
      </p:sp>
    </p:spTree>
    <p:extLst>
      <p:ext uri="{BB962C8B-B14F-4D97-AF65-F5344CB8AC3E}">
        <p14:creationId xmlns:p14="http://schemas.microsoft.com/office/powerpoint/2010/main" val="379170318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11157995" y="6627034"/>
            <a:ext cx="1034005" cy="246221"/>
          </a:xfrm>
          <a:prstGeom prst="rect">
            <a:avLst/>
          </a:prstGeom>
          <a:noFill/>
        </p:spPr>
        <p:txBody>
          <a:bodyPr wrap="square" lIns="0" tIns="0" rIns="0" bIns="0" rtlCol="0">
            <a:spAutoFit/>
          </a:bodyPr>
          <a:lstStyle/>
          <a:p>
            <a:pPr algn="ctr"/>
            <a:r>
              <a:rPr lang="ru-RU" sz="1600" dirty="0">
                <a:solidFill>
                  <a:srgbClr val="144E9D"/>
                </a:solidFill>
              </a:rPr>
              <a:t>ФПМИ БГУ</a:t>
            </a:r>
          </a:p>
        </p:txBody>
      </p:sp>
      <p:pic>
        <p:nvPicPr>
          <p:cNvPr id="12" name="Рисунок 11" descr="png..png"/>
          <p:cNvPicPr>
            <a:picLocks noChangeAspect="1"/>
          </p:cNvPicPr>
          <p:nvPr/>
        </p:nvPicPr>
        <p:blipFill>
          <a:blip r:embed="rId2" cstate="print"/>
          <a:srcRect r="82957"/>
          <a:stretch>
            <a:fillRect/>
          </a:stretch>
        </p:blipFill>
        <p:spPr>
          <a:xfrm>
            <a:off x="10933610" y="6425188"/>
            <a:ext cx="259107" cy="386512"/>
          </a:xfrm>
          <a:prstGeom prst="rect">
            <a:avLst/>
          </a:prstGeom>
        </p:spPr>
      </p:pic>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A3B12663-73D2-4DB7-890F-E2854156E2C6}"/>
                  </a:ext>
                </a:extLst>
              </p:cNvPr>
              <p:cNvSpPr txBox="1"/>
              <p:nvPr/>
            </p:nvSpPr>
            <p:spPr>
              <a:xfrm>
                <a:off x="0" y="46301"/>
                <a:ext cx="12192000" cy="3970318"/>
              </a:xfrm>
              <a:prstGeom prst="rect">
                <a:avLst/>
              </a:prstGeom>
              <a:noFill/>
            </p:spPr>
            <p:txBody>
              <a:bodyPr wrap="square" rtlCol="0">
                <a:spAutoFit/>
              </a:bodyPr>
              <a:lstStyle/>
              <a:p>
                <a:pPr algn="just"/>
                <a:r>
                  <a:rPr lang="ru-RU" sz="2800" b="1" dirty="0">
                    <a:latin typeface="Times New Roman" panose="02020603050405020304" pitchFamily="18" charset="0"/>
                    <a:cs typeface="Times New Roman" panose="02020603050405020304" pitchFamily="18" charset="0"/>
                  </a:rPr>
                  <a:t>Задача о рюкзаке</a:t>
                </a:r>
                <a:r>
                  <a:rPr lang="ru-RU" sz="2800" dirty="0">
                    <a:latin typeface="Times New Roman" panose="02020603050405020304" pitchFamily="18" charset="0"/>
                    <a:cs typeface="Times New Roman" panose="02020603050405020304" pitchFamily="18" charset="0"/>
                  </a:rPr>
                  <a:t>:  </a:t>
                </a:r>
              </a:p>
              <a:p>
                <a:pPr lvl="1" algn="just"/>
                <a:r>
                  <a:rPr lang="ru-RU" sz="2800" dirty="0">
                    <a:latin typeface="Times New Roman" panose="02020603050405020304" pitchFamily="18" charset="0"/>
                    <a:cs typeface="Times New Roman" panose="02020603050405020304" pitchFamily="18" charset="0"/>
                  </a:rPr>
                  <a:t>заданы рюкзак ограниченной грузоподъёмности </a:t>
                </a:r>
                <a14:m>
                  <m:oMath xmlns:m="http://schemas.openxmlformats.org/officeDocument/2006/math">
                    <m:r>
                      <a:rPr lang="en-US" sz="2800" b="1" i="1" dirty="0" smtClean="0">
                        <a:latin typeface="Cambria Math" panose="02040503050406030204" pitchFamily="18" charset="0"/>
                      </a:rPr>
                      <m:t>𝑾</m:t>
                    </m:r>
                  </m:oMath>
                </a14:m>
                <a:r>
                  <a:rPr lang="en-US" sz="2800" dirty="0">
                    <a:latin typeface="Times New Roman" panose="02020603050405020304" pitchFamily="18" charset="0"/>
                    <a:cs typeface="Times New Roman" panose="02020603050405020304" pitchFamily="18" charset="0"/>
                  </a:rPr>
                  <a:t> </a:t>
                </a:r>
                <a:r>
                  <a:rPr lang="ru-RU" sz="2800" dirty="0">
                    <a:latin typeface="Times New Roman" panose="02020603050405020304" pitchFamily="18" charset="0"/>
                    <a:cs typeface="Times New Roman" panose="02020603050405020304" pitchFamily="18" charset="0"/>
                  </a:rPr>
                  <a:t>и </a:t>
                </a:r>
                <a14:m>
                  <m:oMath xmlns:m="http://schemas.openxmlformats.org/officeDocument/2006/math">
                    <m:r>
                      <a:rPr lang="en-US" sz="2800" b="1" i="1" dirty="0" smtClean="0">
                        <a:latin typeface="Cambria Math" panose="02040503050406030204" pitchFamily="18" charset="0"/>
                      </a:rPr>
                      <m:t>𝒏</m:t>
                    </m:r>
                  </m:oMath>
                </a14:m>
                <a:r>
                  <a:rPr lang="en-US" sz="2800" dirty="0">
                    <a:latin typeface="Times New Roman" panose="02020603050405020304" pitchFamily="18" charset="0"/>
                    <a:cs typeface="Times New Roman" panose="02020603050405020304" pitchFamily="18" charset="0"/>
                  </a:rPr>
                  <a:t> </a:t>
                </a:r>
                <a:r>
                  <a:rPr lang="ru-RU" sz="2800" dirty="0">
                    <a:latin typeface="Times New Roman" panose="02020603050405020304" pitchFamily="18" charset="0"/>
                    <a:cs typeface="Times New Roman" panose="02020603050405020304" pitchFamily="18" charset="0"/>
                  </a:rPr>
                  <a:t>неделимых предметов. Для каждого предмета задан его вес </a:t>
                </a:r>
                <a14:m>
                  <m:oMath xmlns:m="http://schemas.openxmlformats.org/officeDocument/2006/math">
                    <m:sSub>
                      <m:sSubPr>
                        <m:ctrlPr>
                          <a:rPr lang="ru-RU" sz="2800" b="1" i="1" smtClean="0">
                            <a:latin typeface="Cambria Math" panose="02040503050406030204" pitchFamily="18" charset="0"/>
                          </a:rPr>
                        </m:ctrlPr>
                      </m:sSubPr>
                      <m:e>
                        <m:r>
                          <a:rPr lang="en-US" sz="2800" b="1" i="1" smtClean="0">
                            <a:latin typeface="Cambria Math" panose="02040503050406030204" pitchFamily="18" charset="0"/>
                          </a:rPr>
                          <m:t>𝒘</m:t>
                        </m:r>
                      </m:e>
                      <m:sub>
                        <m:r>
                          <a:rPr lang="en-US" sz="2800" b="1" i="1" smtClean="0">
                            <a:latin typeface="Cambria Math" panose="02040503050406030204" pitchFamily="18" charset="0"/>
                          </a:rPr>
                          <m:t>𝒊</m:t>
                        </m:r>
                        <m:r>
                          <a:rPr lang="en-US" sz="2800" b="1" i="1" smtClean="0">
                            <a:latin typeface="Cambria Math" panose="02040503050406030204" pitchFamily="18" charset="0"/>
                          </a:rPr>
                          <m:t> </m:t>
                        </m:r>
                      </m:sub>
                    </m:sSub>
                    <m:r>
                      <a:rPr lang="en-US" sz="2800" b="1" i="1" smtClean="0">
                        <a:latin typeface="Cambria Math" panose="02040503050406030204" pitchFamily="18" charset="0"/>
                      </a:rPr>
                      <m:t>&gt;</m:t>
                    </m:r>
                    <m:r>
                      <a:rPr lang="en-US" sz="2800" b="1" i="1" smtClean="0">
                        <a:latin typeface="Cambria Math" panose="02040503050406030204" pitchFamily="18" charset="0"/>
                      </a:rPr>
                      <m:t>𝟎</m:t>
                    </m:r>
                  </m:oMath>
                </a14:m>
                <a:r>
                  <a:rPr lang="en-US" sz="2800" b="1" dirty="0">
                    <a:latin typeface="Times New Roman" panose="02020603050405020304" pitchFamily="18" charset="0"/>
                    <a:cs typeface="Times New Roman" panose="02020603050405020304" pitchFamily="18" charset="0"/>
                  </a:rPr>
                  <a:t> </a:t>
                </a:r>
                <a:r>
                  <a:rPr lang="ru-RU" sz="2800" dirty="0">
                    <a:latin typeface="Times New Roman" panose="02020603050405020304" pitchFamily="18" charset="0"/>
                    <a:cs typeface="Times New Roman" panose="02020603050405020304" pitchFamily="18" charset="0"/>
                  </a:rPr>
                  <a:t>и стоимость </a:t>
                </a:r>
                <a14:m>
                  <m:oMath xmlns:m="http://schemas.openxmlformats.org/officeDocument/2006/math">
                    <m:sSub>
                      <m:sSubPr>
                        <m:ctrlPr>
                          <a:rPr lang="ru-RU" sz="2800" b="1" i="1">
                            <a:latin typeface="Cambria Math" panose="02040503050406030204" pitchFamily="18" charset="0"/>
                          </a:rPr>
                        </m:ctrlPr>
                      </m:sSubPr>
                      <m:e>
                        <m:r>
                          <a:rPr lang="en-US" sz="2800" b="1" i="1" smtClean="0">
                            <a:latin typeface="Cambria Math" panose="02040503050406030204" pitchFamily="18" charset="0"/>
                          </a:rPr>
                          <m:t>𝒑</m:t>
                        </m:r>
                      </m:e>
                      <m:sub>
                        <m:r>
                          <a:rPr lang="en-US" sz="2800" b="1" i="1">
                            <a:latin typeface="Cambria Math" panose="02040503050406030204" pitchFamily="18" charset="0"/>
                          </a:rPr>
                          <m:t>𝒊</m:t>
                        </m:r>
                        <m:r>
                          <a:rPr lang="en-US" sz="2800" b="1" i="1">
                            <a:latin typeface="Cambria Math" panose="02040503050406030204" pitchFamily="18" charset="0"/>
                          </a:rPr>
                          <m:t> </m:t>
                        </m:r>
                      </m:sub>
                    </m:sSub>
                    <m:r>
                      <a:rPr lang="en-US" sz="2800" b="1" i="1">
                        <a:latin typeface="Cambria Math" panose="02040503050406030204" pitchFamily="18" charset="0"/>
                      </a:rPr>
                      <m:t>&gt;</m:t>
                    </m:r>
                    <m:r>
                      <a:rPr lang="en-US" sz="2800" b="1" i="1">
                        <a:latin typeface="Cambria Math" panose="02040503050406030204" pitchFamily="18" charset="0"/>
                      </a:rPr>
                      <m:t>𝟎</m:t>
                    </m:r>
                  </m:oMath>
                </a14:m>
                <a:r>
                  <a:rPr lang="ru-RU" sz="2800" dirty="0">
                    <a:latin typeface="Times New Roman" panose="02020603050405020304" pitchFamily="18" charset="0"/>
                    <a:cs typeface="Times New Roman" panose="02020603050405020304" pitchFamily="18" charset="0"/>
                  </a:rPr>
                  <a:t> (</a:t>
                </a:r>
                <a:r>
                  <a:rPr lang="ru-RU" sz="2400" dirty="0">
                    <a:latin typeface="Times New Roman" panose="02020603050405020304" pitchFamily="18" charset="0"/>
                    <a:cs typeface="Times New Roman" panose="02020603050405020304" pitchFamily="18" charset="0"/>
                  </a:rPr>
                  <a:t>например, если стоимость выше, то вещь более ценная</a:t>
                </a:r>
                <a:r>
                  <a:rPr lang="ru-RU" sz="2800" dirty="0">
                    <a:latin typeface="Times New Roman" panose="02020603050405020304" pitchFamily="18" charset="0"/>
                    <a:cs typeface="Times New Roman" panose="02020603050405020304" pitchFamily="18" charset="0"/>
                  </a:rPr>
                  <a:t>). Числа – целые неотрицательные.</a:t>
                </a:r>
              </a:p>
              <a:p>
                <a:pPr lvl="1" algn="just"/>
                <a:endParaRPr lang="ru-RU" sz="2800" dirty="0">
                  <a:latin typeface="Times New Roman" panose="02020603050405020304" pitchFamily="18" charset="0"/>
                  <a:cs typeface="Times New Roman" panose="02020603050405020304" pitchFamily="18" charset="0"/>
                </a:endParaRPr>
              </a:p>
              <a:p>
                <a:pPr lvl="1" algn="just"/>
                <a:r>
                  <a:rPr lang="ru-RU" sz="2800" dirty="0">
                    <a:latin typeface="Times New Roman" panose="02020603050405020304" pitchFamily="18" charset="0"/>
                    <a:cs typeface="Times New Roman" panose="02020603050405020304" pitchFamily="18" charset="0"/>
                  </a:rPr>
                  <a:t>Требуется  определить набор предметов суммарная масса которых не превосходит </a:t>
                </a:r>
                <a14:m>
                  <m:oMath xmlns:m="http://schemas.openxmlformats.org/officeDocument/2006/math">
                    <m:r>
                      <a:rPr lang="en-US" sz="2800" b="1" i="1" dirty="0">
                        <a:latin typeface="Cambria Math" panose="02040503050406030204" pitchFamily="18" charset="0"/>
                      </a:rPr>
                      <m:t>𝑾</m:t>
                    </m:r>
                    <m:r>
                      <a:rPr lang="ru-RU" sz="2800" b="1" i="1" dirty="0" smtClean="0">
                        <a:latin typeface="Cambria Math" panose="02040503050406030204" pitchFamily="18" charset="0"/>
                      </a:rPr>
                      <m:t> </m:t>
                    </m:r>
                  </m:oMath>
                </a14:m>
                <a:r>
                  <a:rPr lang="ru-RU" sz="2800" dirty="0">
                    <a:latin typeface="Times New Roman" panose="02020603050405020304" pitchFamily="18" charset="0"/>
                    <a:cs typeface="Times New Roman" panose="02020603050405020304" pitchFamily="18" charset="0"/>
                  </a:rPr>
                  <a:t>(т. к.  грузоподъёмность рюкзака ограничена), а стоимость набора максимальна </a:t>
                </a:r>
                <a:r>
                  <a:rPr lang="ru-RU" sz="2400" dirty="0">
                    <a:latin typeface="Times New Roman" panose="02020603050405020304" pitchFamily="18" charset="0"/>
                    <a:cs typeface="Times New Roman" panose="02020603050405020304" pitchFamily="18" charset="0"/>
                  </a:rPr>
                  <a:t>(взять наиболее ценные предметы).</a:t>
                </a:r>
                <a:endParaRPr lang="ru-BY" sz="2400" dirty="0">
                  <a:latin typeface="Times New Roman" panose="02020603050405020304" pitchFamily="18" charset="0"/>
                  <a:cs typeface="Times New Roman" panose="02020603050405020304" pitchFamily="18" charset="0"/>
                </a:endParaRPr>
              </a:p>
            </p:txBody>
          </p:sp>
        </mc:Choice>
        <mc:Fallback>
          <p:sp>
            <p:nvSpPr>
              <p:cNvPr id="9" name="TextBox 8">
                <a:extLst>
                  <a:ext uri="{FF2B5EF4-FFF2-40B4-BE49-F238E27FC236}">
                    <a16:creationId xmlns:a16="http://schemas.microsoft.com/office/drawing/2014/main" id="{A3B12663-73D2-4DB7-890F-E2854156E2C6}"/>
                  </a:ext>
                </a:extLst>
              </p:cNvPr>
              <p:cNvSpPr txBox="1">
                <a:spLocks noRot="1" noChangeAspect="1" noMove="1" noResize="1" noEditPoints="1" noAdjustHandles="1" noChangeArrowheads="1" noChangeShapeType="1" noTextEdit="1"/>
              </p:cNvSpPr>
              <p:nvPr/>
            </p:nvSpPr>
            <p:spPr>
              <a:xfrm>
                <a:off x="0" y="46301"/>
                <a:ext cx="12192000" cy="3970318"/>
              </a:xfrm>
              <a:prstGeom prst="rect">
                <a:avLst/>
              </a:prstGeom>
              <a:blipFill>
                <a:blip r:embed="rId3"/>
                <a:stretch>
                  <a:fillRect l="-1000" t="-1690" r="-1000" b="-3379"/>
                </a:stretch>
              </a:blipFill>
            </p:spPr>
            <p:txBody>
              <a:bodyPr/>
              <a:lstStyle/>
              <a:p>
                <a:r>
                  <a:rPr lang="ru-BY">
                    <a:noFill/>
                  </a:rPr>
                  <a:t> </a:t>
                </a:r>
              </a:p>
            </p:txBody>
          </p:sp>
        </mc:Fallback>
      </mc:AlternateContent>
      <p:cxnSp>
        <p:nvCxnSpPr>
          <p:cNvPr id="3" name="Прямая соединительная линия 2">
            <a:extLst>
              <a:ext uri="{FF2B5EF4-FFF2-40B4-BE49-F238E27FC236}">
                <a16:creationId xmlns:a16="http://schemas.microsoft.com/office/drawing/2014/main" id="{CD9AED52-2A34-48AF-5B0D-5C25598E9483}"/>
              </a:ext>
            </a:extLst>
          </p:cNvPr>
          <p:cNvCxnSpPr>
            <a:cxnSpLocks/>
          </p:cNvCxnSpPr>
          <p:nvPr/>
        </p:nvCxnSpPr>
        <p:spPr>
          <a:xfrm>
            <a:off x="254523" y="603316"/>
            <a:ext cx="0" cy="3413303"/>
          </a:xfrm>
          <a:prstGeom prst="line">
            <a:avLst/>
          </a:prstGeom>
          <a:ln w="28575"/>
        </p:spPr>
        <p:style>
          <a:lnRef idx="1">
            <a:schemeClr val="dk1"/>
          </a:lnRef>
          <a:fillRef idx="0">
            <a:schemeClr val="dk1"/>
          </a:fillRef>
          <a:effectRef idx="0">
            <a:schemeClr val="dk1"/>
          </a:effectRef>
          <a:fontRef idx="minor">
            <a:schemeClr val="tx1"/>
          </a:fontRef>
        </p:style>
      </p:cxnSp>
      <p:grpSp>
        <p:nvGrpSpPr>
          <p:cNvPr id="13" name="Группа 12">
            <a:extLst>
              <a:ext uri="{FF2B5EF4-FFF2-40B4-BE49-F238E27FC236}">
                <a16:creationId xmlns:a16="http://schemas.microsoft.com/office/drawing/2014/main" id="{03F58083-BB02-AC06-4ADB-C3E0F991AFFE}"/>
              </a:ext>
            </a:extLst>
          </p:cNvPr>
          <p:cNvGrpSpPr/>
          <p:nvPr/>
        </p:nvGrpSpPr>
        <p:grpSpPr>
          <a:xfrm>
            <a:off x="88122" y="3699689"/>
            <a:ext cx="11932893" cy="2622646"/>
            <a:chOff x="1403916" y="3774726"/>
            <a:chExt cx="9695046" cy="2622646"/>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0BF3C95-C1F1-A28A-DF51-E6F1D5ADDA6A}"/>
                    </a:ext>
                  </a:extLst>
                </p:cNvPr>
                <p:cNvSpPr txBox="1"/>
                <p:nvPr/>
              </p:nvSpPr>
              <p:spPr>
                <a:xfrm>
                  <a:off x="1403916" y="3774726"/>
                  <a:ext cx="9695046" cy="1839221"/>
                </a:xfrm>
                <a:prstGeom prst="rect">
                  <a:avLst/>
                </a:prstGeom>
                <a:noFill/>
              </p:spPr>
              <p:txBody>
                <a:bodyPr wrap="square">
                  <a:spAutoFit/>
                </a:bodyPr>
                <a:lstStyle/>
                <a:p>
                  <a:endParaRPr lang="ru-RU" sz="2400" b="1" dirty="0">
                    <a:solidFill>
                      <a:srgbClr val="000000"/>
                    </a:solidFill>
                  </a:endParaRPr>
                </a:p>
                <a:p>
                  <a:pPr/>
                  <a14:m>
                    <m:oMathPara xmlns:m="http://schemas.openxmlformats.org/officeDocument/2006/math">
                      <m:oMathParaPr>
                        <m:jc m:val="left"/>
                      </m:oMathParaPr>
                      <m:oMath xmlns:m="http://schemas.openxmlformats.org/officeDocument/2006/math">
                        <m:r>
                          <m:rPr>
                            <m:nor/>
                          </m:rPr>
                          <a:rPr lang="ru-RU" sz="2400" b="1" dirty="0" smtClean="0">
                            <a:solidFill>
                              <a:srgbClr val="000000"/>
                            </a:solidFill>
                          </a:rPr>
                          <m:t>Размерность задачи</m:t>
                        </m:r>
                        <m:r>
                          <m:rPr>
                            <m:nor/>
                          </m:rPr>
                          <a:rPr lang="ru-RU" sz="2400" dirty="0" smtClean="0">
                            <a:solidFill>
                              <a:srgbClr val="000000"/>
                            </a:solidFill>
                          </a:rPr>
                          <m:t>:</m:t>
                        </m:r>
                        <m:r>
                          <a:rPr lang="ru-RU" sz="2400" b="0" i="1" dirty="0" smtClean="0">
                            <a:solidFill>
                              <a:srgbClr val="000000"/>
                            </a:solidFill>
                            <a:latin typeface="Cambria Math" panose="02040503050406030204" pitchFamily="18" charset="0"/>
                          </a:rPr>
                          <m:t> </m:t>
                        </m:r>
                      </m:oMath>
                    </m:oMathPara>
                  </a14:m>
                  <a:endParaRPr lang="ru-RU" sz="2400" b="0" i="1" dirty="0">
                    <a:solidFill>
                      <a:srgbClr val="000000"/>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2400" b="0" i="1" smtClean="0">
                            <a:solidFill>
                              <a:srgbClr val="000000"/>
                            </a:solidFill>
                            <a:latin typeface="Cambria Math" panose="02040503050406030204" pitchFamily="18" charset="0"/>
                          </a:rPr>
                          <m:t>𝑙</m:t>
                        </m:r>
                        <m:r>
                          <a:rPr lang="en-US" sz="2400" b="0" i="0" smtClean="0">
                            <a:solidFill>
                              <a:srgbClr val="000000"/>
                            </a:solidFill>
                            <a:latin typeface="Cambria Math" panose="02040503050406030204" pitchFamily="18" charset="0"/>
                          </a:rPr>
                          <m:t>=</m:t>
                        </m:r>
                        <m:d>
                          <m:dPr>
                            <m:begChr m:val="⌊"/>
                            <m:endChr m:val="⌋"/>
                            <m:ctrlPr>
                              <a:rPr lang="en-US" sz="2400" i="1" smtClean="0">
                                <a:solidFill>
                                  <a:srgbClr val="000000"/>
                                </a:solidFill>
                                <a:latin typeface="Cambria Math" panose="02040503050406030204" pitchFamily="18" charset="0"/>
                              </a:rPr>
                            </m:ctrlPr>
                          </m:dPr>
                          <m:e>
                            <m:func>
                              <m:funcPr>
                                <m:ctrlPr>
                                  <a:rPr lang="en-US" sz="2400" i="1">
                                    <a:solidFill>
                                      <a:srgbClr val="000000"/>
                                    </a:solidFill>
                                    <a:latin typeface="Cambria Math" panose="02040503050406030204" pitchFamily="18" charset="0"/>
                                  </a:rPr>
                                </m:ctrlPr>
                              </m:funcPr>
                              <m:fName>
                                <m:sSub>
                                  <m:sSubPr>
                                    <m:ctrlPr>
                                      <a:rPr lang="en-US" sz="2400" i="1">
                                        <a:solidFill>
                                          <a:srgbClr val="000000"/>
                                        </a:solidFill>
                                        <a:latin typeface="Cambria Math" panose="02040503050406030204" pitchFamily="18" charset="0"/>
                                      </a:rPr>
                                    </m:ctrlPr>
                                  </m:sSubPr>
                                  <m:e>
                                    <m:r>
                                      <m:rPr>
                                        <m:sty m:val="p"/>
                                      </m:rPr>
                                      <a:rPr lang="en-US" sz="2400">
                                        <a:solidFill>
                                          <a:srgbClr val="000000"/>
                                        </a:solidFill>
                                        <a:latin typeface="Cambria Math" panose="02040503050406030204" pitchFamily="18" charset="0"/>
                                      </a:rPr>
                                      <m:t>log</m:t>
                                    </m:r>
                                  </m:e>
                                  <m:sub>
                                    <m:r>
                                      <a:rPr lang="en-US" sz="2400" i="1">
                                        <a:solidFill>
                                          <a:srgbClr val="000000"/>
                                        </a:solidFill>
                                        <a:latin typeface="Cambria Math" panose="02040503050406030204" pitchFamily="18" charset="0"/>
                                      </a:rPr>
                                      <m:t>2</m:t>
                                    </m:r>
                                  </m:sub>
                                </m:sSub>
                              </m:fName>
                              <m:e>
                                <m:r>
                                  <a:rPr lang="en-US" sz="2400" i="1" smtClean="0">
                                    <a:solidFill>
                                      <a:srgbClr val="000000"/>
                                    </a:solidFill>
                                    <a:latin typeface="Cambria Math" panose="02040503050406030204" pitchFamily="18" charset="0"/>
                                  </a:rPr>
                                  <m:t>𝑛</m:t>
                                </m:r>
                              </m:e>
                            </m:func>
                            <m:r>
                              <a:rPr lang="en-US" sz="2400" i="1" smtClean="0">
                                <a:solidFill>
                                  <a:srgbClr val="000000"/>
                                </a:solidFill>
                                <a:latin typeface="Cambria Math" panose="02040503050406030204" pitchFamily="18" charset="0"/>
                              </a:rPr>
                              <m:t>+</m:t>
                            </m:r>
                            <m:r>
                              <a:rPr lang="en-US" sz="2400" i="1">
                                <a:solidFill>
                                  <a:srgbClr val="000000"/>
                                </a:solidFill>
                                <a:latin typeface="Cambria Math" panose="02040503050406030204" pitchFamily="18" charset="0"/>
                              </a:rPr>
                              <m:t>1</m:t>
                            </m:r>
                          </m:e>
                        </m:d>
                        <m:r>
                          <a:rPr lang="en-US" sz="2400" b="0" i="0" smtClean="0">
                            <a:solidFill>
                              <a:srgbClr val="000000"/>
                            </a:solidFill>
                            <a:latin typeface="Cambria Math" panose="02040503050406030204" pitchFamily="18" charset="0"/>
                          </a:rPr>
                          <m:t>+</m:t>
                        </m:r>
                        <m:nary>
                          <m:naryPr>
                            <m:chr m:val="∑"/>
                            <m:ctrlPr>
                              <a:rPr lang="en-US" sz="2400" i="1" dirty="0">
                                <a:latin typeface="Cambria Math" panose="02040503050406030204" pitchFamily="18" charset="0"/>
                                <a:ea typeface="Cambria Math" panose="02040503050406030204" pitchFamily="18" charset="0"/>
                              </a:rPr>
                            </m:ctrlPr>
                          </m:naryPr>
                          <m:sub>
                            <m:r>
                              <m:rPr>
                                <m:brk m:alnAt="23"/>
                              </m:rPr>
                              <a:rPr lang="en-US" sz="2400" i="1" dirty="0">
                                <a:latin typeface="Cambria Math" panose="02040503050406030204" pitchFamily="18" charset="0"/>
                                <a:ea typeface="Cambria Math" panose="02040503050406030204" pitchFamily="18" charset="0"/>
                              </a:rPr>
                              <m:t>𝑖</m:t>
                            </m:r>
                            <m:r>
                              <a:rPr lang="en-US" sz="2400" i="1" dirty="0">
                                <a:latin typeface="Cambria Math" panose="02040503050406030204" pitchFamily="18" charset="0"/>
                                <a:ea typeface="Cambria Math" panose="02040503050406030204" pitchFamily="18" charset="0"/>
                              </a:rPr>
                              <m:t>=1</m:t>
                            </m:r>
                          </m:sub>
                          <m:sup>
                            <m:r>
                              <a:rPr lang="en-US" sz="2400" i="1" dirty="0">
                                <a:latin typeface="Cambria Math" panose="02040503050406030204" pitchFamily="18" charset="0"/>
                                <a:ea typeface="Cambria Math" panose="02040503050406030204" pitchFamily="18" charset="0"/>
                              </a:rPr>
                              <m:t>𝑛</m:t>
                            </m:r>
                          </m:sup>
                          <m:e>
                            <m:d>
                              <m:dPr>
                                <m:begChr m:val="⌊"/>
                                <m:endChr m:val="⌋"/>
                                <m:ctrlPr>
                                  <a:rPr lang="en-US" sz="2400" i="1">
                                    <a:solidFill>
                                      <a:srgbClr val="000000"/>
                                    </a:solidFill>
                                    <a:latin typeface="Cambria Math" panose="02040503050406030204" pitchFamily="18" charset="0"/>
                                  </a:rPr>
                                </m:ctrlPr>
                              </m:dPr>
                              <m:e>
                                <m:func>
                                  <m:funcPr>
                                    <m:ctrlPr>
                                      <a:rPr lang="en-US" sz="2400" i="1">
                                        <a:solidFill>
                                          <a:srgbClr val="000000"/>
                                        </a:solidFill>
                                        <a:latin typeface="Cambria Math" panose="02040503050406030204" pitchFamily="18" charset="0"/>
                                      </a:rPr>
                                    </m:ctrlPr>
                                  </m:funcPr>
                                  <m:fName>
                                    <m:sSub>
                                      <m:sSubPr>
                                        <m:ctrlPr>
                                          <a:rPr lang="en-US" sz="2400" i="1">
                                            <a:solidFill>
                                              <a:srgbClr val="000000"/>
                                            </a:solidFill>
                                            <a:latin typeface="Cambria Math" panose="02040503050406030204" pitchFamily="18" charset="0"/>
                                          </a:rPr>
                                        </m:ctrlPr>
                                      </m:sSubPr>
                                      <m:e>
                                        <m:r>
                                          <m:rPr>
                                            <m:sty m:val="p"/>
                                          </m:rPr>
                                          <a:rPr lang="en-US" sz="2400">
                                            <a:solidFill>
                                              <a:srgbClr val="000000"/>
                                            </a:solidFill>
                                            <a:latin typeface="Cambria Math" panose="02040503050406030204" pitchFamily="18" charset="0"/>
                                          </a:rPr>
                                          <m:t>log</m:t>
                                        </m:r>
                                      </m:e>
                                      <m:sub>
                                        <m:r>
                                          <a:rPr lang="en-US" sz="2400" i="1">
                                            <a:solidFill>
                                              <a:srgbClr val="000000"/>
                                            </a:solidFill>
                                            <a:latin typeface="Cambria Math" panose="02040503050406030204" pitchFamily="18" charset="0"/>
                                          </a:rPr>
                                          <m:t>2</m:t>
                                        </m:r>
                                      </m:sub>
                                    </m:sSub>
                                  </m:fName>
                                  <m:e>
                                    <m:sSub>
                                      <m:sSubPr>
                                        <m:ctrlPr>
                                          <a:rPr lang="en-US" sz="2400" i="1">
                                            <a:solidFill>
                                              <a:srgbClr val="000000"/>
                                            </a:solidFill>
                                            <a:latin typeface="Cambria Math" panose="02040503050406030204" pitchFamily="18" charset="0"/>
                                          </a:rPr>
                                        </m:ctrlPr>
                                      </m:sSubPr>
                                      <m:e>
                                        <m:r>
                                          <a:rPr lang="en-US" sz="2400" b="0" i="1" smtClean="0">
                                            <a:solidFill>
                                              <a:srgbClr val="000000"/>
                                            </a:solidFill>
                                            <a:latin typeface="Cambria Math" panose="02040503050406030204" pitchFamily="18" charset="0"/>
                                          </a:rPr>
                                          <m:t>𝑤</m:t>
                                        </m:r>
                                      </m:e>
                                      <m:sub>
                                        <m:r>
                                          <a:rPr lang="en-US" sz="2400" i="1">
                                            <a:solidFill>
                                              <a:srgbClr val="000000"/>
                                            </a:solidFill>
                                            <a:latin typeface="Cambria Math" panose="02040503050406030204" pitchFamily="18" charset="0"/>
                                          </a:rPr>
                                          <m:t>𝑖</m:t>
                                        </m:r>
                                      </m:sub>
                                    </m:sSub>
                                  </m:e>
                                </m:func>
                                <m:r>
                                  <a:rPr lang="en-US" sz="2400" i="1">
                                    <a:solidFill>
                                      <a:srgbClr val="000000"/>
                                    </a:solidFill>
                                    <a:latin typeface="Cambria Math" panose="02040503050406030204" pitchFamily="18" charset="0"/>
                                  </a:rPr>
                                  <m:t>+1</m:t>
                                </m:r>
                              </m:e>
                            </m:d>
                            <m:r>
                              <a:rPr lang="en-US" sz="2400" b="0" i="1" smtClean="0">
                                <a:solidFill>
                                  <a:srgbClr val="000000"/>
                                </a:solidFill>
                                <a:latin typeface="Cambria Math" panose="02040503050406030204" pitchFamily="18" charset="0"/>
                              </a:rPr>
                              <m:t>+</m:t>
                            </m:r>
                            <m:nary>
                              <m:naryPr>
                                <m:chr m:val="∑"/>
                                <m:ctrlPr>
                                  <a:rPr lang="en-US" sz="2400" i="1" dirty="0">
                                    <a:latin typeface="Cambria Math" panose="02040503050406030204" pitchFamily="18" charset="0"/>
                                    <a:ea typeface="Cambria Math" panose="02040503050406030204" pitchFamily="18" charset="0"/>
                                  </a:rPr>
                                </m:ctrlPr>
                              </m:naryPr>
                              <m:sub>
                                <m:r>
                                  <m:rPr>
                                    <m:brk m:alnAt="23"/>
                                  </m:rPr>
                                  <a:rPr lang="en-US" sz="2400" i="1" dirty="0">
                                    <a:latin typeface="Cambria Math" panose="02040503050406030204" pitchFamily="18" charset="0"/>
                                    <a:ea typeface="Cambria Math" panose="02040503050406030204" pitchFamily="18" charset="0"/>
                                  </a:rPr>
                                  <m:t>𝑖</m:t>
                                </m:r>
                                <m:r>
                                  <a:rPr lang="en-US" sz="2400" i="1" dirty="0">
                                    <a:latin typeface="Cambria Math" panose="02040503050406030204" pitchFamily="18" charset="0"/>
                                    <a:ea typeface="Cambria Math" panose="02040503050406030204" pitchFamily="18" charset="0"/>
                                  </a:rPr>
                                  <m:t>=1</m:t>
                                </m:r>
                              </m:sub>
                              <m:sup>
                                <m:r>
                                  <a:rPr lang="en-US" sz="2400" i="1" dirty="0">
                                    <a:latin typeface="Cambria Math" panose="02040503050406030204" pitchFamily="18" charset="0"/>
                                    <a:ea typeface="Cambria Math" panose="02040503050406030204" pitchFamily="18" charset="0"/>
                                  </a:rPr>
                                  <m:t>𝑛</m:t>
                                </m:r>
                              </m:sup>
                              <m:e>
                                <m:d>
                                  <m:dPr>
                                    <m:begChr m:val="⌊"/>
                                    <m:endChr m:val="⌋"/>
                                    <m:ctrlPr>
                                      <a:rPr lang="en-US" sz="2400" i="1">
                                        <a:solidFill>
                                          <a:srgbClr val="000000"/>
                                        </a:solidFill>
                                        <a:latin typeface="Cambria Math" panose="02040503050406030204" pitchFamily="18" charset="0"/>
                                      </a:rPr>
                                    </m:ctrlPr>
                                  </m:dPr>
                                  <m:e>
                                    <m:func>
                                      <m:funcPr>
                                        <m:ctrlPr>
                                          <a:rPr lang="en-US" sz="2400" i="1">
                                            <a:solidFill>
                                              <a:srgbClr val="000000"/>
                                            </a:solidFill>
                                            <a:latin typeface="Cambria Math" panose="02040503050406030204" pitchFamily="18" charset="0"/>
                                          </a:rPr>
                                        </m:ctrlPr>
                                      </m:funcPr>
                                      <m:fName>
                                        <m:sSub>
                                          <m:sSubPr>
                                            <m:ctrlPr>
                                              <a:rPr lang="en-US" sz="2400" i="1">
                                                <a:solidFill>
                                                  <a:srgbClr val="000000"/>
                                                </a:solidFill>
                                                <a:latin typeface="Cambria Math" panose="02040503050406030204" pitchFamily="18" charset="0"/>
                                              </a:rPr>
                                            </m:ctrlPr>
                                          </m:sSubPr>
                                          <m:e>
                                            <m:r>
                                              <m:rPr>
                                                <m:sty m:val="p"/>
                                              </m:rPr>
                                              <a:rPr lang="en-US" sz="2400">
                                                <a:solidFill>
                                                  <a:srgbClr val="000000"/>
                                                </a:solidFill>
                                                <a:latin typeface="Cambria Math" panose="02040503050406030204" pitchFamily="18" charset="0"/>
                                              </a:rPr>
                                              <m:t>log</m:t>
                                            </m:r>
                                          </m:e>
                                          <m:sub>
                                            <m:r>
                                              <a:rPr lang="en-US" sz="2400" i="1">
                                                <a:solidFill>
                                                  <a:srgbClr val="000000"/>
                                                </a:solidFill>
                                                <a:latin typeface="Cambria Math" panose="02040503050406030204" pitchFamily="18" charset="0"/>
                                              </a:rPr>
                                              <m:t>2</m:t>
                                            </m:r>
                                          </m:sub>
                                        </m:sSub>
                                      </m:fName>
                                      <m:e>
                                        <m:sSub>
                                          <m:sSubPr>
                                            <m:ctrlPr>
                                              <a:rPr lang="en-US" sz="2400" i="1">
                                                <a:solidFill>
                                                  <a:srgbClr val="000000"/>
                                                </a:solidFill>
                                                <a:latin typeface="Cambria Math" panose="02040503050406030204" pitchFamily="18" charset="0"/>
                                              </a:rPr>
                                            </m:ctrlPr>
                                          </m:sSubPr>
                                          <m:e>
                                            <m:r>
                                              <a:rPr lang="en-US" sz="2400" b="0" i="1" smtClean="0">
                                                <a:solidFill>
                                                  <a:srgbClr val="000000"/>
                                                </a:solidFill>
                                                <a:latin typeface="Cambria Math" panose="02040503050406030204" pitchFamily="18" charset="0"/>
                                              </a:rPr>
                                              <m:t>𝑝</m:t>
                                            </m:r>
                                          </m:e>
                                          <m:sub>
                                            <m:r>
                                              <a:rPr lang="en-US" sz="2400" i="1">
                                                <a:solidFill>
                                                  <a:srgbClr val="000000"/>
                                                </a:solidFill>
                                                <a:latin typeface="Cambria Math" panose="02040503050406030204" pitchFamily="18" charset="0"/>
                                              </a:rPr>
                                              <m:t>𝑖</m:t>
                                            </m:r>
                                          </m:sub>
                                        </m:sSub>
                                      </m:e>
                                    </m:func>
                                    <m:r>
                                      <a:rPr lang="en-US" sz="2400" i="1">
                                        <a:solidFill>
                                          <a:srgbClr val="000000"/>
                                        </a:solidFill>
                                        <a:latin typeface="Cambria Math" panose="02040503050406030204" pitchFamily="18" charset="0"/>
                                      </a:rPr>
                                      <m:t>+1</m:t>
                                    </m:r>
                                  </m:e>
                                </m:d>
                                <m:r>
                                  <a:rPr lang="en-US" sz="2400" b="0" i="1" smtClean="0">
                                    <a:solidFill>
                                      <a:srgbClr val="000000"/>
                                    </a:solidFill>
                                    <a:latin typeface="Cambria Math" panose="02040503050406030204" pitchFamily="18" charset="0"/>
                                  </a:rPr>
                                  <m:t>+</m:t>
                                </m:r>
                                <m:d>
                                  <m:dPr>
                                    <m:begChr m:val="⌊"/>
                                    <m:endChr m:val="⌋"/>
                                    <m:ctrlPr>
                                      <a:rPr lang="en-US" sz="2400" i="1">
                                        <a:solidFill>
                                          <a:srgbClr val="000000"/>
                                        </a:solidFill>
                                        <a:latin typeface="Cambria Math" panose="02040503050406030204" pitchFamily="18" charset="0"/>
                                      </a:rPr>
                                    </m:ctrlPr>
                                  </m:dPr>
                                  <m:e>
                                    <m:func>
                                      <m:funcPr>
                                        <m:ctrlPr>
                                          <a:rPr lang="en-US" sz="2400" i="1">
                                            <a:solidFill>
                                              <a:srgbClr val="000000"/>
                                            </a:solidFill>
                                            <a:latin typeface="Cambria Math" panose="02040503050406030204" pitchFamily="18" charset="0"/>
                                          </a:rPr>
                                        </m:ctrlPr>
                                      </m:funcPr>
                                      <m:fName>
                                        <m:sSub>
                                          <m:sSubPr>
                                            <m:ctrlPr>
                                              <a:rPr lang="en-US" sz="2400" i="1">
                                                <a:solidFill>
                                                  <a:srgbClr val="000000"/>
                                                </a:solidFill>
                                                <a:latin typeface="Cambria Math" panose="02040503050406030204" pitchFamily="18" charset="0"/>
                                              </a:rPr>
                                            </m:ctrlPr>
                                          </m:sSubPr>
                                          <m:e>
                                            <m:r>
                                              <m:rPr>
                                                <m:sty m:val="p"/>
                                              </m:rPr>
                                              <a:rPr lang="en-US" sz="2400">
                                                <a:solidFill>
                                                  <a:srgbClr val="000000"/>
                                                </a:solidFill>
                                                <a:latin typeface="Cambria Math" panose="02040503050406030204" pitchFamily="18" charset="0"/>
                                              </a:rPr>
                                              <m:t>log</m:t>
                                            </m:r>
                                          </m:e>
                                          <m:sub>
                                            <m:r>
                                              <a:rPr lang="en-US" sz="2400" i="1">
                                                <a:solidFill>
                                                  <a:srgbClr val="000000"/>
                                                </a:solidFill>
                                                <a:latin typeface="Cambria Math" panose="02040503050406030204" pitchFamily="18" charset="0"/>
                                              </a:rPr>
                                              <m:t>2</m:t>
                                            </m:r>
                                          </m:sub>
                                        </m:sSub>
                                      </m:fName>
                                      <m:e>
                                        <m:r>
                                          <a:rPr lang="en-US" sz="2400" b="0" i="1" smtClean="0">
                                            <a:solidFill>
                                              <a:srgbClr val="000000"/>
                                            </a:solidFill>
                                            <a:latin typeface="Cambria Math" panose="02040503050406030204" pitchFamily="18" charset="0"/>
                                          </a:rPr>
                                          <m:t>𝑊</m:t>
                                        </m:r>
                                      </m:e>
                                    </m:func>
                                    <m:r>
                                      <a:rPr lang="en-US" sz="2400" i="1">
                                        <a:solidFill>
                                          <a:srgbClr val="000000"/>
                                        </a:solidFill>
                                        <a:latin typeface="Cambria Math" panose="02040503050406030204" pitchFamily="18" charset="0"/>
                                      </a:rPr>
                                      <m:t>+1</m:t>
                                    </m:r>
                                  </m:e>
                                </m:d>
                              </m:e>
                            </m:nary>
                          </m:e>
                        </m:nary>
                      </m:oMath>
                    </m:oMathPara>
                  </a14:m>
                  <a:endParaRPr lang="ru-BY" sz="2400" dirty="0"/>
                </a:p>
              </p:txBody>
            </p:sp>
          </mc:Choice>
          <mc:Fallback xmlns="">
            <p:sp>
              <p:nvSpPr>
                <p:cNvPr id="4" name="TextBox 3">
                  <a:extLst>
                    <a:ext uri="{FF2B5EF4-FFF2-40B4-BE49-F238E27FC236}">
                      <a16:creationId xmlns:a16="http://schemas.microsoft.com/office/drawing/2014/main" id="{30BF3C95-C1F1-A28A-DF51-E6F1D5ADDA6A}"/>
                    </a:ext>
                  </a:extLst>
                </p:cNvPr>
                <p:cNvSpPr txBox="1">
                  <a:spLocks noRot="1" noChangeAspect="1" noMove="1" noResize="1" noEditPoints="1" noAdjustHandles="1" noChangeArrowheads="1" noChangeShapeType="1" noTextEdit="1"/>
                </p:cNvSpPr>
                <p:nvPr/>
              </p:nvSpPr>
              <p:spPr>
                <a:xfrm>
                  <a:off x="1403916" y="3774726"/>
                  <a:ext cx="9695046" cy="1839221"/>
                </a:xfrm>
                <a:prstGeom prst="rect">
                  <a:avLst/>
                </a:prstGeom>
                <a:blipFill>
                  <a:blip r:embed="rId4"/>
                  <a:stretch>
                    <a:fillRect l="-306"/>
                  </a:stretch>
                </a:blipFill>
              </p:spPr>
              <p:txBody>
                <a:bodyPr/>
                <a:lstStyle/>
                <a:p>
                  <a:r>
                    <a:rPr lang="ru-BY">
                      <a:noFill/>
                    </a:rPr>
                    <a:t> </a:t>
                  </a:r>
                </a:p>
              </p:txBody>
            </p:sp>
          </mc:Fallback>
        </mc:AlternateContent>
        <p:sp>
          <p:nvSpPr>
            <p:cNvPr id="5" name="Левая фигурная скобка 4">
              <a:extLst>
                <a:ext uri="{FF2B5EF4-FFF2-40B4-BE49-F238E27FC236}">
                  <a16:creationId xmlns:a16="http://schemas.microsoft.com/office/drawing/2014/main" id="{E4BA02AF-9D49-A2E1-D6DB-E4544CAA2094}"/>
                </a:ext>
              </a:extLst>
            </p:cNvPr>
            <p:cNvSpPr/>
            <p:nvPr/>
          </p:nvSpPr>
          <p:spPr>
            <a:xfrm rot="16200000">
              <a:off x="5543948" y="3213636"/>
              <a:ext cx="207099" cy="5097442"/>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ru-BY" sz="2400"/>
            </a:p>
          </p:txBody>
        </p:sp>
        <p:sp>
          <p:nvSpPr>
            <p:cNvPr id="6" name="Левая фигурная скобка 5">
              <a:extLst>
                <a:ext uri="{FF2B5EF4-FFF2-40B4-BE49-F238E27FC236}">
                  <a16:creationId xmlns:a16="http://schemas.microsoft.com/office/drawing/2014/main" id="{C36A1A86-2B67-CE42-ED82-56C4951F1DB2}"/>
                </a:ext>
              </a:extLst>
            </p:cNvPr>
            <p:cNvSpPr/>
            <p:nvPr/>
          </p:nvSpPr>
          <p:spPr>
            <a:xfrm rot="16200000">
              <a:off x="9034334" y="5080196"/>
              <a:ext cx="257129" cy="1414351"/>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ru-BY" sz="240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27EDA5EE-9733-912C-C597-7FB682227A2F}"/>
                    </a:ext>
                  </a:extLst>
                </p:cNvPr>
                <p:cNvSpPr txBox="1"/>
                <p:nvPr/>
              </p:nvSpPr>
              <p:spPr>
                <a:xfrm>
                  <a:off x="5445126" y="5935707"/>
                  <a:ext cx="404742"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smtClean="0">
                                <a:solidFill>
                                  <a:srgbClr val="000000"/>
                                </a:solidFill>
                                <a:latin typeface="Cambria Math" panose="02040503050406030204" pitchFamily="18" charset="0"/>
                              </a:rPr>
                            </m:ctrlPr>
                          </m:sSubPr>
                          <m:e>
                            <m:r>
                              <a:rPr lang="en-US" sz="2400" b="0" i="1" smtClean="0">
                                <a:solidFill>
                                  <a:srgbClr val="000000"/>
                                </a:solidFill>
                                <a:latin typeface="Cambria Math" panose="02040503050406030204" pitchFamily="18" charset="0"/>
                              </a:rPr>
                              <m:t>𝑙</m:t>
                            </m:r>
                          </m:e>
                          <m:sub>
                            <m:r>
                              <a:rPr lang="en-US" sz="2400" b="0" i="1" smtClean="0">
                                <a:solidFill>
                                  <a:srgbClr val="000000"/>
                                </a:solidFill>
                                <a:latin typeface="Cambria Math" panose="02040503050406030204" pitchFamily="18" charset="0"/>
                              </a:rPr>
                              <m:t>1</m:t>
                            </m:r>
                          </m:sub>
                        </m:sSub>
                      </m:oMath>
                    </m:oMathPara>
                  </a14:m>
                  <a:endParaRPr lang="ru-BY" sz="2400" dirty="0"/>
                </a:p>
              </p:txBody>
            </p:sp>
          </mc:Choice>
          <mc:Fallback xmlns="">
            <p:sp>
              <p:nvSpPr>
                <p:cNvPr id="8" name="TextBox 7">
                  <a:extLst>
                    <a:ext uri="{FF2B5EF4-FFF2-40B4-BE49-F238E27FC236}">
                      <a16:creationId xmlns:a16="http://schemas.microsoft.com/office/drawing/2014/main" id="{27EDA5EE-9733-912C-C597-7FB682227A2F}"/>
                    </a:ext>
                  </a:extLst>
                </p:cNvPr>
                <p:cNvSpPr txBox="1">
                  <a:spLocks noRot="1" noChangeAspect="1" noMove="1" noResize="1" noEditPoints="1" noAdjustHandles="1" noChangeArrowheads="1" noChangeShapeType="1" noTextEdit="1"/>
                </p:cNvSpPr>
                <p:nvPr/>
              </p:nvSpPr>
              <p:spPr>
                <a:xfrm>
                  <a:off x="5445126" y="5935707"/>
                  <a:ext cx="404742" cy="461665"/>
                </a:xfrm>
                <a:prstGeom prst="rect">
                  <a:avLst/>
                </a:prstGeom>
                <a:blipFill>
                  <a:blip r:embed="rId5"/>
                  <a:stretch>
                    <a:fillRect b="-1316"/>
                  </a:stretch>
                </a:blipFill>
              </p:spPr>
              <p:txBody>
                <a:bodyPr/>
                <a:lstStyle/>
                <a:p>
                  <a:r>
                    <a:rPr lang="ru-BY">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85D27B61-76E4-5D98-3D8A-200A6B6483D7}"/>
                    </a:ext>
                  </a:extLst>
                </p:cNvPr>
                <p:cNvSpPr txBox="1"/>
                <p:nvPr/>
              </p:nvSpPr>
              <p:spPr>
                <a:xfrm>
                  <a:off x="9020998" y="5935706"/>
                  <a:ext cx="404742"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smtClean="0">
                                <a:solidFill>
                                  <a:srgbClr val="000000"/>
                                </a:solidFill>
                                <a:latin typeface="Cambria Math" panose="02040503050406030204" pitchFamily="18" charset="0"/>
                              </a:rPr>
                            </m:ctrlPr>
                          </m:sSubPr>
                          <m:e>
                            <m:r>
                              <a:rPr lang="en-US" sz="2400" b="0" i="1" smtClean="0">
                                <a:solidFill>
                                  <a:srgbClr val="000000"/>
                                </a:solidFill>
                                <a:latin typeface="Cambria Math" panose="02040503050406030204" pitchFamily="18" charset="0"/>
                              </a:rPr>
                              <m:t>𝑙</m:t>
                            </m:r>
                          </m:e>
                          <m:sub>
                            <m:r>
                              <a:rPr lang="en-US" sz="2400" b="0" i="1" smtClean="0">
                                <a:solidFill>
                                  <a:srgbClr val="000000"/>
                                </a:solidFill>
                                <a:latin typeface="Cambria Math" panose="02040503050406030204" pitchFamily="18" charset="0"/>
                              </a:rPr>
                              <m:t>2</m:t>
                            </m:r>
                          </m:sub>
                        </m:sSub>
                      </m:oMath>
                    </m:oMathPara>
                  </a14:m>
                  <a:endParaRPr lang="ru-BY" sz="2400" dirty="0"/>
                </a:p>
              </p:txBody>
            </p:sp>
          </mc:Choice>
          <mc:Fallback xmlns="">
            <p:sp>
              <p:nvSpPr>
                <p:cNvPr id="10" name="TextBox 9">
                  <a:extLst>
                    <a:ext uri="{FF2B5EF4-FFF2-40B4-BE49-F238E27FC236}">
                      <a16:creationId xmlns:a16="http://schemas.microsoft.com/office/drawing/2014/main" id="{85D27B61-76E4-5D98-3D8A-200A6B6483D7}"/>
                    </a:ext>
                  </a:extLst>
                </p:cNvPr>
                <p:cNvSpPr txBox="1">
                  <a:spLocks noRot="1" noChangeAspect="1" noMove="1" noResize="1" noEditPoints="1" noAdjustHandles="1" noChangeArrowheads="1" noChangeShapeType="1" noTextEdit="1"/>
                </p:cNvSpPr>
                <p:nvPr/>
              </p:nvSpPr>
              <p:spPr>
                <a:xfrm>
                  <a:off x="9020998" y="5935706"/>
                  <a:ext cx="404742" cy="461665"/>
                </a:xfrm>
                <a:prstGeom prst="rect">
                  <a:avLst/>
                </a:prstGeom>
                <a:blipFill>
                  <a:blip r:embed="rId6"/>
                  <a:stretch>
                    <a:fillRect b="-1316"/>
                  </a:stretch>
                </a:blipFill>
              </p:spPr>
              <p:txBody>
                <a:bodyPr/>
                <a:lstStyle/>
                <a:p>
                  <a:r>
                    <a:rPr lang="ru-BY">
                      <a:noFill/>
                    </a:rPr>
                    <a:t> </a:t>
                  </a:r>
                </a:p>
              </p:txBody>
            </p:sp>
          </mc:Fallback>
        </mc:AlternateContent>
      </p:grpSp>
    </p:spTree>
    <p:extLst>
      <p:ext uri="{BB962C8B-B14F-4D97-AF65-F5344CB8AC3E}">
        <p14:creationId xmlns:p14="http://schemas.microsoft.com/office/powerpoint/2010/main" val="468920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Группа 10">
            <a:extLst>
              <a:ext uri="{FF2B5EF4-FFF2-40B4-BE49-F238E27FC236}">
                <a16:creationId xmlns:a16="http://schemas.microsoft.com/office/drawing/2014/main" id="{F8AE4652-75F3-349D-FC71-ECFAA3FE31B5}"/>
              </a:ext>
            </a:extLst>
          </p:cNvPr>
          <p:cNvGrpSpPr/>
          <p:nvPr/>
        </p:nvGrpSpPr>
        <p:grpSpPr>
          <a:xfrm>
            <a:off x="5015060" y="0"/>
            <a:ext cx="7092099" cy="6636470"/>
            <a:chOff x="96591" y="323763"/>
            <a:chExt cx="6817760" cy="5657839"/>
          </a:xfrm>
        </p:grpSpPr>
        <p:pic>
          <p:nvPicPr>
            <p:cNvPr id="5" name="Рисунок 4">
              <a:extLst>
                <a:ext uri="{FF2B5EF4-FFF2-40B4-BE49-F238E27FC236}">
                  <a16:creationId xmlns:a16="http://schemas.microsoft.com/office/drawing/2014/main" id="{23CDE451-01D8-D311-EE7C-1C0412DDE4D5}"/>
                </a:ext>
              </a:extLst>
            </p:cNvPr>
            <p:cNvPicPr>
              <a:picLocks noChangeAspect="1"/>
            </p:cNvPicPr>
            <p:nvPr/>
          </p:nvPicPr>
          <p:blipFill>
            <a:blip r:embed="rId3"/>
            <a:stretch>
              <a:fillRect/>
            </a:stretch>
          </p:blipFill>
          <p:spPr>
            <a:xfrm>
              <a:off x="96591" y="323763"/>
              <a:ext cx="6817760" cy="5657839"/>
            </a:xfrm>
            <a:prstGeom prst="rect">
              <a:avLst/>
            </a:prstGeom>
          </p:spPr>
        </p:pic>
        <p:sp>
          <p:nvSpPr>
            <p:cNvPr id="6" name="Прямоугольник 5">
              <a:extLst>
                <a:ext uri="{FF2B5EF4-FFF2-40B4-BE49-F238E27FC236}">
                  <a16:creationId xmlns:a16="http://schemas.microsoft.com/office/drawing/2014/main" id="{3970B3E3-4EA6-9E01-65B5-4A728C03BF13}"/>
                </a:ext>
              </a:extLst>
            </p:cNvPr>
            <p:cNvSpPr/>
            <p:nvPr/>
          </p:nvSpPr>
          <p:spPr>
            <a:xfrm>
              <a:off x="3505471" y="4988536"/>
              <a:ext cx="1170709" cy="573280"/>
            </a:xfrm>
            <a:prstGeom prst="rect">
              <a:avLst/>
            </a:prstGeom>
            <a:noFill/>
            <a:ln w="38100"/>
          </p:spPr>
          <p:style>
            <a:lnRef idx="2">
              <a:schemeClr val="dk1"/>
            </a:lnRef>
            <a:fillRef idx="1">
              <a:schemeClr val="lt1"/>
            </a:fillRef>
            <a:effectRef idx="0">
              <a:schemeClr val="dk1"/>
            </a:effectRef>
            <a:fontRef idx="minor">
              <a:schemeClr val="dk1"/>
            </a:fontRef>
          </p:style>
          <p:txBody>
            <a:bodyPr rtlCol="0" anchor="ctr"/>
            <a:lstStyle/>
            <a:p>
              <a:pPr algn="ctr"/>
              <a:endParaRPr lang="ru-BY"/>
            </a:p>
          </p:txBody>
        </p:sp>
        <p:sp>
          <p:nvSpPr>
            <p:cNvPr id="2" name="Прямоугольник 1">
              <a:extLst>
                <a:ext uri="{FF2B5EF4-FFF2-40B4-BE49-F238E27FC236}">
                  <a16:creationId xmlns:a16="http://schemas.microsoft.com/office/drawing/2014/main" id="{A282BBEE-FF92-9FF0-B731-12FA32D0112D}"/>
                </a:ext>
              </a:extLst>
            </p:cNvPr>
            <p:cNvSpPr/>
            <p:nvPr/>
          </p:nvSpPr>
          <p:spPr>
            <a:xfrm>
              <a:off x="2730185" y="603500"/>
              <a:ext cx="1550572" cy="499436"/>
            </a:xfrm>
            <a:prstGeom prst="rect">
              <a:avLst/>
            </a:prstGeom>
            <a:noFill/>
            <a:ln w="38100"/>
          </p:spPr>
          <p:style>
            <a:lnRef idx="2">
              <a:schemeClr val="dk1"/>
            </a:lnRef>
            <a:fillRef idx="1">
              <a:schemeClr val="lt1"/>
            </a:fillRef>
            <a:effectRef idx="0">
              <a:schemeClr val="dk1"/>
            </a:effectRef>
            <a:fontRef idx="minor">
              <a:schemeClr val="dk1"/>
            </a:fontRef>
          </p:style>
          <p:txBody>
            <a:bodyPr rtlCol="0" anchor="ctr"/>
            <a:lstStyle/>
            <a:p>
              <a:pPr algn="ctr"/>
              <a:endParaRPr lang="ru-BY" dirty="0"/>
            </a:p>
          </p:txBody>
        </p:sp>
      </p:grpSp>
      <p:sp>
        <p:nvSpPr>
          <p:cNvPr id="10" name="TextBox 9">
            <a:extLst>
              <a:ext uri="{FF2B5EF4-FFF2-40B4-BE49-F238E27FC236}">
                <a16:creationId xmlns:a16="http://schemas.microsoft.com/office/drawing/2014/main" id="{2C8A47DD-F107-0CFC-3479-963D9A78F5AB}"/>
              </a:ext>
            </a:extLst>
          </p:cNvPr>
          <p:cNvSpPr txBox="1"/>
          <p:nvPr/>
        </p:nvSpPr>
        <p:spPr>
          <a:xfrm>
            <a:off x="202465" y="328123"/>
            <a:ext cx="4473230" cy="3416320"/>
          </a:xfrm>
          <a:prstGeom prst="rect">
            <a:avLst/>
          </a:prstGeom>
          <a:noFill/>
        </p:spPr>
        <p:txBody>
          <a:bodyPr wrap="square">
            <a:spAutoFit/>
          </a:bodyPr>
          <a:lstStyle/>
          <a:p>
            <a:pPr algn="just"/>
            <a:r>
              <a:rPr lang="ru-RU" sz="2400" dirty="0">
                <a:solidFill>
                  <a:srgbClr val="202122"/>
                </a:solidFill>
                <a:effectLst/>
                <a:latin typeface="Times New Roman" panose="02020603050405020304" pitchFamily="18" charset="0"/>
                <a:ea typeface="Times New Roman" panose="02020603050405020304" pitchFamily="18" charset="0"/>
              </a:rPr>
              <a:t>При решении индивидуальных задач в системе автоматического тестирования </a:t>
            </a:r>
            <a:r>
              <a:rPr lang="en-US" sz="2400" dirty="0" err="1">
                <a:solidFill>
                  <a:srgbClr val="202122"/>
                </a:solidFill>
                <a:effectLst/>
                <a:latin typeface="Times New Roman" panose="02020603050405020304" pitchFamily="18" charset="0"/>
                <a:ea typeface="Times New Roman" panose="02020603050405020304" pitchFamily="18" charset="0"/>
              </a:rPr>
              <a:t>iRunner</a:t>
            </a:r>
            <a:r>
              <a:rPr lang="en-US" sz="2400" dirty="0">
                <a:solidFill>
                  <a:srgbClr val="202122"/>
                </a:solidFill>
                <a:effectLst/>
                <a:latin typeface="Times New Roman" panose="02020603050405020304" pitchFamily="18" charset="0"/>
                <a:ea typeface="Times New Roman" panose="02020603050405020304" pitchFamily="18" charset="0"/>
              </a:rPr>
              <a:t> </a:t>
            </a:r>
            <a:r>
              <a:rPr lang="ru-RU" sz="2400" dirty="0">
                <a:solidFill>
                  <a:srgbClr val="202122"/>
                </a:solidFill>
                <a:effectLst/>
                <a:latin typeface="Times New Roman" panose="02020603050405020304" pitchFamily="18" charset="0"/>
                <a:ea typeface="Times New Roman" panose="02020603050405020304" pitchFamily="18" charset="0"/>
              </a:rPr>
              <a:t>для каждой задачи в условии заданы </a:t>
            </a:r>
            <a:r>
              <a:rPr lang="ru-RU" sz="2400" b="1" dirty="0">
                <a:solidFill>
                  <a:srgbClr val="202122"/>
                </a:solidFill>
                <a:effectLst/>
                <a:latin typeface="Times New Roman" panose="02020603050405020304" pitchFamily="18" charset="0"/>
                <a:ea typeface="Times New Roman" panose="02020603050405020304" pitchFamily="18" charset="0"/>
              </a:rPr>
              <a:t>ограничения на входные данные</a:t>
            </a:r>
            <a:r>
              <a:rPr lang="ru-RU" sz="2400" dirty="0">
                <a:solidFill>
                  <a:srgbClr val="202122"/>
                </a:solidFill>
                <a:effectLst/>
                <a:latin typeface="Times New Roman" panose="02020603050405020304" pitchFamily="18" charset="0"/>
                <a:ea typeface="Times New Roman" panose="02020603050405020304" pitchFamily="18" charset="0"/>
              </a:rPr>
              <a:t>, а также указаны </a:t>
            </a:r>
            <a:r>
              <a:rPr lang="ru-RU" sz="2400" b="1" dirty="0">
                <a:solidFill>
                  <a:srgbClr val="202122"/>
                </a:solidFill>
                <a:effectLst/>
                <a:latin typeface="Times New Roman" panose="02020603050405020304" pitchFamily="18" charset="0"/>
                <a:ea typeface="Times New Roman" panose="02020603050405020304" pitchFamily="18" charset="0"/>
              </a:rPr>
              <a:t>ограничения по памяти и времени, в которые должна уложиться программа</a:t>
            </a:r>
            <a:r>
              <a:rPr lang="ru-RU" sz="2400" dirty="0">
                <a:effectLst/>
                <a:latin typeface="Times New Roman" panose="02020603050405020304" pitchFamily="18" charset="0"/>
                <a:ea typeface="Times New Roman" panose="02020603050405020304" pitchFamily="18" charset="0"/>
              </a:rPr>
              <a:t>.</a:t>
            </a:r>
            <a:r>
              <a:rPr lang="ru-RU" sz="2400" dirty="0">
                <a:solidFill>
                  <a:srgbClr val="202122"/>
                </a:solidFill>
                <a:effectLst/>
                <a:latin typeface="Times New Roman" panose="02020603050405020304" pitchFamily="18" charset="0"/>
                <a:ea typeface="Times New Roman" panose="02020603050405020304" pitchFamily="18" charset="0"/>
              </a:rPr>
              <a:t> </a:t>
            </a:r>
            <a:endParaRPr lang="ru-BY" sz="2400" dirty="0">
              <a:effectLst/>
              <a:latin typeface="Courier New" panose="02070309020205020404" pitchFamily="49" charset="0"/>
              <a:ea typeface="Times New Roman" panose="02020603050405020304" pitchFamily="18" charset="0"/>
            </a:endParaRPr>
          </a:p>
        </p:txBody>
      </p:sp>
      <p:cxnSp>
        <p:nvCxnSpPr>
          <p:cNvPr id="13" name="Прямая соединительная линия 12">
            <a:extLst>
              <a:ext uri="{FF2B5EF4-FFF2-40B4-BE49-F238E27FC236}">
                <a16:creationId xmlns:a16="http://schemas.microsoft.com/office/drawing/2014/main" id="{DEFADB2C-E69D-C237-B46B-0AE58484DA68}"/>
              </a:ext>
            </a:extLst>
          </p:cNvPr>
          <p:cNvCxnSpPr/>
          <p:nvPr/>
        </p:nvCxnSpPr>
        <p:spPr>
          <a:xfrm>
            <a:off x="4854804" y="0"/>
            <a:ext cx="84841" cy="6858000"/>
          </a:xfrm>
          <a:prstGeom prst="line">
            <a:avLst/>
          </a:prstGeom>
        </p:spPr>
        <p:style>
          <a:lnRef idx="1">
            <a:schemeClr val="dk1"/>
          </a:lnRef>
          <a:fillRef idx="0">
            <a:schemeClr val="dk1"/>
          </a:fillRef>
          <a:effectRef idx="0">
            <a:schemeClr val="dk1"/>
          </a:effectRef>
          <a:fontRef idx="minor">
            <a:schemeClr val="tx1"/>
          </a:fontRef>
        </p:style>
      </p:cxnSp>
      <p:cxnSp>
        <p:nvCxnSpPr>
          <p:cNvPr id="15" name="Прямая со стрелкой 14">
            <a:extLst>
              <a:ext uri="{FF2B5EF4-FFF2-40B4-BE49-F238E27FC236}">
                <a16:creationId xmlns:a16="http://schemas.microsoft.com/office/drawing/2014/main" id="{473A7F09-5553-BF5C-77B7-34546023C4A0}"/>
              </a:ext>
            </a:extLst>
          </p:cNvPr>
          <p:cNvCxnSpPr>
            <a:cxnSpLocks/>
            <a:stCxn id="10" idx="3"/>
          </p:cNvCxnSpPr>
          <p:nvPr/>
        </p:nvCxnSpPr>
        <p:spPr>
          <a:xfrm>
            <a:off x="4675695" y="2036283"/>
            <a:ext cx="3742441" cy="357266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8" name="Прямая со стрелкой 17">
            <a:extLst>
              <a:ext uri="{FF2B5EF4-FFF2-40B4-BE49-F238E27FC236}">
                <a16:creationId xmlns:a16="http://schemas.microsoft.com/office/drawing/2014/main" id="{6DA7A628-669D-B58F-1BB8-1D7EE4E7422E}"/>
              </a:ext>
            </a:extLst>
          </p:cNvPr>
          <p:cNvCxnSpPr/>
          <p:nvPr/>
        </p:nvCxnSpPr>
        <p:spPr>
          <a:xfrm flipV="1">
            <a:off x="4675695" y="707010"/>
            <a:ext cx="3073138" cy="211160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0" name="TextBox 19">
            <a:extLst>
              <a:ext uri="{FF2B5EF4-FFF2-40B4-BE49-F238E27FC236}">
                <a16:creationId xmlns:a16="http://schemas.microsoft.com/office/drawing/2014/main" id="{82D84222-6823-73C2-073E-56F64F5826B6}"/>
              </a:ext>
            </a:extLst>
          </p:cNvPr>
          <p:cNvSpPr txBox="1"/>
          <p:nvPr/>
        </p:nvSpPr>
        <p:spPr>
          <a:xfrm>
            <a:off x="11157995" y="6512414"/>
            <a:ext cx="1034005" cy="246221"/>
          </a:xfrm>
          <a:prstGeom prst="rect">
            <a:avLst/>
          </a:prstGeom>
          <a:noFill/>
        </p:spPr>
        <p:txBody>
          <a:bodyPr wrap="square" lIns="0" tIns="0" rIns="0" bIns="0" rtlCol="0">
            <a:spAutoFit/>
          </a:bodyPr>
          <a:lstStyle/>
          <a:p>
            <a:pPr algn="ctr"/>
            <a:r>
              <a:rPr lang="ru-RU" sz="1600" dirty="0">
                <a:solidFill>
                  <a:srgbClr val="144E9D"/>
                </a:solidFill>
              </a:rPr>
              <a:t>ФПМИ БГУ</a:t>
            </a:r>
          </a:p>
        </p:txBody>
      </p:sp>
      <p:pic>
        <p:nvPicPr>
          <p:cNvPr id="21" name="Рисунок 20" descr="png..png">
            <a:extLst>
              <a:ext uri="{FF2B5EF4-FFF2-40B4-BE49-F238E27FC236}">
                <a16:creationId xmlns:a16="http://schemas.microsoft.com/office/drawing/2014/main" id="{164C0F50-C538-E0F4-9F1A-963DCB2A206A}"/>
              </a:ext>
            </a:extLst>
          </p:cNvPr>
          <p:cNvPicPr>
            <a:picLocks noChangeAspect="1"/>
          </p:cNvPicPr>
          <p:nvPr/>
        </p:nvPicPr>
        <p:blipFill>
          <a:blip r:embed="rId4" cstate="print"/>
          <a:srcRect r="82957"/>
          <a:stretch>
            <a:fillRect/>
          </a:stretch>
        </p:blipFill>
        <p:spPr>
          <a:xfrm>
            <a:off x="10969783" y="6471488"/>
            <a:ext cx="259107" cy="386512"/>
          </a:xfrm>
          <a:prstGeom prst="rect">
            <a:avLst/>
          </a:prstGeom>
        </p:spPr>
      </p:pic>
    </p:spTree>
    <p:extLst>
      <p:ext uri="{BB962C8B-B14F-4D97-AF65-F5344CB8AC3E}">
        <p14:creationId xmlns:p14="http://schemas.microsoft.com/office/powerpoint/2010/main" val="414923662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15820762-1531-9367-3BF6-F2B7AD5BCBF8}"/>
                  </a:ext>
                </a:extLst>
              </p:cNvPr>
              <p:cNvSpPr txBox="1"/>
              <p:nvPr/>
            </p:nvSpPr>
            <p:spPr>
              <a:xfrm>
                <a:off x="3639538" y="2409143"/>
                <a:ext cx="8565422" cy="738664"/>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r>
                        <a:rPr lang="ru-RU" sz="2400" i="1" smtClean="0">
                          <a:latin typeface="Cambria Math" panose="02040503050406030204" pitchFamily="18" charset="0"/>
                        </a:rPr>
                        <m:t>если </m:t>
                      </m:r>
                      <m:sSub>
                        <m:sSubPr>
                          <m:ctrlPr>
                            <a:rPr lang="ru-RU" sz="2400" i="1">
                              <a:latin typeface="Cambria Math" panose="02040503050406030204" pitchFamily="18" charset="0"/>
                            </a:rPr>
                          </m:ctrlPr>
                        </m:sSubPr>
                        <m:e>
                          <m:r>
                            <a:rPr lang="en-US" sz="2400" i="1">
                              <a:latin typeface="Cambria Math" panose="02040503050406030204" pitchFamily="18" charset="0"/>
                            </a:rPr>
                            <m:t>𝑤</m:t>
                          </m:r>
                        </m:e>
                        <m:sub>
                          <m:r>
                            <a:rPr lang="en-US" sz="2400" i="1">
                              <a:latin typeface="Cambria Math" panose="02040503050406030204" pitchFamily="18" charset="0"/>
                            </a:rPr>
                            <m:t>𝑖</m:t>
                          </m:r>
                        </m:sub>
                      </m:sSub>
                      <m:r>
                        <a:rPr lang="en-US" sz="2400" b="0" i="1" smtClean="0">
                          <a:latin typeface="Cambria Math" panose="02040503050406030204" pitchFamily="18" charset="0"/>
                        </a:rPr>
                        <m:t>&gt;</m:t>
                      </m:r>
                      <m:r>
                        <a:rPr lang="en-US" sz="2400" i="1">
                          <a:latin typeface="Cambria Math" panose="02040503050406030204" pitchFamily="18" charset="0"/>
                          <a:ea typeface="Cambria Math" panose="02040503050406030204" pitchFamily="18" charset="0"/>
                        </a:rPr>
                        <m:t>𝑗</m:t>
                      </m:r>
                      <m:r>
                        <a:rPr lang="en-US" sz="2400" i="1">
                          <a:latin typeface="Cambria Math" panose="02040503050406030204" pitchFamily="18" charset="0"/>
                          <a:ea typeface="Cambria Math" panose="02040503050406030204" pitchFamily="18" charset="0"/>
                        </a:rPr>
                        <m:t>, то </m:t>
                      </m:r>
                      <m:r>
                        <a:rPr lang="en-US" sz="2400" i="1" smtClean="0">
                          <a:latin typeface="Cambria Math" panose="02040503050406030204" pitchFamily="18" charset="0"/>
                        </a:rPr>
                        <m:t>𝑑</m:t>
                      </m:r>
                      <m:r>
                        <a:rPr lang="en-US" sz="2400" b="0" i="1" smtClean="0">
                          <a:latin typeface="Cambria Math" panose="02040503050406030204" pitchFamily="18" charset="0"/>
                        </a:rPr>
                        <m:t>𝑝</m:t>
                      </m:r>
                      <m:d>
                        <m:dPr>
                          <m:begChr m:val="["/>
                          <m:endChr m:val="]"/>
                          <m:ctrlPr>
                            <a:rPr lang="en-US" sz="2400" i="1">
                              <a:latin typeface="Cambria Math" panose="02040503050406030204" pitchFamily="18" charset="0"/>
                            </a:rPr>
                          </m:ctrlPr>
                        </m:dPr>
                        <m:e>
                          <m:r>
                            <a:rPr lang="en-US" sz="2400" i="1">
                              <a:latin typeface="Cambria Math" panose="02040503050406030204" pitchFamily="18" charset="0"/>
                            </a:rPr>
                            <m:t>𝑖</m:t>
                          </m:r>
                          <m:r>
                            <a:rPr lang="en-US" sz="2400" i="1">
                              <a:latin typeface="Cambria Math" panose="02040503050406030204" pitchFamily="18" charset="0"/>
                            </a:rPr>
                            <m:t>,</m:t>
                          </m:r>
                          <m:r>
                            <a:rPr lang="en-US" sz="2400" i="1">
                              <a:latin typeface="Cambria Math" panose="02040503050406030204" pitchFamily="18" charset="0"/>
                            </a:rPr>
                            <m:t>𝑗</m:t>
                          </m:r>
                        </m:e>
                      </m:d>
                      <m:r>
                        <a:rPr lang="en-US" sz="2400" b="0" i="1" smtClean="0">
                          <a:latin typeface="Cambria Math" panose="02040503050406030204" pitchFamily="18" charset="0"/>
                        </a:rPr>
                        <m:t>=</m:t>
                      </m:r>
                      <m:r>
                        <a:rPr lang="en-US" sz="2400" b="0" i="1" smtClean="0">
                          <a:latin typeface="Cambria Math" panose="02040503050406030204" pitchFamily="18" charset="0"/>
                        </a:rPr>
                        <m:t>𝑑𝑝</m:t>
                      </m:r>
                      <m:d>
                        <m:dPr>
                          <m:begChr m:val="["/>
                          <m:endChr m:val="]"/>
                          <m:ctrlPr>
                            <a:rPr lang="en-US" sz="2400" b="0" i="1" smtClean="0">
                              <a:latin typeface="Cambria Math" panose="02040503050406030204" pitchFamily="18" charset="0"/>
                            </a:rPr>
                          </m:ctrlPr>
                        </m:dPr>
                        <m:e>
                          <m:r>
                            <a:rPr lang="en-US" sz="2400" b="0" i="1" smtClean="0">
                              <a:latin typeface="Cambria Math" panose="02040503050406030204" pitchFamily="18" charset="0"/>
                            </a:rPr>
                            <m:t>𝑖</m:t>
                          </m:r>
                          <m:r>
                            <a:rPr lang="en-US" sz="2400" b="0" i="1" smtClean="0">
                              <a:latin typeface="Cambria Math" panose="02040503050406030204" pitchFamily="18" charset="0"/>
                            </a:rPr>
                            <m:t>−1,</m:t>
                          </m:r>
                          <m:r>
                            <a:rPr lang="en-US" sz="2400" b="0" i="1" smtClean="0">
                              <a:latin typeface="Cambria Math" panose="02040503050406030204" pitchFamily="18" charset="0"/>
                            </a:rPr>
                            <m:t>𝑗</m:t>
                          </m:r>
                        </m:e>
                      </m:d>
                    </m:oMath>
                  </m:oMathPara>
                </a14:m>
                <a:endParaRPr lang="en-US" sz="2400" b="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ru-RU" sz="2400" i="1">
                          <a:latin typeface="Cambria Math" panose="02040503050406030204" pitchFamily="18" charset="0"/>
                        </a:rPr>
                        <m:t>е</m:t>
                      </m:r>
                      <m:r>
                        <a:rPr lang="ru-RU" sz="2400" b="0" i="1" smtClean="0">
                          <a:latin typeface="Cambria Math" panose="02040503050406030204" pitchFamily="18" charset="0"/>
                        </a:rPr>
                        <m:t>сли </m:t>
                      </m:r>
                      <m:sSub>
                        <m:sSubPr>
                          <m:ctrlPr>
                            <a:rPr lang="ru-RU" sz="2400" b="0" i="1" smtClean="0">
                              <a:latin typeface="Cambria Math" panose="02040503050406030204" pitchFamily="18" charset="0"/>
                            </a:rPr>
                          </m:ctrlPr>
                        </m:sSubPr>
                        <m:e>
                          <m:r>
                            <a:rPr lang="en-US" sz="2400" b="0" i="1" smtClean="0">
                              <a:latin typeface="Cambria Math" panose="02040503050406030204" pitchFamily="18" charset="0"/>
                            </a:rPr>
                            <m:t>𝑤</m:t>
                          </m:r>
                        </m:e>
                        <m:sub>
                          <m:r>
                            <a:rPr lang="en-US" sz="2400" b="0" i="1" smtClean="0">
                              <a:latin typeface="Cambria Math" panose="02040503050406030204" pitchFamily="18" charset="0"/>
                            </a:rPr>
                            <m:t>𝑖</m:t>
                          </m:r>
                        </m:sub>
                      </m:sSub>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𝑗</m:t>
                      </m:r>
                      <m:r>
                        <a:rPr lang="en-US" sz="2400" b="0" i="1" smtClean="0">
                          <a:latin typeface="Cambria Math" panose="02040503050406030204" pitchFamily="18" charset="0"/>
                          <a:ea typeface="Cambria Math" panose="02040503050406030204" pitchFamily="18" charset="0"/>
                        </a:rPr>
                        <m:t>, то </m:t>
                      </m:r>
                      <m:r>
                        <a:rPr lang="en-US" sz="2400" i="1">
                          <a:latin typeface="Cambria Math" panose="02040503050406030204" pitchFamily="18" charset="0"/>
                        </a:rPr>
                        <m:t>𝑑</m:t>
                      </m:r>
                      <m:r>
                        <a:rPr lang="en-US" sz="2400" b="0" i="1" smtClean="0">
                          <a:latin typeface="Cambria Math" panose="02040503050406030204" pitchFamily="18" charset="0"/>
                        </a:rPr>
                        <m:t>𝑝</m:t>
                      </m:r>
                      <m:d>
                        <m:dPr>
                          <m:begChr m:val="["/>
                          <m:endChr m:val="]"/>
                          <m:ctrlPr>
                            <a:rPr lang="en-US" sz="2400" i="1">
                              <a:latin typeface="Cambria Math" panose="02040503050406030204" pitchFamily="18" charset="0"/>
                            </a:rPr>
                          </m:ctrlPr>
                        </m:dPr>
                        <m:e>
                          <m:r>
                            <a:rPr lang="en-US" sz="2400" i="1">
                              <a:latin typeface="Cambria Math" panose="02040503050406030204" pitchFamily="18" charset="0"/>
                            </a:rPr>
                            <m:t>𝑖</m:t>
                          </m:r>
                          <m:r>
                            <a:rPr lang="en-US" sz="2400" i="1">
                              <a:latin typeface="Cambria Math" panose="02040503050406030204" pitchFamily="18" charset="0"/>
                            </a:rPr>
                            <m:t>,</m:t>
                          </m:r>
                          <m:r>
                            <a:rPr lang="en-US" sz="2400" i="1">
                              <a:latin typeface="Cambria Math" panose="02040503050406030204" pitchFamily="18" charset="0"/>
                            </a:rPr>
                            <m:t>𝑗</m:t>
                          </m:r>
                        </m:e>
                      </m:d>
                      <m:r>
                        <a:rPr lang="ru-RU" sz="2400" b="0" i="1" smtClean="0">
                          <a:latin typeface="Cambria Math" panose="02040503050406030204" pitchFamily="18" charset="0"/>
                        </a:rPr>
                        <m:t>=</m:t>
                      </m:r>
                      <m:r>
                        <a:rPr lang="en-US" sz="2400" b="0" i="1" smtClean="0">
                          <a:latin typeface="Cambria Math" panose="02040503050406030204" pitchFamily="18" charset="0"/>
                        </a:rPr>
                        <m:t>𝑚𝑎𝑥</m:t>
                      </m:r>
                      <m:d>
                        <m:dPr>
                          <m:begChr m:val="{"/>
                          <m:endChr m:val="}"/>
                          <m:ctrlPr>
                            <a:rPr lang="en-US" sz="2400" b="0" i="1" smtClean="0">
                              <a:latin typeface="Cambria Math" panose="02040503050406030204" pitchFamily="18" charset="0"/>
                            </a:rPr>
                          </m:ctrlPr>
                        </m:dPr>
                        <m:e>
                          <m:r>
                            <a:rPr lang="en-US" sz="2400" b="0" i="1" smtClean="0">
                              <a:latin typeface="Cambria Math" panose="02040503050406030204" pitchFamily="18" charset="0"/>
                            </a:rPr>
                            <m:t>𝑑𝑝</m:t>
                          </m:r>
                          <m:d>
                            <m:dPr>
                              <m:begChr m:val="["/>
                              <m:endChr m:val="]"/>
                              <m:ctrlPr>
                                <a:rPr lang="en-US" sz="2400" b="0" i="1" smtClean="0">
                                  <a:latin typeface="Cambria Math" panose="02040503050406030204" pitchFamily="18" charset="0"/>
                                </a:rPr>
                              </m:ctrlPr>
                            </m:dPr>
                            <m:e>
                              <m:r>
                                <a:rPr lang="en-US" sz="2400" b="0" i="1" smtClean="0">
                                  <a:latin typeface="Cambria Math" panose="02040503050406030204" pitchFamily="18" charset="0"/>
                                </a:rPr>
                                <m:t>𝑖</m:t>
                              </m:r>
                              <m:r>
                                <a:rPr lang="en-US" sz="2400" b="0" i="1" smtClean="0">
                                  <a:latin typeface="Cambria Math" panose="02040503050406030204" pitchFamily="18" charset="0"/>
                                </a:rPr>
                                <m:t>−1,</m:t>
                              </m:r>
                              <m:r>
                                <a:rPr lang="en-US" sz="2400" b="0" i="1" smtClean="0">
                                  <a:latin typeface="Cambria Math" panose="02040503050406030204" pitchFamily="18" charset="0"/>
                                </a:rPr>
                                <m:t>𝑗</m:t>
                              </m:r>
                            </m:e>
                          </m:d>
                          <m:r>
                            <a:rPr lang="en-US" sz="2400" b="0" i="1" smtClean="0">
                              <a:latin typeface="Cambria Math" panose="02040503050406030204" pitchFamily="18" charset="0"/>
                            </a:rPr>
                            <m:t>, </m:t>
                          </m:r>
                          <m:r>
                            <a:rPr lang="en-US" sz="2400" b="0" i="1" smtClean="0">
                              <a:latin typeface="Cambria Math" panose="02040503050406030204" pitchFamily="18" charset="0"/>
                            </a:rPr>
                            <m:t>𝑑𝑝</m:t>
                          </m:r>
                          <m:d>
                            <m:dPr>
                              <m:begChr m:val="["/>
                              <m:endChr m:val="]"/>
                              <m:ctrlPr>
                                <a:rPr lang="en-US" sz="2400" b="0" i="1" smtClean="0">
                                  <a:latin typeface="Cambria Math" panose="02040503050406030204" pitchFamily="18" charset="0"/>
                                </a:rPr>
                              </m:ctrlPr>
                            </m:dPr>
                            <m:e>
                              <m:r>
                                <a:rPr lang="en-US" sz="2400" b="0" i="1" smtClean="0">
                                  <a:latin typeface="Cambria Math" panose="02040503050406030204" pitchFamily="18" charset="0"/>
                                </a:rPr>
                                <m:t>𝑖</m:t>
                              </m:r>
                              <m:r>
                                <a:rPr lang="en-US" sz="2400" b="0" i="1" smtClean="0">
                                  <a:latin typeface="Cambria Math" panose="02040503050406030204" pitchFamily="18" charset="0"/>
                                </a:rPr>
                                <m:t>−1,</m:t>
                              </m:r>
                              <m:r>
                                <a:rPr lang="en-US" sz="2400" b="0" i="1" smtClean="0">
                                  <a:latin typeface="Cambria Math" panose="02040503050406030204" pitchFamily="18" charset="0"/>
                                </a:rPr>
                                <m:t>𝑗</m:t>
                              </m:r>
                              <m:r>
                                <a:rPr lang="en-US" sz="2400" b="0" i="1" smtClean="0">
                                  <a:latin typeface="Cambria Math" panose="02040503050406030204" pitchFamily="18" charset="0"/>
                                </a:rPr>
                                <m:t>−</m:t>
                              </m:r>
                              <m:sSub>
                                <m:sSubPr>
                                  <m:ctrlPr>
                                    <a:rPr lang="ru-RU" sz="2400" i="1">
                                      <a:latin typeface="Cambria Math" panose="02040503050406030204" pitchFamily="18" charset="0"/>
                                    </a:rPr>
                                  </m:ctrlPr>
                                </m:sSubPr>
                                <m:e>
                                  <m:r>
                                    <a:rPr lang="en-US" sz="2400" i="1">
                                      <a:latin typeface="Cambria Math" panose="02040503050406030204" pitchFamily="18" charset="0"/>
                                    </a:rPr>
                                    <m:t>𝑤</m:t>
                                  </m:r>
                                </m:e>
                                <m:sub>
                                  <m:r>
                                    <a:rPr lang="en-US" sz="2400" i="1">
                                      <a:latin typeface="Cambria Math" panose="02040503050406030204" pitchFamily="18" charset="0"/>
                                    </a:rPr>
                                    <m:t>𝑖</m:t>
                                  </m:r>
                                </m:sub>
                              </m:sSub>
                            </m:e>
                          </m:d>
                          <m:r>
                            <a:rPr lang="ru-RU" sz="2400" b="0" i="1" smtClean="0">
                              <a:latin typeface="Cambria Math" panose="02040503050406030204" pitchFamily="18" charset="0"/>
                            </a:rPr>
                            <m:t>+</m:t>
                          </m:r>
                          <m:sSub>
                            <m:sSubPr>
                              <m:ctrlPr>
                                <a:rPr lang="ru-RU" sz="2400" i="1">
                                  <a:latin typeface="Cambria Math" panose="02040503050406030204" pitchFamily="18" charset="0"/>
                                </a:rPr>
                              </m:ctrlPr>
                            </m:sSubPr>
                            <m:e>
                              <m:r>
                                <a:rPr lang="en-US" sz="2400" b="0" i="1" smtClean="0">
                                  <a:latin typeface="Cambria Math" panose="02040503050406030204" pitchFamily="18" charset="0"/>
                                </a:rPr>
                                <m:t>𝑝</m:t>
                              </m:r>
                            </m:e>
                            <m:sub>
                              <m:r>
                                <a:rPr lang="en-US" sz="2400" i="1">
                                  <a:latin typeface="Cambria Math" panose="02040503050406030204" pitchFamily="18" charset="0"/>
                                </a:rPr>
                                <m:t>𝑖</m:t>
                              </m:r>
                            </m:sub>
                          </m:sSub>
                        </m:e>
                      </m:d>
                    </m:oMath>
                  </m:oMathPara>
                </a14:m>
                <a:endParaRPr lang="en-US" sz="2400" b="0" dirty="0"/>
              </a:p>
            </p:txBody>
          </p:sp>
        </mc:Choice>
        <mc:Fallback xmlns="">
          <p:sp>
            <p:nvSpPr>
              <p:cNvPr id="20" name="TextBox 19">
                <a:extLst>
                  <a:ext uri="{FF2B5EF4-FFF2-40B4-BE49-F238E27FC236}">
                    <a16:creationId xmlns:a16="http://schemas.microsoft.com/office/drawing/2014/main" id="{15820762-1531-9367-3BF6-F2B7AD5BCBF8}"/>
                  </a:ext>
                </a:extLst>
              </p:cNvPr>
              <p:cNvSpPr txBox="1">
                <a:spLocks noRot="1" noChangeAspect="1" noMove="1" noResize="1" noEditPoints="1" noAdjustHandles="1" noChangeArrowheads="1" noChangeShapeType="1" noTextEdit="1"/>
              </p:cNvSpPr>
              <p:nvPr/>
            </p:nvSpPr>
            <p:spPr>
              <a:xfrm>
                <a:off x="3639538" y="2409143"/>
                <a:ext cx="8565422" cy="738664"/>
              </a:xfrm>
              <a:prstGeom prst="rect">
                <a:avLst/>
              </a:prstGeom>
              <a:blipFill>
                <a:blip r:embed="rId2"/>
                <a:stretch>
                  <a:fillRect l="-854" b="-17355"/>
                </a:stretch>
              </a:blipFill>
            </p:spPr>
            <p:txBody>
              <a:bodyPr/>
              <a:lstStyle/>
              <a:p>
                <a:r>
                  <a:rPr lang="ru-BY">
                    <a:noFill/>
                  </a:rPr>
                  <a:t> </a:t>
                </a:r>
              </a:p>
            </p:txBody>
          </p:sp>
        </mc:Fallback>
      </mc:AlternateContent>
      <mc:AlternateContent xmlns:mc="http://schemas.openxmlformats.org/markup-compatibility/2006">
        <mc:Choice xmlns:a14="http://schemas.microsoft.com/office/drawing/2010/main" Requires="a14">
          <p:sp>
            <p:nvSpPr>
              <p:cNvPr id="25" name="TextBox 24">
                <a:extLst>
                  <a:ext uri="{FF2B5EF4-FFF2-40B4-BE49-F238E27FC236}">
                    <a16:creationId xmlns:a16="http://schemas.microsoft.com/office/drawing/2014/main" id="{093D0CEC-E0FE-C880-33E2-744D70097F19}"/>
                  </a:ext>
                </a:extLst>
              </p:cNvPr>
              <p:cNvSpPr txBox="1"/>
              <p:nvPr/>
            </p:nvSpPr>
            <p:spPr>
              <a:xfrm>
                <a:off x="3870832" y="1059957"/>
                <a:ext cx="7643481" cy="1200329"/>
              </a:xfrm>
              <a:prstGeom prst="rect">
                <a:avLst/>
              </a:prstGeom>
              <a:noFill/>
            </p:spPr>
            <p:txBody>
              <a:bodyPr wrap="square" rtlCol="0">
                <a:spAutoFit/>
              </a:bodyPr>
              <a:lstStyle/>
              <a:p>
                <a:pPr algn="just"/>
                <a:r>
                  <a:rPr lang="ru-RU" sz="2400" dirty="0"/>
                  <a:t>Максимальная суммарная стоимость предметов, которые можно вложить в рюкзак грузоподъемностью</a:t>
                </a:r>
                <a14:m>
                  <m:oMath xmlns:m="http://schemas.openxmlformats.org/officeDocument/2006/math">
                    <m:r>
                      <a:rPr lang="ru-RU" sz="2400" b="0" i="0" dirty="0" smtClean="0">
                        <a:latin typeface="Cambria Math" panose="02040503050406030204" pitchFamily="18" charset="0"/>
                      </a:rPr>
                      <m:t> </m:t>
                    </m:r>
                    <m:r>
                      <a:rPr lang="en-US" sz="2400" b="1" i="1" dirty="0" smtClean="0">
                        <a:latin typeface="Cambria Math" panose="02040503050406030204" pitchFamily="18" charset="0"/>
                      </a:rPr>
                      <m:t>𝒋</m:t>
                    </m:r>
                    <m:r>
                      <a:rPr lang="ru-RU" sz="2400" b="0" i="0" dirty="0" smtClean="0">
                        <a:latin typeface="Cambria Math" panose="02040503050406030204" pitchFamily="18" charset="0"/>
                      </a:rPr>
                      <m:t>,</m:t>
                    </m:r>
                  </m:oMath>
                </a14:m>
                <a:r>
                  <a:rPr lang="en-US" sz="2400" dirty="0">
                    <a:latin typeface="Consolas" panose="020B0609020204030204" pitchFamily="49" charset="0"/>
                  </a:rPr>
                  <a:t> </a:t>
                </a:r>
                <a:r>
                  <a:rPr lang="ru-RU" sz="2400" dirty="0">
                    <a:latin typeface="Consolas" panose="020B0609020204030204" pitchFamily="49" charset="0"/>
                  </a:rPr>
                  <a:t>если </a:t>
                </a:r>
                <a:r>
                  <a:rPr lang="ru-RU" sz="2400" dirty="0"/>
                  <a:t>можно использовать только первые </a:t>
                </a:r>
                <a14:m>
                  <m:oMath xmlns:m="http://schemas.openxmlformats.org/officeDocument/2006/math">
                    <m:r>
                      <a:rPr lang="en-US" sz="2400" b="1" i="1" dirty="0" smtClean="0">
                        <a:latin typeface="Cambria Math" panose="02040503050406030204" pitchFamily="18" charset="0"/>
                      </a:rPr>
                      <m:t>𝒊</m:t>
                    </m:r>
                  </m:oMath>
                </a14:m>
                <a:r>
                  <a:rPr lang="en-US" sz="2400" dirty="0"/>
                  <a:t> </a:t>
                </a:r>
                <a:r>
                  <a:rPr lang="ru-RU" sz="2400" dirty="0"/>
                  <a:t>предметов: </a:t>
                </a:r>
                <a:endParaRPr lang="ru-BY" sz="2400" dirty="0"/>
              </a:p>
            </p:txBody>
          </p:sp>
        </mc:Choice>
        <mc:Fallback>
          <p:sp>
            <p:nvSpPr>
              <p:cNvPr id="25" name="TextBox 24">
                <a:extLst>
                  <a:ext uri="{FF2B5EF4-FFF2-40B4-BE49-F238E27FC236}">
                    <a16:creationId xmlns:a16="http://schemas.microsoft.com/office/drawing/2014/main" id="{093D0CEC-E0FE-C880-33E2-744D70097F19}"/>
                  </a:ext>
                </a:extLst>
              </p:cNvPr>
              <p:cNvSpPr txBox="1">
                <a:spLocks noRot="1" noChangeAspect="1" noMove="1" noResize="1" noEditPoints="1" noAdjustHandles="1" noChangeArrowheads="1" noChangeShapeType="1" noTextEdit="1"/>
              </p:cNvSpPr>
              <p:nvPr/>
            </p:nvSpPr>
            <p:spPr>
              <a:xfrm>
                <a:off x="3870832" y="1059957"/>
                <a:ext cx="7643481" cy="1200329"/>
              </a:xfrm>
              <a:prstGeom prst="rect">
                <a:avLst/>
              </a:prstGeom>
              <a:blipFill>
                <a:blip r:embed="rId3"/>
                <a:stretch>
                  <a:fillRect l="-1276" t="-4061" r="-1196" b="-10660"/>
                </a:stretch>
              </a:blipFill>
            </p:spPr>
            <p:txBody>
              <a:bodyPr/>
              <a:lstStyle/>
              <a:p>
                <a:r>
                  <a:rPr lang="ru-BY">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8F5D781B-5F84-51BE-5AD2-F9A3E1CE60BC}"/>
                  </a:ext>
                </a:extLst>
              </p:cNvPr>
              <p:cNvSpPr txBox="1"/>
              <p:nvPr/>
            </p:nvSpPr>
            <p:spPr>
              <a:xfrm>
                <a:off x="512213" y="5132140"/>
                <a:ext cx="11310582" cy="1200329"/>
              </a:xfrm>
              <a:prstGeom prst="rect">
                <a:avLst/>
              </a:prstGeom>
              <a:noFill/>
            </p:spPr>
            <p:txBody>
              <a:bodyPr wrap="square" rtlCol="0">
                <a:spAutoFit/>
              </a:bodyPr>
              <a:lstStyle/>
              <a:p>
                <a:pPr algn="just"/>
                <a:r>
                  <a:rPr lang="ru-RU" sz="2400" dirty="0"/>
                  <a:t>Так как дополнительная память, которая потребуется алгоритму </a:t>
                </a:r>
                <a14:m>
                  <m:oMath xmlns:m="http://schemas.openxmlformats.org/officeDocument/2006/math">
                    <m:r>
                      <m:rPr>
                        <m:sty m:val="p"/>
                      </m:rPr>
                      <a:rPr lang="el-GR" sz="2400" i="1" smtClean="0">
                        <a:latin typeface="Cambria Math" panose="02040503050406030204" pitchFamily="18" charset="0"/>
                        <a:ea typeface="Cambria Math" panose="02040503050406030204" pitchFamily="18" charset="0"/>
                      </a:rPr>
                      <m:t>Θ</m:t>
                    </m:r>
                    <m:r>
                      <a:rPr lang="ru-RU"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𝑊</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𝑛</m:t>
                    </m:r>
                    <m:r>
                      <a:rPr lang="ru-RU" sz="2400" b="0" i="1" smtClean="0">
                        <a:latin typeface="Cambria Math" panose="02040503050406030204" pitchFamily="18" charset="0"/>
                        <a:ea typeface="Cambria Math" panose="02040503050406030204" pitchFamily="18" charset="0"/>
                      </a:rPr>
                      <m:t>)</m:t>
                    </m:r>
                  </m:oMath>
                </a14:m>
                <a:r>
                  <a:rPr lang="ru-RU" sz="2400" dirty="0"/>
                  <a:t>, то для того, чтобы  индивидуальную задачу можно было решить методом ДП нужно, чтобы число предметов (</a:t>
                </a:r>
                <a14:m>
                  <m:oMath xmlns:m="http://schemas.openxmlformats.org/officeDocument/2006/math">
                    <m:r>
                      <a:rPr lang="en-US" sz="2400" i="1" dirty="0" smtClean="0">
                        <a:latin typeface="Cambria Math" panose="02040503050406030204" pitchFamily="18" charset="0"/>
                      </a:rPr>
                      <m:t>=</m:t>
                    </m:r>
                    <m:r>
                      <a:rPr lang="en-US" sz="2400" i="1" dirty="0" smtClean="0">
                        <a:latin typeface="Cambria Math" panose="02040503050406030204" pitchFamily="18" charset="0"/>
                      </a:rPr>
                      <m:t>𝑛</m:t>
                    </m:r>
                  </m:oMath>
                </a14:m>
                <a:r>
                  <a:rPr lang="en-US" sz="2400" dirty="0"/>
                  <a:t>) </a:t>
                </a:r>
                <a:r>
                  <a:rPr lang="ru-RU" sz="2400" dirty="0"/>
                  <a:t>и вместимость рюкзака </a:t>
                </a:r>
                <a14:m>
                  <m:oMath xmlns:m="http://schemas.openxmlformats.org/officeDocument/2006/math">
                    <m:r>
                      <a:rPr lang="en-US" sz="2400" b="0" i="0"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𝑊</m:t>
                    </m:r>
                    <m:r>
                      <a:rPr lang="en-US" sz="2400" b="0" i="1" smtClean="0">
                        <a:latin typeface="Cambria Math" panose="02040503050406030204" pitchFamily="18" charset="0"/>
                        <a:ea typeface="Cambria Math" panose="02040503050406030204" pitchFamily="18" charset="0"/>
                      </a:rPr>
                      <m:t>) </m:t>
                    </m:r>
                  </m:oMath>
                </a14:m>
                <a:r>
                  <a:rPr lang="ru-RU" sz="2400" dirty="0"/>
                  <a:t> были не слишком велики. </a:t>
                </a:r>
                <a:endParaRPr lang="ru-BY" sz="2400" dirty="0"/>
              </a:p>
            </p:txBody>
          </p:sp>
        </mc:Choice>
        <mc:Fallback xmlns="">
          <p:sp>
            <p:nvSpPr>
              <p:cNvPr id="4" name="TextBox 3">
                <a:extLst>
                  <a:ext uri="{FF2B5EF4-FFF2-40B4-BE49-F238E27FC236}">
                    <a16:creationId xmlns:a16="http://schemas.microsoft.com/office/drawing/2014/main" id="{8F5D781B-5F84-51BE-5AD2-F9A3E1CE60BC}"/>
                  </a:ext>
                </a:extLst>
              </p:cNvPr>
              <p:cNvSpPr txBox="1">
                <a:spLocks noRot="1" noChangeAspect="1" noMove="1" noResize="1" noEditPoints="1" noAdjustHandles="1" noChangeArrowheads="1" noChangeShapeType="1" noTextEdit="1"/>
              </p:cNvSpPr>
              <p:nvPr/>
            </p:nvSpPr>
            <p:spPr>
              <a:xfrm>
                <a:off x="512213" y="5132140"/>
                <a:ext cx="11310582" cy="1200329"/>
              </a:xfrm>
              <a:prstGeom prst="rect">
                <a:avLst/>
              </a:prstGeom>
              <a:blipFill>
                <a:blip r:embed="rId4"/>
                <a:stretch>
                  <a:fillRect l="-809" t="-4061" r="-863" b="-10660"/>
                </a:stretch>
              </a:blipFill>
            </p:spPr>
            <p:txBody>
              <a:bodyPr/>
              <a:lstStyle/>
              <a:p>
                <a:r>
                  <a:rPr lang="ru-BY">
                    <a:noFill/>
                  </a:rPr>
                  <a:t> </a:t>
                </a:r>
              </a:p>
            </p:txBody>
          </p:sp>
        </mc:Fallback>
      </mc:AlternateContent>
      <mc:AlternateContent xmlns:mc="http://schemas.openxmlformats.org/markup-compatibility/2006">
        <mc:Choice xmlns:a14="http://schemas.microsoft.com/office/drawing/2010/main" Requires="a14">
          <p:sp>
            <p:nvSpPr>
              <p:cNvPr id="26" name="TextBox 25">
                <a:extLst>
                  <a:ext uri="{FF2B5EF4-FFF2-40B4-BE49-F238E27FC236}">
                    <a16:creationId xmlns:a16="http://schemas.microsoft.com/office/drawing/2014/main" id="{113844C9-1D2E-684E-8FE2-27831F06A4DC}"/>
                  </a:ext>
                </a:extLst>
              </p:cNvPr>
              <p:cNvSpPr txBox="1"/>
              <p:nvPr/>
            </p:nvSpPr>
            <p:spPr>
              <a:xfrm>
                <a:off x="160257" y="4374862"/>
                <a:ext cx="11236750" cy="461665"/>
              </a:xfrm>
              <a:prstGeom prst="rect">
                <a:avLst/>
              </a:prstGeom>
              <a:noFill/>
            </p:spPr>
            <p:txBody>
              <a:bodyPr wrap="square" rtlCol="0">
                <a:spAutoFit/>
              </a:bodyPr>
              <a:lstStyle/>
              <a:p>
                <a:r>
                  <a:rPr lang="ru-RU" sz="2400" dirty="0"/>
                  <a:t>Наибольшая ценность </a:t>
                </a:r>
                <a14:m>
                  <m:oMath xmlns:m="http://schemas.openxmlformats.org/officeDocument/2006/math">
                    <m:r>
                      <a:rPr lang="ru-RU" sz="2400" b="0" i="0" smtClean="0">
                        <a:latin typeface="Cambria Math" panose="02040503050406030204" pitchFamily="18" charset="0"/>
                      </a:rPr>
                      <m:t>−</m:t>
                    </m:r>
                    <m:r>
                      <a:rPr lang="ru-RU" sz="2400" b="0" i="1" smtClean="0">
                        <a:latin typeface="Cambria Math" panose="02040503050406030204" pitchFamily="18" charset="0"/>
                      </a:rPr>
                      <m:t> </m:t>
                    </m:r>
                    <m:r>
                      <a:rPr lang="en-US" sz="2400" i="1" smtClean="0">
                        <a:latin typeface="Cambria Math" panose="02040503050406030204" pitchFamily="18" charset="0"/>
                      </a:rPr>
                      <m:t>𝑑</m:t>
                    </m:r>
                    <m:r>
                      <a:rPr lang="en-US" sz="2400" b="0" i="1" smtClean="0">
                        <a:latin typeface="Cambria Math" panose="02040503050406030204" pitchFamily="18" charset="0"/>
                      </a:rPr>
                      <m:t>𝑝</m:t>
                    </m:r>
                    <m:d>
                      <m:dPr>
                        <m:begChr m:val="["/>
                        <m:endChr m:val="]"/>
                        <m:ctrlPr>
                          <a:rPr lang="en-US" sz="2400" i="1">
                            <a:latin typeface="Cambria Math" panose="02040503050406030204" pitchFamily="18" charset="0"/>
                          </a:rPr>
                        </m:ctrlPr>
                      </m:dPr>
                      <m:e>
                        <m:r>
                          <a:rPr lang="en-US" sz="2400" b="0" i="1" smtClean="0">
                            <a:latin typeface="Cambria Math" panose="02040503050406030204" pitchFamily="18" charset="0"/>
                          </a:rPr>
                          <m:t>𝑛</m:t>
                        </m:r>
                        <m:r>
                          <a:rPr lang="en-US" sz="2400" i="1">
                            <a:latin typeface="Cambria Math" panose="02040503050406030204" pitchFamily="18" charset="0"/>
                          </a:rPr>
                          <m:t>,</m:t>
                        </m:r>
                        <m:r>
                          <a:rPr lang="en-US" sz="2400" b="0" i="1" smtClean="0">
                            <a:latin typeface="Cambria Math" panose="02040503050406030204" pitchFamily="18" charset="0"/>
                          </a:rPr>
                          <m:t>𝑊</m:t>
                        </m:r>
                      </m:e>
                    </m:d>
                  </m:oMath>
                </a14:m>
                <a:r>
                  <a:rPr lang="ru-RU" sz="2400" dirty="0"/>
                  <a:t>, а сам набор восстанавливается обратным ходом.  </a:t>
                </a:r>
              </a:p>
            </p:txBody>
          </p:sp>
        </mc:Choice>
        <mc:Fallback>
          <p:sp>
            <p:nvSpPr>
              <p:cNvPr id="26" name="TextBox 25">
                <a:extLst>
                  <a:ext uri="{FF2B5EF4-FFF2-40B4-BE49-F238E27FC236}">
                    <a16:creationId xmlns:a16="http://schemas.microsoft.com/office/drawing/2014/main" id="{113844C9-1D2E-684E-8FE2-27831F06A4DC}"/>
                  </a:ext>
                </a:extLst>
              </p:cNvPr>
              <p:cNvSpPr txBox="1">
                <a:spLocks noRot="1" noChangeAspect="1" noMove="1" noResize="1" noEditPoints="1" noAdjustHandles="1" noChangeArrowheads="1" noChangeShapeType="1" noTextEdit="1"/>
              </p:cNvSpPr>
              <p:nvPr/>
            </p:nvSpPr>
            <p:spPr>
              <a:xfrm>
                <a:off x="160257" y="4374862"/>
                <a:ext cx="11236750" cy="461665"/>
              </a:xfrm>
              <a:prstGeom prst="rect">
                <a:avLst/>
              </a:prstGeom>
              <a:blipFill>
                <a:blip r:embed="rId5"/>
                <a:stretch>
                  <a:fillRect l="-813" t="-10667" b="-30667"/>
                </a:stretch>
              </a:blipFill>
            </p:spPr>
            <p:txBody>
              <a:bodyPr/>
              <a:lstStyle/>
              <a:p>
                <a:r>
                  <a:rPr lang="ru-BY">
                    <a:noFill/>
                  </a:rPr>
                  <a:t> </a:t>
                </a:r>
              </a:p>
            </p:txBody>
          </p:sp>
        </mc:Fallback>
      </mc:AlternateContent>
      <p:sp>
        <p:nvSpPr>
          <p:cNvPr id="2" name="TextBox 1">
            <a:extLst>
              <a:ext uri="{FF2B5EF4-FFF2-40B4-BE49-F238E27FC236}">
                <a16:creationId xmlns:a16="http://schemas.microsoft.com/office/drawing/2014/main" id="{F1AAC454-F1B6-1FA2-F186-2065B9D8692B}"/>
              </a:ext>
            </a:extLst>
          </p:cNvPr>
          <p:cNvSpPr txBox="1"/>
          <p:nvPr/>
        </p:nvSpPr>
        <p:spPr>
          <a:xfrm>
            <a:off x="3268148" y="74092"/>
            <a:ext cx="6116413" cy="830997"/>
          </a:xfrm>
          <a:prstGeom prst="rect">
            <a:avLst/>
          </a:prstGeom>
          <a:noFill/>
        </p:spPr>
        <p:txBody>
          <a:bodyPr wrap="square">
            <a:spAutoFit/>
          </a:bodyPr>
          <a:lstStyle/>
          <a:p>
            <a:pPr algn="ctr"/>
            <a:r>
              <a:rPr lang="ru-RU" sz="2400" b="1" dirty="0">
                <a:ea typeface="Cambria Math" panose="02040503050406030204" pitchFamily="18" charset="0"/>
              </a:rPr>
              <a:t>Алгоритм </a:t>
            </a:r>
          </a:p>
          <a:p>
            <a:pPr algn="ctr"/>
            <a:r>
              <a:rPr lang="ru-RU" sz="2400" dirty="0">
                <a:ea typeface="Cambria Math" panose="02040503050406030204" pitchFamily="18" charset="0"/>
              </a:rPr>
              <a:t>(</a:t>
            </a:r>
            <a:r>
              <a:rPr lang="ru-RU" dirty="0">
                <a:ea typeface="Cambria Math" panose="02040503050406030204" pitchFamily="18" charset="0"/>
              </a:rPr>
              <a:t>динамическое программирование</a:t>
            </a:r>
            <a:r>
              <a:rPr lang="ru-RU" sz="2400" dirty="0">
                <a:ea typeface="Cambria Math" panose="02040503050406030204" pitchFamily="18" charset="0"/>
              </a:rPr>
              <a:t>)</a:t>
            </a:r>
            <a:endParaRPr lang="ru-BY" sz="2400" dirty="0"/>
          </a:p>
        </p:txBody>
      </p:sp>
      <mc:AlternateContent xmlns:mc="http://schemas.openxmlformats.org/markup-compatibility/2006" xmlns:a14="http://schemas.microsoft.com/office/drawing/2010/main">
        <mc:Choice Requires="a14">
          <p:graphicFrame>
            <p:nvGraphicFramePr>
              <p:cNvPr id="5" name="Таблица 5">
                <a:extLst>
                  <a:ext uri="{FF2B5EF4-FFF2-40B4-BE49-F238E27FC236}">
                    <a16:creationId xmlns:a16="http://schemas.microsoft.com/office/drawing/2014/main" id="{CF5FE861-4F2C-BDFB-F5C0-A1E43DE90013}"/>
                  </a:ext>
                </a:extLst>
              </p:cNvPr>
              <p:cNvGraphicFramePr>
                <a:graphicFrameLocks noGrp="1"/>
              </p:cNvGraphicFramePr>
              <p:nvPr>
                <p:extLst>
                  <p:ext uri="{D42A27DB-BD31-4B8C-83A1-F6EECF244321}">
                    <p14:modId xmlns:p14="http://schemas.microsoft.com/office/powerpoint/2010/main" val="3947643863"/>
                  </p:ext>
                </p:extLst>
              </p:nvPr>
            </p:nvGraphicFramePr>
            <p:xfrm>
              <a:off x="75414" y="681332"/>
              <a:ext cx="3440784" cy="3314397"/>
            </p:xfrm>
            <a:graphic>
              <a:graphicData uri="http://schemas.openxmlformats.org/drawingml/2006/table">
                <a:tbl>
                  <a:tblPr firstRow="1" bandRow="1">
                    <a:tableStyleId>{5C22544A-7EE6-4342-B048-85BDC9FD1C3A}</a:tableStyleId>
                  </a:tblPr>
                  <a:tblGrid>
                    <a:gridCol w="430098">
                      <a:extLst>
                        <a:ext uri="{9D8B030D-6E8A-4147-A177-3AD203B41FA5}">
                          <a16:colId xmlns:a16="http://schemas.microsoft.com/office/drawing/2014/main" val="2540410567"/>
                        </a:ext>
                      </a:extLst>
                    </a:gridCol>
                    <a:gridCol w="430098">
                      <a:extLst>
                        <a:ext uri="{9D8B030D-6E8A-4147-A177-3AD203B41FA5}">
                          <a16:colId xmlns:a16="http://schemas.microsoft.com/office/drawing/2014/main" val="2277106124"/>
                        </a:ext>
                      </a:extLst>
                    </a:gridCol>
                    <a:gridCol w="430098">
                      <a:extLst>
                        <a:ext uri="{9D8B030D-6E8A-4147-A177-3AD203B41FA5}">
                          <a16:colId xmlns:a16="http://schemas.microsoft.com/office/drawing/2014/main" val="1560993827"/>
                        </a:ext>
                      </a:extLst>
                    </a:gridCol>
                    <a:gridCol w="430098">
                      <a:extLst>
                        <a:ext uri="{9D8B030D-6E8A-4147-A177-3AD203B41FA5}">
                          <a16:colId xmlns:a16="http://schemas.microsoft.com/office/drawing/2014/main" val="86891720"/>
                        </a:ext>
                      </a:extLst>
                    </a:gridCol>
                    <a:gridCol w="430098">
                      <a:extLst>
                        <a:ext uri="{9D8B030D-6E8A-4147-A177-3AD203B41FA5}">
                          <a16:colId xmlns:a16="http://schemas.microsoft.com/office/drawing/2014/main" val="2791491411"/>
                        </a:ext>
                      </a:extLst>
                    </a:gridCol>
                    <a:gridCol w="430098">
                      <a:extLst>
                        <a:ext uri="{9D8B030D-6E8A-4147-A177-3AD203B41FA5}">
                          <a16:colId xmlns:a16="http://schemas.microsoft.com/office/drawing/2014/main" val="969075023"/>
                        </a:ext>
                      </a:extLst>
                    </a:gridCol>
                    <a:gridCol w="430098">
                      <a:extLst>
                        <a:ext uri="{9D8B030D-6E8A-4147-A177-3AD203B41FA5}">
                          <a16:colId xmlns:a16="http://schemas.microsoft.com/office/drawing/2014/main" val="1848849026"/>
                        </a:ext>
                      </a:extLst>
                    </a:gridCol>
                    <a:gridCol w="430098">
                      <a:extLst>
                        <a:ext uri="{9D8B030D-6E8A-4147-A177-3AD203B41FA5}">
                          <a16:colId xmlns:a16="http://schemas.microsoft.com/office/drawing/2014/main" val="125751897"/>
                        </a:ext>
                      </a:extLst>
                    </a:gridCol>
                  </a:tblGrid>
                  <a:tr h="363605">
                    <a:tc>
                      <a:txBody>
                        <a:bodyPr/>
                        <a:lstStyle/>
                        <a:p>
                          <a:endParaRPr lang="x-none"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14:m>
                            <m:oMathPara xmlns:m="http://schemas.openxmlformats.org/officeDocument/2006/math">
                              <m:oMathParaPr>
                                <m:jc m:val="centerGroup"/>
                              </m:oMathParaPr>
                              <m:oMath xmlns:m="http://schemas.openxmlformats.org/officeDocument/2006/math">
                                <m:r>
                                  <a:rPr lang="en-US" b="0" i="1" dirty="0" smtClean="0">
                                    <a:solidFill>
                                      <a:schemeClr val="tx1"/>
                                    </a:solidFill>
                                    <a:latin typeface="Cambria Math" panose="02040503050406030204" pitchFamily="18" charset="0"/>
                                  </a:rPr>
                                  <m:t>0</m:t>
                                </m:r>
                              </m:oMath>
                            </m:oMathPara>
                          </a14:m>
                          <a:endParaRPr lang="x-none" b="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0" dirty="0">
                              <a:solidFill>
                                <a:schemeClr val="tx1"/>
                              </a:solidFill>
                            </a:rPr>
                            <a:t>1</a:t>
                          </a:r>
                          <a:endParaRPr lang="x-none" b="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14:m>
                            <m:oMathPara xmlns:m="http://schemas.openxmlformats.org/officeDocument/2006/math">
                              <m:oMathParaPr>
                                <m:jc m:val="centerGroup"/>
                              </m:oMathParaPr>
                              <m:oMath xmlns:m="http://schemas.openxmlformats.org/officeDocument/2006/math">
                                <m:r>
                                  <a:rPr lang="ru-RU" b="0" i="1" dirty="0" smtClean="0">
                                    <a:solidFill>
                                      <a:schemeClr val="tx1"/>
                                    </a:solidFill>
                                    <a:latin typeface="Cambria Math" panose="02040503050406030204" pitchFamily="18" charset="0"/>
                                  </a:rPr>
                                  <m:t>2</m:t>
                                </m:r>
                              </m:oMath>
                            </m:oMathPara>
                          </a14:m>
                          <a:endParaRPr lang="x-none" b="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a:t>
                          </a:r>
                          <a:endParaRPr lang="x-none"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1" i="1" dirty="0" smtClean="0">
                                    <a:solidFill>
                                      <a:schemeClr val="tx1"/>
                                    </a:solidFill>
                                    <a:latin typeface="Cambria Math" panose="02040503050406030204" pitchFamily="18" charset="0"/>
                                  </a:rPr>
                                  <m:t>𝒋</m:t>
                                </m:r>
                              </m:oMath>
                            </m:oMathPara>
                          </a14:m>
                          <a:endParaRPr lang="x-none" b="1"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a:t>
                          </a:r>
                          <a:endParaRPr lang="x-none"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14:m>
                            <m:oMathPara xmlns:m="http://schemas.openxmlformats.org/officeDocument/2006/math">
                              <m:oMathParaPr>
                                <m:jc m:val="centerGroup"/>
                              </m:oMathParaPr>
                              <m:oMath xmlns:m="http://schemas.openxmlformats.org/officeDocument/2006/math">
                                <m:r>
                                  <a:rPr lang="en-US" b="0" i="1" dirty="0" smtClean="0">
                                    <a:solidFill>
                                      <a:schemeClr val="tx1"/>
                                    </a:solidFill>
                                    <a:latin typeface="Cambria Math" panose="02040503050406030204" pitchFamily="18" charset="0"/>
                                  </a:rPr>
                                  <m:t>𝑊</m:t>
                                </m:r>
                              </m:oMath>
                            </m:oMathPara>
                          </a14:m>
                          <a:endParaRPr lang="x-none" b="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32879889"/>
                      </a:ext>
                    </a:extLst>
                  </a:tr>
                  <a:tr h="463257">
                    <a:tc>
                      <a:txBody>
                        <a:bodyPr/>
                        <a:lstStyle/>
                        <a:p>
                          <a:r>
                            <a:rPr lang="en-US" dirty="0">
                              <a:solidFill>
                                <a:schemeClr val="tx1"/>
                              </a:solidFill>
                            </a:rPr>
                            <a:t>0</a:t>
                          </a:r>
                          <a:endParaRPr lang="x-none" dirty="0">
                            <a:solidFill>
                              <a:schemeClr val="tx1"/>
                            </a:solidFill>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ru-RU" dirty="0">
                              <a:solidFill>
                                <a:schemeClr val="tx1"/>
                              </a:solidFill>
                            </a:rPr>
                            <a:t>0</a:t>
                          </a:r>
                          <a:endParaRPr lang="x-none"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black"/>
                              </a:solidFill>
                              <a:effectLst/>
                              <a:uLnTx/>
                              <a:uFillTx/>
                              <a:latin typeface="Calibri"/>
                              <a:ea typeface="+mn-ea"/>
                              <a:cs typeface="+mn-cs"/>
                            </a:rPr>
                            <a:t>0</a:t>
                          </a:r>
                          <a:endParaRPr kumimoji="0" lang="x-none" sz="1800" b="0" i="0" u="none" strike="noStrike" kern="1200" cap="none" spc="0" normalizeH="0" baseline="0" noProof="0" dirty="0">
                            <a:ln>
                              <a:noFill/>
                            </a:ln>
                            <a:solidFill>
                              <a:prstClr val="black"/>
                            </a:solidFill>
                            <a:effectLst/>
                            <a:uLnTx/>
                            <a:uFillTx/>
                            <a:latin typeface="Calibri"/>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black"/>
                              </a:solidFill>
                              <a:effectLst/>
                              <a:uLnTx/>
                              <a:uFillTx/>
                              <a:latin typeface="Calibri"/>
                              <a:ea typeface="+mn-ea"/>
                              <a:cs typeface="+mn-cs"/>
                            </a:rPr>
                            <a:t>0</a:t>
                          </a:r>
                          <a:endParaRPr kumimoji="0" lang="x-none" sz="1800" b="0" i="0" u="none" strike="noStrike" kern="1200" cap="none" spc="0" normalizeH="0" baseline="0" noProof="0" dirty="0">
                            <a:ln>
                              <a:noFill/>
                            </a:ln>
                            <a:solidFill>
                              <a:prstClr val="black"/>
                            </a:solidFill>
                            <a:effectLst/>
                            <a:uLnTx/>
                            <a:uFillTx/>
                            <a:latin typeface="Calibri"/>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black"/>
                              </a:solidFill>
                              <a:effectLst/>
                              <a:uLnTx/>
                              <a:uFillTx/>
                              <a:latin typeface="Calibri"/>
                              <a:ea typeface="+mn-ea"/>
                              <a:cs typeface="+mn-cs"/>
                            </a:rPr>
                            <a:t>0</a:t>
                          </a:r>
                          <a:endParaRPr kumimoji="0" lang="x-none" sz="1800" b="0" i="0" u="none" strike="noStrike" kern="1200" cap="none" spc="0" normalizeH="0" baseline="0" noProof="0" dirty="0">
                            <a:ln>
                              <a:noFill/>
                            </a:ln>
                            <a:solidFill>
                              <a:prstClr val="black"/>
                            </a:solidFill>
                            <a:effectLst/>
                            <a:uLnTx/>
                            <a:uFillTx/>
                            <a:latin typeface="Calibri"/>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black"/>
                              </a:solidFill>
                              <a:effectLst/>
                              <a:uLnTx/>
                              <a:uFillTx/>
                              <a:latin typeface="Calibri"/>
                              <a:ea typeface="+mn-ea"/>
                              <a:cs typeface="+mn-cs"/>
                            </a:rPr>
                            <a:t>0</a:t>
                          </a:r>
                          <a:endParaRPr kumimoji="0" lang="x-none" sz="1800" b="0" i="0" u="none" strike="noStrike" kern="1200" cap="none" spc="0" normalizeH="0" baseline="0" noProof="0" dirty="0">
                            <a:ln>
                              <a:noFill/>
                            </a:ln>
                            <a:solidFill>
                              <a:prstClr val="black"/>
                            </a:solidFill>
                            <a:effectLst/>
                            <a:uLnTx/>
                            <a:uFillTx/>
                            <a:latin typeface="Calibri"/>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black"/>
                              </a:solidFill>
                              <a:effectLst/>
                              <a:uLnTx/>
                              <a:uFillTx/>
                              <a:latin typeface="Calibri"/>
                              <a:ea typeface="+mn-ea"/>
                              <a:cs typeface="+mn-cs"/>
                            </a:rPr>
                            <a:t>0</a:t>
                          </a:r>
                          <a:endParaRPr kumimoji="0" lang="x-none" sz="1800" b="0" i="0" u="none" strike="noStrike" kern="1200" cap="none" spc="0" normalizeH="0" baseline="0" noProof="0" dirty="0">
                            <a:ln>
                              <a:noFill/>
                            </a:ln>
                            <a:solidFill>
                              <a:prstClr val="black"/>
                            </a:solidFill>
                            <a:effectLst/>
                            <a:uLnTx/>
                            <a:uFillTx/>
                            <a:latin typeface="Calibri"/>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black"/>
                              </a:solidFill>
                              <a:effectLst/>
                              <a:uLnTx/>
                              <a:uFillTx/>
                              <a:latin typeface="Calibri"/>
                              <a:ea typeface="+mn-ea"/>
                              <a:cs typeface="+mn-cs"/>
                            </a:rPr>
                            <a:t>0</a:t>
                          </a:r>
                          <a:endParaRPr kumimoji="0" lang="x-none" sz="1800" b="0" i="0" u="none" strike="noStrike" kern="1200" cap="none" spc="0" normalizeH="0" baseline="0" noProof="0" dirty="0">
                            <a:ln>
                              <a:noFill/>
                            </a:ln>
                            <a:solidFill>
                              <a:prstClr val="black"/>
                            </a:solidFill>
                            <a:effectLst/>
                            <a:uLnTx/>
                            <a:uFillTx/>
                            <a:latin typeface="Calibri"/>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2396273663"/>
                      </a:ext>
                    </a:extLst>
                  </a:tr>
                  <a:tr h="463257">
                    <a:tc>
                      <a:txBody>
                        <a:bodyPr/>
                        <a:lstStyle/>
                        <a:p>
                          <a:r>
                            <a:rPr lang="ru-RU" dirty="0"/>
                            <a:t>1</a:t>
                          </a:r>
                          <a:endParaRPr lang="x-none"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black"/>
                              </a:solidFill>
                              <a:effectLst/>
                              <a:uLnTx/>
                              <a:uFillTx/>
                              <a:latin typeface="Calibri"/>
                              <a:ea typeface="+mn-ea"/>
                              <a:cs typeface="+mn-cs"/>
                            </a:rPr>
                            <a:t>0</a:t>
                          </a:r>
                          <a:endParaRPr kumimoji="0" lang="x-none" sz="1800" b="0" i="0" u="none" strike="noStrike" kern="1200" cap="none" spc="0" normalizeH="0" baseline="0" noProof="0" dirty="0">
                            <a:ln>
                              <a:noFill/>
                            </a:ln>
                            <a:solidFill>
                              <a:prstClr val="black"/>
                            </a:solidFill>
                            <a:effectLst/>
                            <a:uLnTx/>
                            <a:uFillTx/>
                            <a:latin typeface="Calibri"/>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endParaRPr lang="x-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x-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x-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x-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x-none"/>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x-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24695744"/>
                      </a:ext>
                    </a:extLst>
                  </a:tr>
                  <a:tr h="50132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endParaRPr lang="x-none"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black"/>
                              </a:solidFill>
                              <a:effectLst/>
                              <a:uLnTx/>
                              <a:uFillTx/>
                              <a:latin typeface="Calibri"/>
                              <a:ea typeface="+mn-ea"/>
                              <a:cs typeface="+mn-cs"/>
                            </a:rPr>
                            <a:t>0</a:t>
                          </a:r>
                          <a:endParaRPr kumimoji="0" lang="x-none" sz="1800" b="0" i="0" u="none" strike="noStrike" kern="1200" cap="none" spc="0" normalizeH="0" baseline="0" noProof="0" dirty="0">
                            <a:ln>
                              <a:noFill/>
                            </a:ln>
                            <a:solidFill>
                              <a:prstClr val="black"/>
                            </a:solidFill>
                            <a:effectLst/>
                            <a:uLnTx/>
                            <a:uFillTx/>
                            <a:latin typeface="Calibri"/>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endParaRPr lang="x-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x-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x-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x-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x-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x-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3281310"/>
                      </a:ext>
                    </a:extLst>
                  </a:tr>
                  <a:tr h="501321">
                    <a:tc>
                      <a:txBody>
                        <a:bodyPr/>
                        <a:lstStyle/>
                        <a:p>
                          <a:pPr/>
                          <a14:m>
                            <m:oMathPara xmlns:m="http://schemas.openxmlformats.org/officeDocument/2006/math">
                              <m:oMathParaPr>
                                <m:jc m:val="centerGroup"/>
                              </m:oMathParaPr>
                              <m:oMath xmlns:m="http://schemas.openxmlformats.org/officeDocument/2006/math">
                                <m:r>
                                  <a:rPr lang="en-US" b="1" i="1" dirty="0" smtClean="0">
                                    <a:latin typeface="Cambria Math" panose="02040503050406030204" pitchFamily="18" charset="0"/>
                                  </a:rPr>
                                  <m:t>𝒊</m:t>
                                </m:r>
                              </m:oMath>
                            </m:oMathPara>
                          </a14:m>
                          <a:endParaRPr lang="x-none" b="1"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black"/>
                              </a:solidFill>
                              <a:effectLst/>
                              <a:uLnTx/>
                              <a:uFillTx/>
                              <a:latin typeface="Calibri"/>
                              <a:ea typeface="+mn-ea"/>
                              <a:cs typeface="+mn-cs"/>
                            </a:rPr>
                            <a:t>0</a:t>
                          </a:r>
                          <a:endParaRPr kumimoji="0" lang="x-none" sz="1800" b="0" i="0" u="none" strike="noStrike" kern="1200" cap="none" spc="0" normalizeH="0" baseline="0" noProof="0" dirty="0">
                            <a:ln>
                              <a:noFill/>
                            </a:ln>
                            <a:solidFill>
                              <a:prstClr val="black"/>
                            </a:solidFill>
                            <a:effectLst/>
                            <a:uLnTx/>
                            <a:uFillTx/>
                            <a:latin typeface="Calibri"/>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endParaRPr lang="x-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x-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x-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x-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endParaRPr lang="x-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x-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74660006"/>
                      </a:ext>
                    </a:extLst>
                  </a:tr>
                  <a:tr h="501321">
                    <a:tc>
                      <a:txBody>
                        <a:bodyPr/>
                        <a:lstStyle/>
                        <a:p>
                          <a:r>
                            <a:rPr lang="en-US" dirty="0"/>
                            <a:t>…</a:t>
                          </a:r>
                          <a:endParaRPr lang="x-none"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black"/>
                              </a:solidFill>
                              <a:effectLst/>
                              <a:uLnTx/>
                              <a:uFillTx/>
                              <a:latin typeface="Calibri"/>
                              <a:ea typeface="+mn-ea"/>
                              <a:cs typeface="+mn-cs"/>
                            </a:rPr>
                            <a:t>0</a:t>
                          </a:r>
                          <a:endParaRPr kumimoji="0" lang="x-none" sz="1800" b="0" i="0" u="none" strike="noStrike" kern="1200" cap="none" spc="0" normalizeH="0" baseline="0" noProof="0" dirty="0">
                            <a:ln>
                              <a:noFill/>
                            </a:ln>
                            <a:solidFill>
                              <a:prstClr val="black"/>
                            </a:solidFill>
                            <a:effectLst/>
                            <a:uLnTx/>
                            <a:uFillTx/>
                            <a:latin typeface="Calibri"/>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endParaRPr lang="x-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x-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x-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x-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x-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x-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02256000"/>
                      </a:ext>
                    </a:extLst>
                  </a:tr>
                  <a:tr h="415701">
                    <a:tc>
                      <a:txBody>
                        <a:bodyPr/>
                        <a:lstStyle/>
                        <a:p>
                          <a:pPr/>
                          <a14:m>
                            <m:oMathPara xmlns:m="http://schemas.openxmlformats.org/officeDocument/2006/math">
                              <m:oMathParaPr>
                                <m:jc m:val="left"/>
                              </m:oMathParaPr>
                              <m:oMath xmlns:m="http://schemas.openxmlformats.org/officeDocument/2006/math">
                                <m:r>
                                  <a:rPr lang="en-US" i="1" smtClean="0">
                                    <a:latin typeface="Cambria Math" panose="02040503050406030204" pitchFamily="18" charset="0"/>
                                  </a:rPr>
                                  <m:t>𝑛</m:t>
                                </m:r>
                              </m:oMath>
                            </m:oMathPara>
                          </a14:m>
                          <a:endParaRPr lang="x-none"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black"/>
                              </a:solidFill>
                              <a:effectLst/>
                              <a:uLnTx/>
                              <a:uFillTx/>
                              <a:latin typeface="Calibri"/>
                              <a:ea typeface="+mn-ea"/>
                              <a:cs typeface="+mn-cs"/>
                            </a:rPr>
                            <a:t>0</a:t>
                          </a:r>
                          <a:endParaRPr kumimoji="0" lang="x-none" sz="1800" b="0" i="0" u="none" strike="noStrike" kern="1200" cap="none" spc="0" normalizeH="0" baseline="0" noProof="0" dirty="0">
                            <a:ln>
                              <a:noFill/>
                            </a:ln>
                            <a:solidFill>
                              <a:prstClr val="black"/>
                            </a:solidFill>
                            <a:effectLst/>
                            <a:uLnTx/>
                            <a:uFillTx/>
                            <a:latin typeface="Calibri"/>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endParaRPr lang="x-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x-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x-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x-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x-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x-none" sz="2800" b="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13159728"/>
                      </a:ext>
                    </a:extLst>
                  </a:tr>
                </a:tbl>
              </a:graphicData>
            </a:graphic>
          </p:graphicFrame>
        </mc:Choice>
        <mc:Fallback xmlns="">
          <p:graphicFrame>
            <p:nvGraphicFramePr>
              <p:cNvPr id="5" name="Таблица 5">
                <a:extLst>
                  <a:ext uri="{FF2B5EF4-FFF2-40B4-BE49-F238E27FC236}">
                    <a16:creationId xmlns:a16="http://schemas.microsoft.com/office/drawing/2014/main" id="{CF5FE861-4F2C-BDFB-F5C0-A1E43DE90013}"/>
                  </a:ext>
                </a:extLst>
              </p:cNvPr>
              <p:cNvGraphicFramePr>
                <a:graphicFrameLocks noGrp="1"/>
              </p:cNvGraphicFramePr>
              <p:nvPr>
                <p:extLst>
                  <p:ext uri="{D42A27DB-BD31-4B8C-83A1-F6EECF244321}">
                    <p14:modId xmlns:p14="http://schemas.microsoft.com/office/powerpoint/2010/main" val="3947643863"/>
                  </p:ext>
                </p:extLst>
              </p:nvPr>
            </p:nvGraphicFramePr>
            <p:xfrm>
              <a:off x="75414" y="681332"/>
              <a:ext cx="3440784" cy="3314397"/>
            </p:xfrm>
            <a:graphic>
              <a:graphicData uri="http://schemas.openxmlformats.org/drawingml/2006/table">
                <a:tbl>
                  <a:tblPr firstRow="1" bandRow="1">
                    <a:tableStyleId>{5C22544A-7EE6-4342-B048-85BDC9FD1C3A}</a:tableStyleId>
                  </a:tblPr>
                  <a:tblGrid>
                    <a:gridCol w="430098">
                      <a:extLst>
                        <a:ext uri="{9D8B030D-6E8A-4147-A177-3AD203B41FA5}">
                          <a16:colId xmlns:a16="http://schemas.microsoft.com/office/drawing/2014/main" val="2540410567"/>
                        </a:ext>
                      </a:extLst>
                    </a:gridCol>
                    <a:gridCol w="430098">
                      <a:extLst>
                        <a:ext uri="{9D8B030D-6E8A-4147-A177-3AD203B41FA5}">
                          <a16:colId xmlns:a16="http://schemas.microsoft.com/office/drawing/2014/main" val="2277106124"/>
                        </a:ext>
                      </a:extLst>
                    </a:gridCol>
                    <a:gridCol w="430098">
                      <a:extLst>
                        <a:ext uri="{9D8B030D-6E8A-4147-A177-3AD203B41FA5}">
                          <a16:colId xmlns:a16="http://schemas.microsoft.com/office/drawing/2014/main" val="1560993827"/>
                        </a:ext>
                      </a:extLst>
                    </a:gridCol>
                    <a:gridCol w="430098">
                      <a:extLst>
                        <a:ext uri="{9D8B030D-6E8A-4147-A177-3AD203B41FA5}">
                          <a16:colId xmlns:a16="http://schemas.microsoft.com/office/drawing/2014/main" val="86891720"/>
                        </a:ext>
                      </a:extLst>
                    </a:gridCol>
                    <a:gridCol w="430098">
                      <a:extLst>
                        <a:ext uri="{9D8B030D-6E8A-4147-A177-3AD203B41FA5}">
                          <a16:colId xmlns:a16="http://schemas.microsoft.com/office/drawing/2014/main" val="2791491411"/>
                        </a:ext>
                      </a:extLst>
                    </a:gridCol>
                    <a:gridCol w="430098">
                      <a:extLst>
                        <a:ext uri="{9D8B030D-6E8A-4147-A177-3AD203B41FA5}">
                          <a16:colId xmlns:a16="http://schemas.microsoft.com/office/drawing/2014/main" val="969075023"/>
                        </a:ext>
                      </a:extLst>
                    </a:gridCol>
                    <a:gridCol w="430098">
                      <a:extLst>
                        <a:ext uri="{9D8B030D-6E8A-4147-A177-3AD203B41FA5}">
                          <a16:colId xmlns:a16="http://schemas.microsoft.com/office/drawing/2014/main" val="1848849026"/>
                        </a:ext>
                      </a:extLst>
                    </a:gridCol>
                    <a:gridCol w="430098">
                      <a:extLst>
                        <a:ext uri="{9D8B030D-6E8A-4147-A177-3AD203B41FA5}">
                          <a16:colId xmlns:a16="http://schemas.microsoft.com/office/drawing/2014/main" val="125751897"/>
                        </a:ext>
                      </a:extLst>
                    </a:gridCol>
                  </a:tblGrid>
                  <a:tr h="365760">
                    <a:tc>
                      <a:txBody>
                        <a:bodyPr/>
                        <a:lstStyle/>
                        <a:p>
                          <a:endParaRPr lang="x-none"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ru-BY"/>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6"/>
                          <a:stretch>
                            <a:fillRect l="-101429" t="-8333" r="-608571" b="-811667"/>
                          </a:stretch>
                        </a:blipFill>
                      </a:tcPr>
                    </a:tc>
                    <a:tc>
                      <a:txBody>
                        <a:bodyPr/>
                        <a:lstStyle/>
                        <a:p>
                          <a:pPr algn="ctr"/>
                          <a:r>
                            <a:rPr lang="en-US" b="0" dirty="0">
                              <a:solidFill>
                                <a:schemeClr val="tx1"/>
                              </a:solidFill>
                            </a:rPr>
                            <a:t>1</a:t>
                          </a:r>
                          <a:endParaRPr lang="x-none" b="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ru-BY"/>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6"/>
                          <a:stretch>
                            <a:fillRect l="-298592" t="-8333" r="-400000" b="-811667"/>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a:t>
                          </a:r>
                          <a:endParaRPr lang="x-none"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ru-BY"/>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6"/>
                          <a:stretch>
                            <a:fillRect l="-497183" t="-8333" r="-201408" b="-811667"/>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a:t>
                          </a:r>
                          <a:endParaRPr lang="x-none"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ru-BY"/>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6"/>
                          <a:stretch>
                            <a:fillRect l="-695775" t="-8333" r="-2817" b="-811667"/>
                          </a:stretch>
                        </a:blipFill>
                      </a:tcPr>
                    </a:tc>
                    <a:extLst>
                      <a:ext uri="{0D108BD9-81ED-4DB2-BD59-A6C34878D82A}">
                        <a16:rowId xmlns:a16="http://schemas.microsoft.com/office/drawing/2014/main" val="1332879889"/>
                      </a:ext>
                    </a:extLst>
                  </a:tr>
                  <a:tr h="463257">
                    <a:tc>
                      <a:txBody>
                        <a:bodyPr/>
                        <a:lstStyle/>
                        <a:p>
                          <a:r>
                            <a:rPr lang="en-US" dirty="0">
                              <a:solidFill>
                                <a:schemeClr val="tx1"/>
                              </a:solidFill>
                            </a:rPr>
                            <a:t>0</a:t>
                          </a:r>
                          <a:endParaRPr lang="x-none" dirty="0">
                            <a:solidFill>
                              <a:schemeClr val="tx1"/>
                            </a:solidFill>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ru-RU" dirty="0">
                              <a:solidFill>
                                <a:schemeClr val="tx1"/>
                              </a:solidFill>
                            </a:rPr>
                            <a:t>0</a:t>
                          </a:r>
                          <a:endParaRPr lang="x-none"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black"/>
                              </a:solidFill>
                              <a:effectLst/>
                              <a:uLnTx/>
                              <a:uFillTx/>
                              <a:latin typeface="Calibri"/>
                              <a:ea typeface="+mn-ea"/>
                              <a:cs typeface="+mn-cs"/>
                            </a:rPr>
                            <a:t>0</a:t>
                          </a:r>
                          <a:endParaRPr kumimoji="0" lang="x-none" sz="1800" b="0" i="0" u="none" strike="noStrike" kern="1200" cap="none" spc="0" normalizeH="0" baseline="0" noProof="0" dirty="0">
                            <a:ln>
                              <a:noFill/>
                            </a:ln>
                            <a:solidFill>
                              <a:prstClr val="black"/>
                            </a:solidFill>
                            <a:effectLst/>
                            <a:uLnTx/>
                            <a:uFillTx/>
                            <a:latin typeface="Calibri"/>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black"/>
                              </a:solidFill>
                              <a:effectLst/>
                              <a:uLnTx/>
                              <a:uFillTx/>
                              <a:latin typeface="Calibri"/>
                              <a:ea typeface="+mn-ea"/>
                              <a:cs typeface="+mn-cs"/>
                            </a:rPr>
                            <a:t>0</a:t>
                          </a:r>
                          <a:endParaRPr kumimoji="0" lang="x-none" sz="1800" b="0" i="0" u="none" strike="noStrike" kern="1200" cap="none" spc="0" normalizeH="0" baseline="0" noProof="0" dirty="0">
                            <a:ln>
                              <a:noFill/>
                            </a:ln>
                            <a:solidFill>
                              <a:prstClr val="black"/>
                            </a:solidFill>
                            <a:effectLst/>
                            <a:uLnTx/>
                            <a:uFillTx/>
                            <a:latin typeface="Calibri"/>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black"/>
                              </a:solidFill>
                              <a:effectLst/>
                              <a:uLnTx/>
                              <a:uFillTx/>
                              <a:latin typeface="Calibri"/>
                              <a:ea typeface="+mn-ea"/>
                              <a:cs typeface="+mn-cs"/>
                            </a:rPr>
                            <a:t>0</a:t>
                          </a:r>
                          <a:endParaRPr kumimoji="0" lang="x-none" sz="1800" b="0" i="0" u="none" strike="noStrike" kern="1200" cap="none" spc="0" normalizeH="0" baseline="0" noProof="0" dirty="0">
                            <a:ln>
                              <a:noFill/>
                            </a:ln>
                            <a:solidFill>
                              <a:prstClr val="black"/>
                            </a:solidFill>
                            <a:effectLst/>
                            <a:uLnTx/>
                            <a:uFillTx/>
                            <a:latin typeface="Calibri"/>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black"/>
                              </a:solidFill>
                              <a:effectLst/>
                              <a:uLnTx/>
                              <a:uFillTx/>
                              <a:latin typeface="Calibri"/>
                              <a:ea typeface="+mn-ea"/>
                              <a:cs typeface="+mn-cs"/>
                            </a:rPr>
                            <a:t>0</a:t>
                          </a:r>
                          <a:endParaRPr kumimoji="0" lang="x-none" sz="1800" b="0" i="0" u="none" strike="noStrike" kern="1200" cap="none" spc="0" normalizeH="0" baseline="0" noProof="0" dirty="0">
                            <a:ln>
                              <a:noFill/>
                            </a:ln>
                            <a:solidFill>
                              <a:prstClr val="black"/>
                            </a:solidFill>
                            <a:effectLst/>
                            <a:uLnTx/>
                            <a:uFillTx/>
                            <a:latin typeface="Calibri"/>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black"/>
                              </a:solidFill>
                              <a:effectLst/>
                              <a:uLnTx/>
                              <a:uFillTx/>
                              <a:latin typeface="Calibri"/>
                              <a:ea typeface="+mn-ea"/>
                              <a:cs typeface="+mn-cs"/>
                            </a:rPr>
                            <a:t>0</a:t>
                          </a:r>
                          <a:endParaRPr kumimoji="0" lang="x-none" sz="1800" b="0" i="0" u="none" strike="noStrike" kern="1200" cap="none" spc="0" normalizeH="0" baseline="0" noProof="0" dirty="0">
                            <a:ln>
                              <a:noFill/>
                            </a:ln>
                            <a:solidFill>
                              <a:prstClr val="black"/>
                            </a:solidFill>
                            <a:effectLst/>
                            <a:uLnTx/>
                            <a:uFillTx/>
                            <a:latin typeface="Calibri"/>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black"/>
                              </a:solidFill>
                              <a:effectLst/>
                              <a:uLnTx/>
                              <a:uFillTx/>
                              <a:latin typeface="Calibri"/>
                              <a:ea typeface="+mn-ea"/>
                              <a:cs typeface="+mn-cs"/>
                            </a:rPr>
                            <a:t>0</a:t>
                          </a:r>
                          <a:endParaRPr kumimoji="0" lang="x-none" sz="1800" b="0" i="0" u="none" strike="noStrike" kern="1200" cap="none" spc="0" normalizeH="0" baseline="0" noProof="0" dirty="0">
                            <a:ln>
                              <a:noFill/>
                            </a:ln>
                            <a:solidFill>
                              <a:prstClr val="black"/>
                            </a:solidFill>
                            <a:effectLst/>
                            <a:uLnTx/>
                            <a:uFillTx/>
                            <a:latin typeface="Calibri"/>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2396273663"/>
                      </a:ext>
                    </a:extLst>
                  </a:tr>
                  <a:tr h="463257">
                    <a:tc>
                      <a:txBody>
                        <a:bodyPr/>
                        <a:lstStyle/>
                        <a:p>
                          <a:r>
                            <a:rPr lang="ru-RU" dirty="0"/>
                            <a:t>1</a:t>
                          </a:r>
                          <a:endParaRPr lang="x-none"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black"/>
                              </a:solidFill>
                              <a:effectLst/>
                              <a:uLnTx/>
                              <a:uFillTx/>
                              <a:latin typeface="Calibri"/>
                              <a:ea typeface="+mn-ea"/>
                              <a:cs typeface="+mn-cs"/>
                            </a:rPr>
                            <a:t>0</a:t>
                          </a:r>
                          <a:endParaRPr kumimoji="0" lang="x-none" sz="1800" b="0" i="0" u="none" strike="noStrike" kern="1200" cap="none" spc="0" normalizeH="0" baseline="0" noProof="0" dirty="0">
                            <a:ln>
                              <a:noFill/>
                            </a:ln>
                            <a:solidFill>
                              <a:prstClr val="black"/>
                            </a:solidFill>
                            <a:effectLst/>
                            <a:uLnTx/>
                            <a:uFillTx/>
                            <a:latin typeface="Calibri"/>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endParaRPr lang="x-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x-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x-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x-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x-none"/>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x-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24695744"/>
                      </a:ext>
                    </a:extLst>
                  </a:tr>
                  <a:tr h="50132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endParaRPr lang="x-none"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black"/>
                              </a:solidFill>
                              <a:effectLst/>
                              <a:uLnTx/>
                              <a:uFillTx/>
                              <a:latin typeface="Calibri"/>
                              <a:ea typeface="+mn-ea"/>
                              <a:cs typeface="+mn-cs"/>
                            </a:rPr>
                            <a:t>0</a:t>
                          </a:r>
                          <a:endParaRPr kumimoji="0" lang="x-none" sz="1800" b="0" i="0" u="none" strike="noStrike" kern="1200" cap="none" spc="0" normalizeH="0" baseline="0" noProof="0" dirty="0">
                            <a:ln>
                              <a:noFill/>
                            </a:ln>
                            <a:solidFill>
                              <a:prstClr val="black"/>
                            </a:solidFill>
                            <a:effectLst/>
                            <a:uLnTx/>
                            <a:uFillTx/>
                            <a:latin typeface="Calibri"/>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endParaRPr lang="x-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x-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x-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x-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x-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x-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3281310"/>
                      </a:ext>
                    </a:extLst>
                  </a:tr>
                  <a:tr h="501321">
                    <a:tc>
                      <a:txBody>
                        <a:bodyPr/>
                        <a:lstStyle/>
                        <a:p>
                          <a:endParaRPr lang="ru-BY"/>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6"/>
                          <a:stretch>
                            <a:fillRect t="-365854" r="-698592" b="-207317"/>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black"/>
                              </a:solidFill>
                              <a:effectLst/>
                              <a:uLnTx/>
                              <a:uFillTx/>
                              <a:latin typeface="Calibri"/>
                              <a:ea typeface="+mn-ea"/>
                              <a:cs typeface="+mn-cs"/>
                            </a:rPr>
                            <a:t>0</a:t>
                          </a:r>
                          <a:endParaRPr kumimoji="0" lang="x-none" sz="1800" b="0" i="0" u="none" strike="noStrike" kern="1200" cap="none" spc="0" normalizeH="0" baseline="0" noProof="0" dirty="0">
                            <a:ln>
                              <a:noFill/>
                            </a:ln>
                            <a:solidFill>
                              <a:prstClr val="black"/>
                            </a:solidFill>
                            <a:effectLst/>
                            <a:uLnTx/>
                            <a:uFillTx/>
                            <a:latin typeface="Calibri"/>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endParaRPr lang="x-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x-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x-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x-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endParaRPr lang="x-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x-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74660006"/>
                      </a:ext>
                    </a:extLst>
                  </a:tr>
                  <a:tr h="501321">
                    <a:tc>
                      <a:txBody>
                        <a:bodyPr/>
                        <a:lstStyle/>
                        <a:p>
                          <a:r>
                            <a:rPr lang="en-US" dirty="0"/>
                            <a:t>…</a:t>
                          </a:r>
                          <a:endParaRPr lang="x-none"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black"/>
                              </a:solidFill>
                              <a:effectLst/>
                              <a:uLnTx/>
                              <a:uFillTx/>
                              <a:latin typeface="Calibri"/>
                              <a:ea typeface="+mn-ea"/>
                              <a:cs typeface="+mn-cs"/>
                            </a:rPr>
                            <a:t>0</a:t>
                          </a:r>
                          <a:endParaRPr kumimoji="0" lang="x-none" sz="1800" b="0" i="0" u="none" strike="noStrike" kern="1200" cap="none" spc="0" normalizeH="0" baseline="0" noProof="0" dirty="0">
                            <a:ln>
                              <a:noFill/>
                            </a:ln>
                            <a:solidFill>
                              <a:prstClr val="black"/>
                            </a:solidFill>
                            <a:effectLst/>
                            <a:uLnTx/>
                            <a:uFillTx/>
                            <a:latin typeface="Calibri"/>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endParaRPr lang="x-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x-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x-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x-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x-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x-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02256000"/>
                      </a:ext>
                    </a:extLst>
                  </a:tr>
                  <a:tr h="518160">
                    <a:tc>
                      <a:txBody>
                        <a:bodyPr/>
                        <a:lstStyle/>
                        <a:p>
                          <a:endParaRPr lang="ru-BY"/>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6"/>
                          <a:stretch>
                            <a:fillRect t="-547059" r="-698592" b="-2353"/>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black"/>
                              </a:solidFill>
                              <a:effectLst/>
                              <a:uLnTx/>
                              <a:uFillTx/>
                              <a:latin typeface="Calibri"/>
                              <a:ea typeface="+mn-ea"/>
                              <a:cs typeface="+mn-cs"/>
                            </a:rPr>
                            <a:t>0</a:t>
                          </a:r>
                          <a:endParaRPr kumimoji="0" lang="x-none" sz="1800" b="0" i="0" u="none" strike="noStrike" kern="1200" cap="none" spc="0" normalizeH="0" baseline="0" noProof="0" dirty="0">
                            <a:ln>
                              <a:noFill/>
                            </a:ln>
                            <a:solidFill>
                              <a:prstClr val="black"/>
                            </a:solidFill>
                            <a:effectLst/>
                            <a:uLnTx/>
                            <a:uFillTx/>
                            <a:latin typeface="Calibri"/>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endParaRPr lang="x-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x-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x-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x-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x-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x-none" sz="2800" b="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13159728"/>
                      </a:ext>
                    </a:extLst>
                  </a:tr>
                </a:tbl>
              </a:graphicData>
            </a:graphic>
          </p:graphicFrame>
        </mc:Fallback>
      </mc:AlternateContent>
      <p:cxnSp>
        <p:nvCxnSpPr>
          <p:cNvPr id="6" name="Прямая со стрелкой 5">
            <a:extLst>
              <a:ext uri="{FF2B5EF4-FFF2-40B4-BE49-F238E27FC236}">
                <a16:creationId xmlns:a16="http://schemas.microsoft.com/office/drawing/2014/main" id="{CB167196-F94E-15FB-6468-F369E0731F1A}"/>
              </a:ext>
            </a:extLst>
          </p:cNvPr>
          <p:cNvCxnSpPr>
            <a:cxnSpLocks/>
          </p:cNvCxnSpPr>
          <p:nvPr/>
        </p:nvCxnSpPr>
        <p:spPr>
          <a:xfrm flipH="1">
            <a:off x="2465877" y="1762812"/>
            <a:ext cx="1404955" cy="101809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124102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6ACFFE-6AAB-7184-D1F9-31390F858FB0}"/>
            </a:ext>
          </a:extLst>
        </p:cNvPr>
        <p:cNvGrpSpPr/>
        <p:nvPr/>
      </p:nvGrpSpPr>
      <p:grpSpPr>
        <a:xfrm>
          <a:off x="0" y="0"/>
          <a:ext cx="0" cy="0"/>
          <a:chOff x="0" y="0"/>
          <a:chExt cx="0" cy="0"/>
        </a:xfrm>
      </p:grpSpPr>
      <p:sp>
        <p:nvSpPr>
          <p:cNvPr id="9" name="Rectangle 1">
            <a:extLst>
              <a:ext uri="{FF2B5EF4-FFF2-40B4-BE49-F238E27FC236}">
                <a16:creationId xmlns:a16="http://schemas.microsoft.com/office/drawing/2014/main" id="{EB952FE4-DC6F-B2FF-63BA-03290B7D6187}"/>
              </a:ext>
            </a:extLst>
          </p:cNvPr>
          <p:cNvSpPr>
            <a:spLocks noChangeArrowheads="1"/>
          </p:cNvSpPr>
          <p:nvPr/>
        </p:nvSpPr>
        <p:spPr bwMode="auto">
          <a:xfrm>
            <a:off x="1902228" y="1412119"/>
            <a:ext cx="3763001" cy="1600438"/>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BY" altLang="ru-BY" sz="1400" b="1" i="0" u="none" strike="noStrike" cap="none" normalizeH="0" baseline="0" dirty="0" err="1">
                <a:ln>
                  <a:noFill/>
                </a:ln>
                <a:solidFill>
                  <a:srgbClr val="000000"/>
                </a:solidFill>
                <a:effectLst/>
                <a:latin typeface="Consolas" panose="020B0609020204030204" pitchFamily="49" charset="0"/>
              </a:rPr>
              <a:t>function</a:t>
            </a:r>
            <a:r>
              <a:rPr kumimoji="0" lang="ru-BY" altLang="ru-BY" sz="1400" b="0" i="0" u="none" strike="noStrike" cap="none" normalizeH="0" baseline="0" dirty="0">
                <a:ln>
                  <a:noFill/>
                </a:ln>
                <a:solidFill>
                  <a:srgbClr val="000000"/>
                </a:solidFill>
                <a:effectLst/>
                <a:latin typeface="Consolas" panose="020B0609020204030204" pitchFamily="49" charset="0"/>
              </a:rPr>
              <a:t> </a:t>
            </a:r>
            <a:r>
              <a:rPr kumimoji="0" lang="ru-BY" altLang="ru-BY" sz="1400" b="0" i="0" u="none" strike="noStrike" cap="none" normalizeH="0" baseline="0" dirty="0" err="1">
                <a:ln>
                  <a:noFill/>
                </a:ln>
                <a:solidFill>
                  <a:srgbClr val="000000"/>
                </a:solidFill>
                <a:effectLst/>
                <a:latin typeface="Consolas" panose="020B0609020204030204" pitchFamily="49" charset="0"/>
              </a:rPr>
              <a:t>findAns</a:t>
            </a:r>
            <a:r>
              <a:rPr kumimoji="0" lang="ru-BY" altLang="ru-BY" sz="1400" b="0" i="0" u="none" strike="noStrike" cap="none" normalizeH="0" baseline="0" dirty="0">
                <a:ln>
                  <a:noFill/>
                </a:ln>
                <a:solidFill>
                  <a:srgbClr val="000000"/>
                </a:solidFill>
                <a:effectLst/>
                <a:latin typeface="Consolas" panose="020B0609020204030204" pitchFamily="49" charset="0"/>
              </a:rPr>
              <a:t>(</a:t>
            </a:r>
            <a:r>
              <a:rPr kumimoji="0" lang="ru-BY" altLang="ru-BY" sz="1400" b="1" i="0" u="none" strike="noStrike" cap="none" normalizeH="0" baseline="0" dirty="0" err="1">
                <a:ln>
                  <a:noFill/>
                </a:ln>
                <a:solidFill>
                  <a:srgbClr val="000000"/>
                </a:solidFill>
                <a:effectLst/>
                <a:latin typeface="Consolas" panose="020B0609020204030204" pitchFamily="49" charset="0"/>
              </a:rPr>
              <a:t>int</a:t>
            </a:r>
            <a:r>
              <a:rPr kumimoji="0" lang="ru-BY" altLang="ru-BY" sz="1400" b="0" i="0" u="none" strike="noStrike" cap="none" normalizeH="0" baseline="0" dirty="0">
                <a:ln>
                  <a:noFill/>
                </a:ln>
                <a:solidFill>
                  <a:srgbClr val="000000"/>
                </a:solidFill>
                <a:effectLst/>
                <a:latin typeface="Consolas" panose="020B0609020204030204" pitchFamily="49" charset="0"/>
              </a:rPr>
              <a:t> </a:t>
            </a:r>
            <a:r>
              <a:rPr kumimoji="0" lang="en-US" altLang="ru-BY" sz="1400" b="0" i="0" u="none" strike="noStrike" cap="none" normalizeH="0" baseline="0" dirty="0" err="1">
                <a:ln>
                  <a:noFill/>
                </a:ln>
                <a:solidFill>
                  <a:srgbClr val="000000"/>
                </a:solidFill>
                <a:effectLst/>
                <a:latin typeface="Consolas" panose="020B0609020204030204" pitchFamily="49" charset="0"/>
              </a:rPr>
              <a:t>i</a:t>
            </a:r>
            <a:r>
              <a:rPr kumimoji="0" lang="ru-BY" altLang="ru-BY" sz="1400" b="0" i="0" u="none" strike="noStrike" cap="none" normalizeH="0" baseline="0" dirty="0">
                <a:ln>
                  <a:noFill/>
                </a:ln>
                <a:solidFill>
                  <a:srgbClr val="000000"/>
                </a:solidFill>
                <a:effectLst/>
                <a:latin typeface="Consolas" panose="020B0609020204030204" pitchFamily="49" charset="0"/>
              </a:rPr>
              <a:t>, </a:t>
            </a:r>
            <a:r>
              <a:rPr kumimoji="0" lang="ru-BY" altLang="ru-BY" sz="1400" b="1" i="0" u="none" strike="noStrike" cap="none" normalizeH="0" baseline="0" dirty="0" err="1">
                <a:ln>
                  <a:noFill/>
                </a:ln>
                <a:solidFill>
                  <a:srgbClr val="000000"/>
                </a:solidFill>
                <a:effectLst/>
                <a:latin typeface="Consolas" panose="020B0609020204030204" pitchFamily="49" charset="0"/>
              </a:rPr>
              <a:t>int</a:t>
            </a:r>
            <a:r>
              <a:rPr kumimoji="0" lang="ru-BY" altLang="ru-BY" sz="1400" b="0" i="0" u="none" strike="noStrike" cap="none" normalizeH="0" baseline="0" dirty="0">
                <a:ln>
                  <a:noFill/>
                </a:ln>
                <a:solidFill>
                  <a:srgbClr val="000000"/>
                </a:solidFill>
                <a:effectLst/>
                <a:latin typeface="Consolas" panose="020B0609020204030204" pitchFamily="49" charset="0"/>
              </a:rPr>
              <a:t> </a:t>
            </a:r>
            <a:r>
              <a:rPr kumimoji="0" lang="en-US" altLang="ru-BY" sz="1400" b="0" i="0" u="none" strike="noStrike" cap="none" normalizeH="0" baseline="0" dirty="0">
                <a:ln>
                  <a:noFill/>
                </a:ln>
                <a:solidFill>
                  <a:srgbClr val="000000"/>
                </a:solidFill>
                <a:effectLst/>
                <a:latin typeface="Consolas" panose="020B0609020204030204" pitchFamily="49" charset="0"/>
              </a:rPr>
              <a:t>j</a:t>
            </a:r>
            <a:r>
              <a:rPr kumimoji="0" lang="ru-BY" altLang="ru-BY" sz="1400" b="0" i="0" u="none" strike="noStrike" cap="none" normalizeH="0" baseline="0" dirty="0">
                <a:ln>
                  <a:noFill/>
                </a:ln>
                <a:solidFill>
                  <a:srgbClr val="000000"/>
                </a:solidFill>
                <a:effectLst/>
                <a:latin typeface="Consolas" panose="020B0609020204030204" pitchFamily="49" charset="0"/>
              </a:rPr>
              <a:t>) </a:t>
            </a:r>
            <a:endParaRPr kumimoji="0" lang="en-US" altLang="ru-BY" sz="1400" b="0" i="0" u="none" strike="noStrike" cap="none" normalizeH="0" baseline="0" dirty="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ru-BY" sz="1400" b="1" i="0" u="none" strike="noStrike" cap="none" normalizeH="0" baseline="0" dirty="0">
                <a:ln>
                  <a:noFill/>
                </a:ln>
                <a:solidFill>
                  <a:srgbClr val="000000"/>
                </a:solidFill>
                <a:effectLst/>
                <a:latin typeface="Consolas" panose="020B0609020204030204" pitchFamily="49" charset="0"/>
              </a:rPr>
              <a:t> </a:t>
            </a:r>
            <a:r>
              <a:rPr kumimoji="0" lang="ru-BY" altLang="ru-BY" sz="1400" b="1" i="0" u="none" strike="noStrike" cap="none" normalizeH="0" baseline="0" dirty="0" err="1">
                <a:ln>
                  <a:noFill/>
                </a:ln>
                <a:solidFill>
                  <a:srgbClr val="000000"/>
                </a:solidFill>
                <a:effectLst/>
                <a:latin typeface="Consolas" panose="020B0609020204030204" pitchFamily="49" charset="0"/>
              </a:rPr>
              <a:t>if</a:t>
            </a:r>
            <a:r>
              <a:rPr kumimoji="0" lang="ru-BY" altLang="ru-BY" sz="1400" b="0" i="0" u="none" strike="noStrike" cap="none" normalizeH="0" baseline="0" dirty="0">
                <a:ln>
                  <a:noFill/>
                </a:ln>
                <a:solidFill>
                  <a:srgbClr val="000000"/>
                </a:solidFill>
                <a:effectLst/>
                <a:latin typeface="Consolas" panose="020B0609020204030204" pitchFamily="49" charset="0"/>
              </a:rPr>
              <a:t> </a:t>
            </a:r>
            <a:r>
              <a:rPr kumimoji="0" lang="en-US" altLang="ru-BY" sz="1400" b="0" i="0" u="none" strike="noStrike" cap="none" normalizeH="0" baseline="0" dirty="0" err="1">
                <a:ln>
                  <a:noFill/>
                </a:ln>
                <a:solidFill>
                  <a:srgbClr val="000000"/>
                </a:solidFill>
                <a:effectLst/>
                <a:latin typeface="Consolas" panose="020B0609020204030204" pitchFamily="49" charset="0"/>
              </a:rPr>
              <a:t>dp</a:t>
            </a:r>
            <a:r>
              <a:rPr kumimoji="0" lang="ru-BY" altLang="ru-BY" sz="1400" b="0" i="0" u="none" strike="noStrike" cap="none" normalizeH="0" baseline="0" dirty="0">
                <a:ln>
                  <a:noFill/>
                </a:ln>
                <a:solidFill>
                  <a:srgbClr val="000000"/>
                </a:solidFill>
                <a:effectLst/>
                <a:latin typeface="Consolas" panose="020B0609020204030204" pitchFamily="49" charset="0"/>
              </a:rPr>
              <a:t>[</a:t>
            </a:r>
            <a:r>
              <a:rPr kumimoji="0" lang="en-US" altLang="ru-BY" sz="1400" b="0" i="0" u="none" strike="noStrike" cap="none" normalizeH="0" baseline="0" dirty="0" err="1">
                <a:ln>
                  <a:noFill/>
                </a:ln>
                <a:solidFill>
                  <a:srgbClr val="000000"/>
                </a:solidFill>
                <a:effectLst/>
                <a:latin typeface="Consolas" panose="020B0609020204030204" pitchFamily="49" charset="0"/>
              </a:rPr>
              <a:t>i</a:t>
            </a:r>
            <a:r>
              <a:rPr kumimoji="0" lang="ru-BY" altLang="ru-BY" sz="1400" b="0" i="0" u="none" strike="noStrike" cap="none" normalizeH="0" baseline="0" dirty="0">
                <a:ln>
                  <a:noFill/>
                </a:ln>
                <a:solidFill>
                  <a:srgbClr val="000000"/>
                </a:solidFill>
                <a:effectLst/>
                <a:latin typeface="Consolas" panose="020B0609020204030204" pitchFamily="49" charset="0"/>
              </a:rPr>
              <a:t>][</a:t>
            </a:r>
            <a:r>
              <a:rPr kumimoji="0" lang="en-US" altLang="ru-BY" sz="1400" b="0" i="0" u="none" strike="noStrike" cap="none" normalizeH="0" baseline="0" dirty="0">
                <a:ln>
                  <a:noFill/>
                </a:ln>
                <a:solidFill>
                  <a:srgbClr val="000000"/>
                </a:solidFill>
                <a:effectLst/>
                <a:latin typeface="Consolas" panose="020B0609020204030204" pitchFamily="49" charset="0"/>
              </a:rPr>
              <a:t>j</a:t>
            </a:r>
            <a:r>
              <a:rPr kumimoji="0" lang="ru-BY" altLang="ru-BY" sz="1400" b="0" i="0" u="none" strike="noStrike" cap="none" normalizeH="0" baseline="0" dirty="0">
                <a:ln>
                  <a:noFill/>
                </a:ln>
                <a:solidFill>
                  <a:srgbClr val="000000"/>
                </a:solidFill>
                <a:effectLst/>
                <a:latin typeface="Consolas" panose="020B0609020204030204" pitchFamily="49" charset="0"/>
              </a:rPr>
              <a:t>] == 0 </a:t>
            </a:r>
            <a:r>
              <a:rPr kumimoji="0" lang="ru-BY" altLang="ru-BY" sz="1400" b="1" i="0" u="none" strike="noStrike" cap="none" normalizeH="0" baseline="0" dirty="0" err="1">
                <a:ln>
                  <a:noFill/>
                </a:ln>
                <a:solidFill>
                  <a:srgbClr val="000000"/>
                </a:solidFill>
                <a:effectLst/>
                <a:latin typeface="Consolas" panose="020B0609020204030204" pitchFamily="49" charset="0"/>
              </a:rPr>
              <a:t>return</a:t>
            </a:r>
            <a:r>
              <a:rPr kumimoji="0" lang="ru-BY" altLang="ru-BY" sz="1400" b="0" i="0" u="none" strike="noStrike" cap="none" normalizeH="0" baseline="0" dirty="0">
                <a:ln>
                  <a:noFill/>
                </a:ln>
                <a:solidFill>
                  <a:srgbClr val="000000"/>
                </a:solidFill>
                <a:effectLst/>
                <a:latin typeface="Consolas" panose="020B0609020204030204" pitchFamily="49" charset="0"/>
              </a:rPr>
              <a:t> </a:t>
            </a:r>
            <a:endParaRPr kumimoji="0" lang="en-US" altLang="ru-BY" sz="1400" b="0" i="0" u="none" strike="noStrike" cap="none" normalizeH="0" baseline="0" dirty="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ru-BY" sz="1400" b="1" i="0" u="none" strike="noStrike" cap="none" normalizeH="0" baseline="0" dirty="0">
                <a:ln>
                  <a:noFill/>
                </a:ln>
                <a:solidFill>
                  <a:srgbClr val="000000"/>
                </a:solidFill>
                <a:effectLst/>
                <a:latin typeface="Consolas" panose="020B0609020204030204" pitchFamily="49" charset="0"/>
              </a:rPr>
              <a:t> </a:t>
            </a:r>
            <a:r>
              <a:rPr kumimoji="0" lang="ru-BY" altLang="ru-BY" sz="1400" b="1" i="0" u="none" strike="noStrike" cap="none" normalizeH="0" baseline="0" dirty="0" err="1">
                <a:ln>
                  <a:noFill/>
                </a:ln>
                <a:solidFill>
                  <a:srgbClr val="000000"/>
                </a:solidFill>
                <a:effectLst/>
                <a:latin typeface="Consolas" panose="020B0609020204030204" pitchFamily="49" charset="0"/>
              </a:rPr>
              <a:t>if</a:t>
            </a:r>
            <a:r>
              <a:rPr kumimoji="0" lang="ru-BY" altLang="ru-BY" sz="1400" b="0" i="0" u="none" strike="noStrike" cap="none" normalizeH="0" baseline="0" dirty="0">
                <a:ln>
                  <a:noFill/>
                </a:ln>
                <a:solidFill>
                  <a:srgbClr val="000000"/>
                </a:solidFill>
                <a:effectLst/>
                <a:latin typeface="Consolas" panose="020B0609020204030204" pitchFamily="49" charset="0"/>
              </a:rPr>
              <a:t> </a:t>
            </a:r>
            <a:r>
              <a:rPr kumimoji="0" lang="en-US" altLang="ru-BY" sz="1400" b="0" i="0" u="none" strike="noStrike" cap="none" normalizeH="0" baseline="0" dirty="0" err="1">
                <a:ln>
                  <a:noFill/>
                </a:ln>
                <a:solidFill>
                  <a:srgbClr val="000000"/>
                </a:solidFill>
                <a:effectLst/>
                <a:latin typeface="Consolas" panose="020B0609020204030204" pitchFamily="49" charset="0"/>
              </a:rPr>
              <a:t>dp</a:t>
            </a:r>
            <a:r>
              <a:rPr kumimoji="0" lang="ru-BY" altLang="ru-BY" sz="1400" b="0" i="0" u="none" strike="noStrike" cap="none" normalizeH="0" baseline="0" dirty="0">
                <a:ln>
                  <a:noFill/>
                </a:ln>
                <a:solidFill>
                  <a:srgbClr val="000000"/>
                </a:solidFill>
                <a:effectLst/>
                <a:latin typeface="Consolas" panose="020B0609020204030204" pitchFamily="49" charset="0"/>
              </a:rPr>
              <a:t>[</a:t>
            </a:r>
            <a:r>
              <a:rPr kumimoji="0" lang="en-US" altLang="ru-BY" sz="1400" b="0" i="0" u="none" strike="noStrike" cap="none" normalizeH="0" baseline="0" dirty="0" err="1">
                <a:ln>
                  <a:noFill/>
                </a:ln>
                <a:solidFill>
                  <a:srgbClr val="000000"/>
                </a:solidFill>
                <a:effectLst/>
                <a:latin typeface="Consolas" panose="020B0609020204030204" pitchFamily="49" charset="0"/>
              </a:rPr>
              <a:t>i</a:t>
            </a:r>
            <a:r>
              <a:rPr kumimoji="0" lang="ru-BY" altLang="ru-BY" sz="1400" b="0" i="0" u="none" strike="noStrike" cap="none" normalizeH="0" baseline="0" dirty="0">
                <a:ln>
                  <a:noFill/>
                </a:ln>
                <a:solidFill>
                  <a:srgbClr val="000000"/>
                </a:solidFill>
                <a:effectLst/>
                <a:latin typeface="Consolas" panose="020B0609020204030204" pitchFamily="49" charset="0"/>
              </a:rPr>
              <a:t> - 1][</a:t>
            </a:r>
            <a:r>
              <a:rPr kumimoji="0" lang="en-US" altLang="ru-BY" sz="1400" b="0" i="0" u="none" strike="noStrike" cap="none" normalizeH="0" baseline="0" dirty="0">
                <a:ln>
                  <a:noFill/>
                </a:ln>
                <a:solidFill>
                  <a:srgbClr val="000000"/>
                </a:solidFill>
                <a:effectLst/>
                <a:latin typeface="Consolas" panose="020B0609020204030204" pitchFamily="49" charset="0"/>
              </a:rPr>
              <a:t>j</a:t>
            </a:r>
            <a:r>
              <a:rPr kumimoji="0" lang="ru-BY" altLang="ru-BY" sz="1400" b="0" i="0" u="none" strike="noStrike" cap="none" normalizeH="0" baseline="0" dirty="0">
                <a:ln>
                  <a:noFill/>
                </a:ln>
                <a:solidFill>
                  <a:srgbClr val="000000"/>
                </a:solidFill>
                <a:effectLst/>
                <a:latin typeface="Consolas" panose="020B0609020204030204" pitchFamily="49" charset="0"/>
              </a:rPr>
              <a:t>] == </a:t>
            </a:r>
            <a:r>
              <a:rPr kumimoji="0" lang="en-US" altLang="ru-BY" sz="1400" b="0" i="0" u="none" strike="noStrike" cap="none" normalizeH="0" baseline="0" dirty="0" err="1">
                <a:ln>
                  <a:noFill/>
                </a:ln>
                <a:solidFill>
                  <a:srgbClr val="000000"/>
                </a:solidFill>
                <a:effectLst/>
                <a:latin typeface="Consolas" panose="020B0609020204030204" pitchFamily="49" charset="0"/>
              </a:rPr>
              <a:t>dp</a:t>
            </a:r>
            <a:r>
              <a:rPr kumimoji="0" lang="ru-BY" altLang="ru-BY" sz="1400" b="0" i="0" u="none" strike="noStrike" cap="none" normalizeH="0" baseline="0" dirty="0">
                <a:ln>
                  <a:noFill/>
                </a:ln>
                <a:solidFill>
                  <a:srgbClr val="000000"/>
                </a:solidFill>
                <a:effectLst/>
                <a:latin typeface="Consolas" panose="020B0609020204030204" pitchFamily="49" charset="0"/>
              </a:rPr>
              <a:t>[</a:t>
            </a:r>
            <a:r>
              <a:rPr kumimoji="0" lang="en-US" altLang="ru-BY" sz="1400" b="0" i="0" u="none" strike="noStrike" cap="none" normalizeH="0" baseline="0" dirty="0" err="1">
                <a:ln>
                  <a:noFill/>
                </a:ln>
                <a:solidFill>
                  <a:srgbClr val="000000"/>
                </a:solidFill>
                <a:effectLst/>
                <a:latin typeface="Consolas" panose="020B0609020204030204" pitchFamily="49" charset="0"/>
              </a:rPr>
              <a:t>i</a:t>
            </a:r>
            <a:r>
              <a:rPr kumimoji="0" lang="ru-BY" altLang="ru-BY" sz="1400" b="0" i="0" u="none" strike="noStrike" cap="none" normalizeH="0" baseline="0" dirty="0">
                <a:ln>
                  <a:noFill/>
                </a:ln>
                <a:solidFill>
                  <a:srgbClr val="000000"/>
                </a:solidFill>
                <a:effectLst/>
                <a:latin typeface="Consolas" panose="020B0609020204030204" pitchFamily="49" charset="0"/>
              </a:rPr>
              <a:t>][</a:t>
            </a:r>
            <a:r>
              <a:rPr kumimoji="0" lang="en-US" altLang="ru-BY" sz="1400" b="0" i="0" u="none" strike="noStrike" cap="none" normalizeH="0" baseline="0" dirty="0">
                <a:ln>
                  <a:noFill/>
                </a:ln>
                <a:solidFill>
                  <a:srgbClr val="000000"/>
                </a:solidFill>
                <a:effectLst/>
                <a:latin typeface="Consolas" panose="020B0609020204030204" pitchFamily="49" charset="0"/>
              </a:rPr>
              <a:t>j</a:t>
            </a:r>
            <a:r>
              <a:rPr kumimoji="0" lang="ru-BY" altLang="ru-BY" sz="1400" b="0" i="0" u="none" strike="noStrike" cap="none" normalizeH="0" baseline="0" dirty="0">
                <a:ln>
                  <a:noFill/>
                </a:ln>
                <a:solidFill>
                  <a:srgbClr val="000000"/>
                </a:solidFill>
                <a:effectLst/>
                <a:latin typeface="Consolas" panose="020B0609020204030204" pitchFamily="49" charset="0"/>
              </a:rPr>
              <a:t>] </a:t>
            </a:r>
            <a:endParaRPr kumimoji="0" lang="en-US" altLang="ru-BY" sz="1400" b="0" i="0" u="none" strike="noStrike" cap="none" normalizeH="0" baseline="0" dirty="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ru-BY" sz="1400" dirty="0">
                <a:solidFill>
                  <a:srgbClr val="000000"/>
                </a:solidFill>
                <a:latin typeface="Consolas" panose="020B0609020204030204" pitchFamily="49" charset="0"/>
              </a:rPr>
              <a:t>     </a:t>
            </a:r>
            <a:r>
              <a:rPr kumimoji="0" lang="ru-BY" altLang="ru-BY" sz="1400" b="0" i="0" u="none" strike="noStrike" cap="none" normalizeH="0" baseline="0" dirty="0" err="1">
                <a:ln>
                  <a:noFill/>
                </a:ln>
                <a:solidFill>
                  <a:srgbClr val="000000"/>
                </a:solidFill>
                <a:effectLst/>
                <a:latin typeface="Consolas" panose="020B0609020204030204" pitchFamily="49" charset="0"/>
              </a:rPr>
              <a:t>findAns</a:t>
            </a:r>
            <a:r>
              <a:rPr kumimoji="0" lang="ru-BY" altLang="ru-BY" sz="1400" b="0" i="0" u="none" strike="noStrike" cap="none" normalizeH="0" baseline="0" dirty="0">
                <a:ln>
                  <a:noFill/>
                </a:ln>
                <a:solidFill>
                  <a:srgbClr val="000000"/>
                </a:solidFill>
                <a:effectLst/>
                <a:latin typeface="Consolas" panose="020B0609020204030204" pitchFamily="49" charset="0"/>
              </a:rPr>
              <a:t>(</a:t>
            </a:r>
            <a:r>
              <a:rPr kumimoji="0" lang="en-US" altLang="ru-BY" sz="1400" b="0" i="0" u="none" strike="noStrike" cap="none" normalizeH="0" baseline="0" dirty="0" err="1">
                <a:ln>
                  <a:noFill/>
                </a:ln>
                <a:solidFill>
                  <a:srgbClr val="000000"/>
                </a:solidFill>
                <a:effectLst/>
                <a:latin typeface="Consolas" panose="020B0609020204030204" pitchFamily="49" charset="0"/>
              </a:rPr>
              <a:t>i</a:t>
            </a:r>
            <a:r>
              <a:rPr kumimoji="0" lang="ru-BY" altLang="ru-BY" sz="1400" b="0" i="0" u="none" strike="noStrike" cap="none" normalizeH="0" baseline="0" dirty="0">
                <a:ln>
                  <a:noFill/>
                </a:ln>
                <a:solidFill>
                  <a:srgbClr val="000000"/>
                </a:solidFill>
                <a:effectLst/>
                <a:latin typeface="Consolas" panose="020B0609020204030204" pitchFamily="49" charset="0"/>
              </a:rPr>
              <a:t> - 1, </a:t>
            </a:r>
            <a:r>
              <a:rPr kumimoji="0" lang="en-US" altLang="ru-BY" sz="1400" b="0" i="0" u="none" strike="noStrike" cap="none" normalizeH="0" baseline="0" dirty="0">
                <a:ln>
                  <a:noFill/>
                </a:ln>
                <a:solidFill>
                  <a:srgbClr val="000000"/>
                </a:solidFill>
                <a:effectLst/>
                <a:latin typeface="Consolas" panose="020B0609020204030204" pitchFamily="49" charset="0"/>
              </a:rPr>
              <a:t>j</a:t>
            </a:r>
            <a:r>
              <a:rPr kumimoji="0" lang="ru-BY" altLang="ru-BY" sz="1400" b="0" i="0" u="none" strike="noStrike" cap="none" normalizeH="0" baseline="0" dirty="0">
                <a:ln>
                  <a:noFill/>
                </a:ln>
                <a:solidFill>
                  <a:srgbClr val="000000"/>
                </a:solidFill>
                <a:effectLst/>
                <a:latin typeface="Consolas" panose="020B0609020204030204" pitchFamily="49" charset="0"/>
              </a:rPr>
              <a:t>) </a:t>
            </a:r>
            <a:endParaRPr kumimoji="0" lang="en-US" altLang="ru-BY" sz="1400" b="0" i="0" u="none" strike="noStrike" cap="none" normalizeH="0" baseline="0" dirty="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ru-BY" sz="1400" b="1" i="0" u="none" strike="noStrike" cap="none" normalizeH="0" baseline="0" dirty="0">
                <a:ln>
                  <a:noFill/>
                </a:ln>
                <a:solidFill>
                  <a:srgbClr val="000000"/>
                </a:solidFill>
                <a:effectLst/>
                <a:latin typeface="Consolas" panose="020B0609020204030204" pitchFamily="49" charset="0"/>
              </a:rPr>
              <a:t> </a:t>
            </a:r>
            <a:r>
              <a:rPr kumimoji="0" lang="ru-BY" altLang="ru-BY" sz="1400" b="1" i="0" u="none" strike="noStrike" cap="none" normalizeH="0" baseline="0" dirty="0" err="1">
                <a:ln>
                  <a:noFill/>
                </a:ln>
                <a:solidFill>
                  <a:srgbClr val="000000"/>
                </a:solidFill>
                <a:effectLst/>
                <a:latin typeface="Consolas" panose="020B0609020204030204" pitchFamily="49" charset="0"/>
              </a:rPr>
              <a:t>else</a:t>
            </a:r>
            <a:r>
              <a:rPr kumimoji="0" lang="ru-BY" altLang="ru-BY" sz="1400" b="0" i="0" u="none" strike="noStrike" cap="none" normalizeH="0" baseline="0" dirty="0">
                <a:ln>
                  <a:noFill/>
                </a:ln>
                <a:solidFill>
                  <a:srgbClr val="000000"/>
                </a:solidFill>
                <a:effectLst/>
                <a:latin typeface="Consolas" panose="020B0609020204030204" pitchFamily="49" charset="0"/>
              </a:rPr>
              <a:t> </a:t>
            </a:r>
            <a:endParaRPr kumimoji="0" lang="en-US" altLang="ru-BY" sz="1400" b="0" i="0" u="none" strike="noStrike" cap="none" normalizeH="0" baseline="0" dirty="0">
              <a:ln>
                <a:noFill/>
              </a:ln>
              <a:solidFill>
                <a:srgbClr val="000000"/>
              </a:solidFill>
              <a:effectLst/>
              <a:latin typeface="Consolas" panose="020B0609020204030204" pitchFamily="49" charset="0"/>
            </a:endParaRPr>
          </a:p>
          <a:p>
            <a:pPr lvl="1" eaLnBrk="0" fontAlgn="base" hangingPunct="0">
              <a:spcBef>
                <a:spcPct val="0"/>
              </a:spcBef>
              <a:spcAft>
                <a:spcPct val="0"/>
              </a:spcAft>
            </a:pPr>
            <a:r>
              <a:rPr kumimoji="0" lang="ru-BY" altLang="ru-BY" sz="1400" b="0" i="0" u="none" strike="noStrike" cap="none" normalizeH="0" baseline="0" dirty="0" err="1">
                <a:ln>
                  <a:noFill/>
                </a:ln>
                <a:solidFill>
                  <a:srgbClr val="000000"/>
                </a:solidFill>
                <a:effectLst/>
                <a:latin typeface="Consolas" panose="020B0609020204030204" pitchFamily="49" charset="0"/>
              </a:rPr>
              <a:t>findAns</a:t>
            </a:r>
            <a:r>
              <a:rPr kumimoji="0" lang="ru-BY" altLang="ru-BY" sz="1400" b="0" i="0" u="none" strike="noStrike" cap="none" normalizeH="0" baseline="0" dirty="0">
                <a:ln>
                  <a:noFill/>
                </a:ln>
                <a:solidFill>
                  <a:srgbClr val="000000"/>
                </a:solidFill>
                <a:effectLst/>
                <a:latin typeface="Consolas" panose="020B0609020204030204" pitchFamily="49" charset="0"/>
              </a:rPr>
              <a:t>(</a:t>
            </a:r>
            <a:r>
              <a:rPr kumimoji="0" lang="en-US" altLang="ru-BY" sz="1400" b="0" i="0" u="none" strike="noStrike" cap="none" normalizeH="0" baseline="0" dirty="0" err="1">
                <a:ln>
                  <a:noFill/>
                </a:ln>
                <a:solidFill>
                  <a:srgbClr val="000000"/>
                </a:solidFill>
                <a:effectLst/>
                <a:latin typeface="Consolas" panose="020B0609020204030204" pitchFamily="49" charset="0"/>
              </a:rPr>
              <a:t>i</a:t>
            </a:r>
            <a:r>
              <a:rPr kumimoji="0" lang="ru-BY" altLang="ru-BY" sz="1400" b="0" i="0" u="none" strike="noStrike" cap="none" normalizeH="0" baseline="0" dirty="0">
                <a:ln>
                  <a:noFill/>
                </a:ln>
                <a:solidFill>
                  <a:srgbClr val="000000"/>
                </a:solidFill>
                <a:effectLst/>
                <a:latin typeface="Consolas" panose="020B0609020204030204" pitchFamily="49" charset="0"/>
              </a:rPr>
              <a:t> - 1, </a:t>
            </a:r>
            <a:r>
              <a:rPr kumimoji="0" lang="en-US" altLang="ru-BY" sz="1400" b="0" i="0" u="none" strike="noStrike" cap="none" normalizeH="0" baseline="0" dirty="0">
                <a:ln>
                  <a:noFill/>
                </a:ln>
                <a:solidFill>
                  <a:srgbClr val="000000"/>
                </a:solidFill>
                <a:effectLst/>
                <a:latin typeface="Consolas" panose="020B0609020204030204" pitchFamily="49" charset="0"/>
              </a:rPr>
              <a:t>j</a:t>
            </a:r>
            <a:r>
              <a:rPr kumimoji="0" lang="ru-BY" altLang="ru-BY" sz="1400" b="0" i="0" u="none" strike="noStrike" cap="none" normalizeH="0" baseline="0" dirty="0">
                <a:ln>
                  <a:noFill/>
                </a:ln>
                <a:solidFill>
                  <a:srgbClr val="000000"/>
                </a:solidFill>
                <a:effectLst/>
                <a:latin typeface="Consolas" panose="020B0609020204030204" pitchFamily="49" charset="0"/>
              </a:rPr>
              <a:t> - w[</a:t>
            </a:r>
            <a:r>
              <a:rPr kumimoji="0" lang="en-US" altLang="ru-BY" sz="1400" b="0" i="0" u="none" strike="noStrike" cap="none" normalizeH="0" baseline="0" dirty="0" err="1">
                <a:ln>
                  <a:noFill/>
                </a:ln>
                <a:solidFill>
                  <a:srgbClr val="000000"/>
                </a:solidFill>
                <a:effectLst/>
                <a:latin typeface="Consolas" panose="020B0609020204030204" pitchFamily="49" charset="0"/>
              </a:rPr>
              <a:t>i</a:t>
            </a:r>
            <a:r>
              <a:rPr kumimoji="0" lang="ru-BY" altLang="ru-BY" sz="1400" b="0" i="0" u="none" strike="noStrike" cap="none" normalizeH="0" baseline="0" dirty="0">
                <a:ln>
                  <a:noFill/>
                </a:ln>
                <a:solidFill>
                  <a:srgbClr val="000000"/>
                </a:solidFill>
                <a:effectLst/>
                <a:latin typeface="Consolas" panose="020B0609020204030204" pitchFamily="49" charset="0"/>
              </a:rPr>
              <a:t>]) </a:t>
            </a:r>
            <a:r>
              <a:rPr kumimoji="0" lang="en-US" altLang="ru-BY" sz="1400" b="0" i="0" u="none" strike="noStrike" cap="none" normalizeH="0" baseline="0" dirty="0">
                <a:ln>
                  <a:noFill/>
                </a:ln>
                <a:solidFill>
                  <a:srgbClr val="000000"/>
                </a:solidFill>
                <a:effectLst/>
                <a:latin typeface="Consolas" panose="020B0609020204030204" pitchFamily="49" charset="0"/>
              </a:rPr>
              <a:t>          </a:t>
            </a:r>
            <a:r>
              <a:rPr kumimoji="0" lang="ru-BY" altLang="ru-BY" sz="1400" b="0" i="0" u="none" strike="noStrike" cap="none" normalizeH="0" baseline="0" dirty="0" err="1">
                <a:ln>
                  <a:noFill/>
                </a:ln>
                <a:solidFill>
                  <a:srgbClr val="000000"/>
                </a:solidFill>
                <a:effectLst/>
                <a:latin typeface="Consolas" panose="020B0609020204030204" pitchFamily="49" charset="0"/>
              </a:rPr>
              <a:t>ans.push</a:t>
            </a:r>
            <a:r>
              <a:rPr kumimoji="0" lang="ru-BY" altLang="ru-BY" sz="1400" b="0" i="0" u="none" strike="noStrike" cap="none" normalizeH="0" baseline="0" dirty="0">
                <a:ln>
                  <a:noFill/>
                </a:ln>
                <a:solidFill>
                  <a:srgbClr val="000000"/>
                </a:solidFill>
                <a:effectLst/>
                <a:latin typeface="Consolas" panose="020B0609020204030204" pitchFamily="49" charset="0"/>
              </a:rPr>
              <a:t>(</a:t>
            </a:r>
            <a:r>
              <a:rPr kumimoji="0" lang="en-US" altLang="ru-BY" sz="1400" b="0" i="0" u="none" strike="noStrike" cap="none" normalizeH="0" baseline="0" dirty="0" err="1">
                <a:ln>
                  <a:noFill/>
                </a:ln>
                <a:solidFill>
                  <a:srgbClr val="000000"/>
                </a:solidFill>
                <a:effectLst/>
                <a:latin typeface="Consolas" panose="020B0609020204030204" pitchFamily="49" charset="0"/>
              </a:rPr>
              <a:t>i</a:t>
            </a:r>
            <a:r>
              <a:rPr kumimoji="0" lang="ru-BY" altLang="ru-BY" sz="1400" b="0" i="0" u="none" strike="noStrike" cap="none" normalizeH="0" baseline="0" dirty="0">
                <a:ln>
                  <a:noFill/>
                </a:ln>
                <a:solidFill>
                  <a:srgbClr val="000000"/>
                </a:solidFill>
                <a:effectLst/>
                <a:latin typeface="Consolas" panose="020B0609020204030204" pitchFamily="49" charset="0"/>
              </a:rPr>
              <a:t>)</a:t>
            </a:r>
            <a:r>
              <a:rPr kumimoji="0" lang="ru-BY" altLang="ru-BY" sz="1400" b="0" i="0" u="none" strike="noStrike" cap="none" normalizeH="0" baseline="0" dirty="0">
                <a:ln>
                  <a:noFill/>
                </a:ln>
                <a:solidFill>
                  <a:schemeClr val="tx1"/>
                </a:solidFill>
                <a:effectLst/>
                <a:latin typeface="Consolas" panose="020B0609020204030204" pitchFamily="49" charset="0"/>
              </a:rPr>
              <a:t> </a:t>
            </a: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161068A6-29D6-2747-57C3-BAB23730E920}"/>
                  </a:ext>
                </a:extLst>
              </p:cNvPr>
              <p:cNvSpPr txBox="1"/>
              <p:nvPr/>
            </p:nvSpPr>
            <p:spPr>
              <a:xfrm>
                <a:off x="2426308" y="367748"/>
                <a:ext cx="6440353" cy="553998"/>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r>
                        <a:rPr lang="ru-RU" i="1" smtClean="0">
                          <a:latin typeface="Cambria Math" panose="02040503050406030204" pitchFamily="18" charset="0"/>
                        </a:rPr>
                        <m:t>если </m:t>
                      </m:r>
                      <m:sSub>
                        <m:sSubPr>
                          <m:ctrlPr>
                            <a:rPr lang="ru-RU"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𝑖</m:t>
                          </m:r>
                        </m:sub>
                      </m:sSub>
                      <m:r>
                        <a:rPr lang="en-US" b="0" i="1" smtClean="0">
                          <a:latin typeface="Cambria Math" panose="02040503050406030204" pitchFamily="18" charset="0"/>
                        </a:rPr>
                        <m:t>&gt;</m:t>
                      </m:r>
                      <m:r>
                        <a:rPr lang="en-US" i="1">
                          <a:latin typeface="Cambria Math" panose="02040503050406030204" pitchFamily="18" charset="0"/>
                          <a:ea typeface="Cambria Math" panose="02040503050406030204" pitchFamily="18" charset="0"/>
                        </a:rPr>
                        <m:t>𝑗</m:t>
                      </m:r>
                      <m:r>
                        <a:rPr lang="en-US" i="1">
                          <a:latin typeface="Cambria Math" panose="02040503050406030204" pitchFamily="18" charset="0"/>
                          <a:ea typeface="Cambria Math" panose="02040503050406030204" pitchFamily="18" charset="0"/>
                        </a:rPr>
                        <m:t>, то </m:t>
                      </m:r>
                      <m:r>
                        <a:rPr lang="en-US" i="1" smtClean="0">
                          <a:latin typeface="Cambria Math" panose="02040503050406030204" pitchFamily="18" charset="0"/>
                        </a:rPr>
                        <m:t>𝑑</m:t>
                      </m:r>
                      <m:r>
                        <a:rPr lang="en-US" b="0" i="1" smtClean="0">
                          <a:latin typeface="Cambria Math" panose="02040503050406030204" pitchFamily="18" charset="0"/>
                        </a:rPr>
                        <m:t>𝑝</m:t>
                      </m:r>
                      <m:d>
                        <m:dPr>
                          <m:begChr m:val="["/>
                          <m:endChr m:val="]"/>
                          <m:ctrlPr>
                            <a:rPr lang="en-US" i="1">
                              <a:latin typeface="Cambria Math" panose="02040503050406030204" pitchFamily="18" charset="0"/>
                            </a:rPr>
                          </m:ctrlPr>
                        </m:dPr>
                        <m:e>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𝑗</m:t>
                          </m:r>
                        </m:e>
                      </m:d>
                      <m:r>
                        <a:rPr lang="en-US" b="0" i="1" smtClean="0">
                          <a:latin typeface="Cambria Math" panose="02040503050406030204" pitchFamily="18" charset="0"/>
                        </a:rPr>
                        <m:t>=</m:t>
                      </m:r>
                      <m:r>
                        <a:rPr lang="en-US" b="0" i="1" smtClean="0">
                          <a:latin typeface="Cambria Math" panose="02040503050406030204" pitchFamily="18" charset="0"/>
                        </a:rPr>
                        <m:t>𝑑𝑝</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𝑖</m:t>
                          </m:r>
                          <m:r>
                            <a:rPr lang="en-US" b="0" i="1" smtClean="0">
                              <a:latin typeface="Cambria Math" panose="02040503050406030204" pitchFamily="18" charset="0"/>
                            </a:rPr>
                            <m:t>−1,</m:t>
                          </m:r>
                          <m:r>
                            <a:rPr lang="en-US" b="0" i="1" smtClean="0">
                              <a:latin typeface="Cambria Math" panose="02040503050406030204" pitchFamily="18" charset="0"/>
                            </a:rPr>
                            <m:t>𝑗</m:t>
                          </m:r>
                        </m:e>
                      </m:d>
                    </m:oMath>
                  </m:oMathPara>
                </a14:m>
                <a:endParaRPr lang="en-US" b="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ru-RU" i="1">
                          <a:latin typeface="Cambria Math" panose="02040503050406030204" pitchFamily="18" charset="0"/>
                        </a:rPr>
                        <m:t>е</m:t>
                      </m:r>
                      <m:r>
                        <a:rPr lang="ru-RU" b="0" i="1" smtClean="0">
                          <a:latin typeface="Cambria Math" panose="02040503050406030204" pitchFamily="18" charset="0"/>
                        </a:rPr>
                        <m:t>сли </m:t>
                      </m:r>
                      <m:sSub>
                        <m:sSubPr>
                          <m:ctrlPr>
                            <a:rPr lang="ru-RU"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𝑖</m:t>
                          </m:r>
                        </m:sub>
                      </m:sSub>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𝑗</m:t>
                      </m:r>
                      <m:r>
                        <a:rPr lang="en-US" b="0" i="1" smtClean="0">
                          <a:latin typeface="Cambria Math" panose="02040503050406030204" pitchFamily="18" charset="0"/>
                          <a:ea typeface="Cambria Math" panose="02040503050406030204" pitchFamily="18" charset="0"/>
                        </a:rPr>
                        <m:t>, то </m:t>
                      </m:r>
                      <m:r>
                        <a:rPr lang="en-US" i="1">
                          <a:latin typeface="Cambria Math" panose="02040503050406030204" pitchFamily="18" charset="0"/>
                        </a:rPr>
                        <m:t>𝑑</m:t>
                      </m:r>
                      <m:r>
                        <a:rPr lang="en-US" b="0" i="1" smtClean="0">
                          <a:latin typeface="Cambria Math" panose="02040503050406030204" pitchFamily="18" charset="0"/>
                        </a:rPr>
                        <m:t>𝑝</m:t>
                      </m:r>
                      <m:d>
                        <m:dPr>
                          <m:begChr m:val="["/>
                          <m:endChr m:val="]"/>
                          <m:ctrlPr>
                            <a:rPr lang="en-US" i="1">
                              <a:latin typeface="Cambria Math" panose="02040503050406030204" pitchFamily="18" charset="0"/>
                            </a:rPr>
                          </m:ctrlPr>
                        </m:dPr>
                        <m:e>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𝑗</m:t>
                          </m:r>
                        </m:e>
                      </m:d>
                      <m:r>
                        <a:rPr lang="ru-RU" b="0" i="1" smtClean="0">
                          <a:latin typeface="Cambria Math" panose="02040503050406030204" pitchFamily="18" charset="0"/>
                        </a:rPr>
                        <m:t>=</m:t>
                      </m:r>
                      <m:r>
                        <a:rPr lang="en-US" b="0" i="1" smtClean="0">
                          <a:latin typeface="Cambria Math" panose="02040503050406030204" pitchFamily="18" charset="0"/>
                        </a:rPr>
                        <m:t>𝑚𝑎𝑥</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𝑑𝑝</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𝑖</m:t>
                              </m:r>
                              <m:r>
                                <a:rPr lang="en-US" b="0" i="1" smtClean="0">
                                  <a:latin typeface="Cambria Math" panose="02040503050406030204" pitchFamily="18" charset="0"/>
                                </a:rPr>
                                <m:t>−1,</m:t>
                              </m:r>
                              <m:r>
                                <a:rPr lang="en-US" b="0" i="1" smtClean="0">
                                  <a:latin typeface="Cambria Math" panose="02040503050406030204" pitchFamily="18" charset="0"/>
                                </a:rPr>
                                <m:t>𝑗</m:t>
                              </m:r>
                            </m:e>
                          </m:d>
                          <m:r>
                            <a:rPr lang="en-US" b="0" i="1" smtClean="0">
                              <a:latin typeface="Cambria Math" panose="02040503050406030204" pitchFamily="18" charset="0"/>
                            </a:rPr>
                            <m:t>, </m:t>
                          </m:r>
                          <m:r>
                            <a:rPr lang="en-US" b="0" i="1" smtClean="0">
                              <a:latin typeface="Cambria Math" panose="02040503050406030204" pitchFamily="18" charset="0"/>
                            </a:rPr>
                            <m:t>𝑑𝑝</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𝑖</m:t>
                              </m:r>
                              <m:r>
                                <a:rPr lang="en-US" b="0" i="1" smtClean="0">
                                  <a:latin typeface="Cambria Math" panose="02040503050406030204" pitchFamily="18" charset="0"/>
                                </a:rPr>
                                <m:t>−1,</m:t>
                              </m:r>
                              <m:r>
                                <a:rPr lang="en-US" b="0" i="1" smtClean="0">
                                  <a:latin typeface="Cambria Math" panose="02040503050406030204" pitchFamily="18" charset="0"/>
                                </a:rPr>
                                <m:t>𝑗</m:t>
                              </m:r>
                              <m:r>
                                <a:rPr lang="en-US" b="0" i="1" smtClean="0">
                                  <a:latin typeface="Cambria Math" panose="02040503050406030204" pitchFamily="18" charset="0"/>
                                </a:rPr>
                                <m:t>−</m:t>
                              </m:r>
                              <m:sSub>
                                <m:sSubPr>
                                  <m:ctrlPr>
                                    <a:rPr lang="ru-RU"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𝑖</m:t>
                                  </m:r>
                                </m:sub>
                              </m:sSub>
                            </m:e>
                          </m:d>
                          <m:r>
                            <a:rPr lang="ru-RU" b="0" i="1" smtClean="0">
                              <a:latin typeface="Cambria Math" panose="02040503050406030204" pitchFamily="18" charset="0"/>
                            </a:rPr>
                            <m:t>+</m:t>
                          </m:r>
                          <m:sSub>
                            <m:sSubPr>
                              <m:ctrlPr>
                                <a:rPr lang="ru-RU" i="1">
                                  <a:latin typeface="Cambria Math" panose="02040503050406030204" pitchFamily="18" charset="0"/>
                                </a:rPr>
                              </m:ctrlPr>
                            </m:sSubPr>
                            <m:e>
                              <m:r>
                                <a:rPr lang="en-US" b="0" i="1" smtClean="0">
                                  <a:latin typeface="Cambria Math" panose="02040503050406030204" pitchFamily="18" charset="0"/>
                                </a:rPr>
                                <m:t>𝑝</m:t>
                              </m:r>
                            </m:e>
                            <m:sub>
                              <m:r>
                                <a:rPr lang="en-US" i="1">
                                  <a:latin typeface="Cambria Math" panose="02040503050406030204" pitchFamily="18" charset="0"/>
                                </a:rPr>
                                <m:t>𝑖</m:t>
                              </m:r>
                            </m:sub>
                          </m:sSub>
                        </m:e>
                      </m:d>
                    </m:oMath>
                  </m:oMathPara>
                </a14:m>
                <a:endParaRPr lang="en-US" sz="2400" b="0" dirty="0"/>
              </a:p>
            </p:txBody>
          </p:sp>
        </mc:Choice>
        <mc:Fallback xmlns="">
          <p:sp>
            <p:nvSpPr>
              <p:cNvPr id="20" name="TextBox 19">
                <a:extLst>
                  <a:ext uri="{FF2B5EF4-FFF2-40B4-BE49-F238E27FC236}">
                    <a16:creationId xmlns:a16="http://schemas.microsoft.com/office/drawing/2014/main" id="{161068A6-29D6-2747-57C3-BAB23730E920}"/>
                  </a:ext>
                </a:extLst>
              </p:cNvPr>
              <p:cNvSpPr txBox="1">
                <a:spLocks noRot="1" noChangeAspect="1" noMove="1" noResize="1" noEditPoints="1" noAdjustHandles="1" noChangeArrowheads="1" noChangeShapeType="1" noTextEdit="1"/>
              </p:cNvSpPr>
              <p:nvPr/>
            </p:nvSpPr>
            <p:spPr>
              <a:xfrm>
                <a:off x="2426308" y="367748"/>
                <a:ext cx="6440353" cy="553998"/>
              </a:xfrm>
              <a:prstGeom prst="rect">
                <a:avLst/>
              </a:prstGeom>
              <a:blipFill>
                <a:blip r:embed="rId2"/>
                <a:stretch>
                  <a:fillRect l="-946" b="-16484"/>
                </a:stretch>
              </a:blipFill>
            </p:spPr>
            <p:txBody>
              <a:bodyPr/>
              <a:lstStyle/>
              <a:p>
                <a:r>
                  <a:rPr lang="ru-BY">
                    <a:noFill/>
                  </a:rPr>
                  <a:t> </a:t>
                </a:r>
              </a:p>
            </p:txBody>
          </p:sp>
        </mc:Fallback>
      </mc:AlternateContent>
      <mc:AlternateContent xmlns:mc="http://schemas.openxmlformats.org/markup-compatibility/2006" xmlns:a14="http://schemas.microsoft.com/office/drawing/2010/main">
        <mc:Choice Requires="a14">
          <p:graphicFrame>
            <p:nvGraphicFramePr>
              <p:cNvPr id="5" name="Таблица 5">
                <a:extLst>
                  <a:ext uri="{FF2B5EF4-FFF2-40B4-BE49-F238E27FC236}">
                    <a16:creationId xmlns:a16="http://schemas.microsoft.com/office/drawing/2014/main" id="{ED79AEA3-33FA-5ACE-419C-EBBBE0C10B57}"/>
                  </a:ext>
                </a:extLst>
              </p:cNvPr>
              <p:cNvGraphicFramePr>
                <a:graphicFrameLocks noGrp="1"/>
              </p:cNvGraphicFramePr>
              <p:nvPr>
                <p:extLst>
                  <p:ext uri="{D42A27DB-BD31-4B8C-83A1-F6EECF244321}">
                    <p14:modId xmlns:p14="http://schemas.microsoft.com/office/powerpoint/2010/main" val="560529762"/>
                  </p:ext>
                </p:extLst>
              </p:nvPr>
            </p:nvGraphicFramePr>
            <p:xfrm>
              <a:off x="86418" y="3121327"/>
              <a:ext cx="12019164" cy="3289222"/>
            </p:xfrm>
            <a:graphic>
              <a:graphicData uri="http://schemas.openxmlformats.org/drawingml/2006/table">
                <a:tbl>
                  <a:tblPr firstRow="1" bandRow="1">
                    <a:tableStyleId>{5C22544A-7EE6-4342-B048-85BDC9FD1C3A}</a:tableStyleId>
                  </a:tblPr>
                  <a:tblGrid>
                    <a:gridCol w="782424">
                      <a:extLst>
                        <a:ext uri="{9D8B030D-6E8A-4147-A177-3AD203B41FA5}">
                          <a16:colId xmlns:a16="http://schemas.microsoft.com/office/drawing/2014/main" val="2540410567"/>
                        </a:ext>
                      </a:extLst>
                    </a:gridCol>
                    <a:gridCol w="518475">
                      <a:extLst>
                        <a:ext uri="{9D8B030D-6E8A-4147-A177-3AD203B41FA5}">
                          <a16:colId xmlns:a16="http://schemas.microsoft.com/office/drawing/2014/main" val="2277106124"/>
                        </a:ext>
                      </a:extLst>
                    </a:gridCol>
                    <a:gridCol w="631595">
                      <a:extLst>
                        <a:ext uri="{9D8B030D-6E8A-4147-A177-3AD203B41FA5}">
                          <a16:colId xmlns:a16="http://schemas.microsoft.com/office/drawing/2014/main" val="1560993827"/>
                        </a:ext>
                      </a:extLst>
                    </a:gridCol>
                    <a:gridCol w="659877">
                      <a:extLst>
                        <a:ext uri="{9D8B030D-6E8A-4147-A177-3AD203B41FA5}">
                          <a16:colId xmlns:a16="http://schemas.microsoft.com/office/drawing/2014/main" val="86891720"/>
                        </a:ext>
                      </a:extLst>
                    </a:gridCol>
                    <a:gridCol w="688156">
                      <a:extLst>
                        <a:ext uri="{9D8B030D-6E8A-4147-A177-3AD203B41FA5}">
                          <a16:colId xmlns:a16="http://schemas.microsoft.com/office/drawing/2014/main" val="2791491411"/>
                        </a:ext>
                      </a:extLst>
                    </a:gridCol>
                    <a:gridCol w="669304">
                      <a:extLst>
                        <a:ext uri="{9D8B030D-6E8A-4147-A177-3AD203B41FA5}">
                          <a16:colId xmlns:a16="http://schemas.microsoft.com/office/drawing/2014/main" val="969075023"/>
                        </a:ext>
                      </a:extLst>
                    </a:gridCol>
                    <a:gridCol w="707010">
                      <a:extLst>
                        <a:ext uri="{9D8B030D-6E8A-4147-A177-3AD203B41FA5}">
                          <a16:colId xmlns:a16="http://schemas.microsoft.com/office/drawing/2014/main" val="1848849026"/>
                        </a:ext>
                      </a:extLst>
                    </a:gridCol>
                    <a:gridCol w="659876">
                      <a:extLst>
                        <a:ext uri="{9D8B030D-6E8A-4147-A177-3AD203B41FA5}">
                          <a16:colId xmlns:a16="http://schemas.microsoft.com/office/drawing/2014/main" val="125751897"/>
                        </a:ext>
                      </a:extLst>
                    </a:gridCol>
                    <a:gridCol w="563230">
                      <a:extLst>
                        <a:ext uri="{9D8B030D-6E8A-4147-A177-3AD203B41FA5}">
                          <a16:colId xmlns:a16="http://schemas.microsoft.com/office/drawing/2014/main" val="824317657"/>
                        </a:ext>
                      </a:extLst>
                    </a:gridCol>
                    <a:gridCol w="682135">
                      <a:extLst>
                        <a:ext uri="{9D8B030D-6E8A-4147-A177-3AD203B41FA5}">
                          <a16:colId xmlns:a16="http://schemas.microsoft.com/office/drawing/2014/main" val="2863106835"/>
                        </a:ext>
                      </a:extLst>
                    </a:gridCol>
                    <a:gridCol w="682135">
                      <a:extLst>
                        <a:ext uri="{9D8B030D-6E8A-4147-A177-3AD203B41FA5}">
                          <a16:colId xmlns:a16="http://schemas.microsoft.com/office/drawing/2014/main" val="962036234"/>
                        </a:ext>
                      </a:extLst>
                    </a:gridCol>
                    <a:gridCol w="682135">
                      <a:extLst>
                        <a:ext uri="{9D8B030D-6E8A-4147-A177-3AD203B41FA5}">
                          <a16:colId xmlns:a16="http://schemas.microsoft.com/office/drawing/2014/main" val="3846627112"/>
                        </a:ext>
                      </a:extLst>
                    </a:gridCol>
                    <a:gridCol w="682135">
                      <a:extLst>
                        <a:ext uri="{9D8B030D-6E8A-4147-A177-3AD203B41FA5}">
                          <a16:colId xmlns:a16="http://schemas.microsoft.com/office/drawing/2014/main" val="3881949470"/>
                        </a:ext>
                      </a:extLst>
                    </a:gridCol>
                    <a:gridCol w="682135">
                      <a:extLst>
                        <a:ext uri="{9D8B030D-6E8A-4147-A177-3AD203B41FA5}">
                          <a16:colId xmlns:a16="http://schemas.microsoft.com/office/drawing/2014/main" val="1058841394"/>
                        </a:ext>
                      </a:extLst>
                    </a:gridCol>
                    <a:gridCol w="682135">
                      <a:extLst>
                        <a:ext uri="{9D8B030D-6E8A-4147-A177-3AD203B41FA5}">
                          <a16:colId xmlns:a16="http://schemas.microsoft.com/office/drawing/2014/main" val="1842999803"/>
                        </a:ext>
                      </a:extLst>
                    </a:gridCol>
                    <a:gridCol w="682135">
                      <a:extLst>
                        <a:ext uri="{9D8B030D-6E8A-4147-A177-3AD203B41FA5}">
                          <a16:colId xmlns:a16="http://schemas.microsoft.com/office/drawing/2014/main" val="1452018743"/>
                        </a:ext>
                      </a:extLst>
                    </a:gridCol>
                    <a:gridCol w="552664">
                      <a:extLst>
                        <a:ext uri="{9D8B030D-6E8A-4147-A177-3AD203B41FA5}">
                          <a16:colId xmlns:a16="http://schemas.microsoft.com/office/drawing/2014/main" val="3398130780"/>
                        </a:ext>
                      </a:extLst>
                    </a:gridCol>
                    <a:gridCol w="811608">
                      <a:extLst>
                        <a:ext uri="{9D8B030D-6E8A-4147-A177-3AD203B41FA5}">
                          <a16:colId xmlns:a16="http://schemas.microsoft.com/office/drawing/2014/main" val="3588018830"/>
                        </a:ext>
                      </a:extLst>
                    </a:gridCol>
                  </a:tblGrid>
                  <a:tr h="627908">
                    <a:tc>
                      <a:txBody>
                        <a:bodyPr/>
                        <a:lstStyle/>
                        <a:p>
                          <a:endParaRPr lang="x-none"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r>
                                  <a:rPr lang="en-US" b="0" i="1" dirty="0" smtClean="0">
                                    <a:solidFill>
                                      <a:schemeClr val="tx1"/>
                                    </a:solidFill>
                                    <a:latin typeface="Cambria Math" panose="02040503050406030204" pitchFamily="18" charset="0"/>
                                  </a:rPr>
                                  <m:t>0</m:t>
                                </m:r>
                              </m:oMath>
                            </m:oMathPara>
                          </a14:m>
                          <a:endParaRPr lang="x-none" b="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0" dirty="0">
                              <a:solidFill>
                                <a:schemeClr val="tx1"/>
                              </a:solidFill>
                            </a:rPr>
                            <a:t>1</a:t>
                          </a:r>
                          <a:endParaRPr lang="x-none" b="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r>
                                  <a:rPr lang="ru-RU" b="0" i="1" dirty="0" smtClean="0">
                                    <a:solidFill>
                                      <a:schemeClr val="tx1"/>
                                    </a:solidFill>
                                    <a:latin typeface="Cambria Math" panose="02040503050406030204" pitchFamily="18" charset="0"/>
                                  </a:rPr>
                                  <m:t>2</m:t>
                                </m:r>
                              </m:oMath>
                            </m:oMathPara>
                          </a14:m>
                          <a:endParaRPr lang="x-none" b="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ru-RU" b="0" dirty="0">
                              <a:solidFill>
                                <a:schemeClr val="tx1"/>
                              </a:solidFill>
                            </a:rPr>
                            <a:t>3</a:t>
                          </a:r>
                          <a:endParaRPr lang="x-none" b="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ru-RU" b="0" dirty="0">
                              <a:solidFill>
                                <a:schemeClr val="tx1"/>
                              </a:solidFill>
                            </a:rPr>
                            <a:t>4</a:t>
                          </a:r>
                          <a:endParaRPr lang="x-none" b="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ru-RU" b="0" dirty="0">
                              <a:solidFill>
                                <a:schemeClr val="tx1"/>
                              </a:solidFill>
                            </a:rPr>
                            <a:t>5</a:t>
                          </a:r>
                          <a:endParaRPr lang="x-none" b="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ru-RU" b="0" dirty="0">
                              <a:solidFill>
                                <a:schemeClr val="tx1"/>
                              </a:solidFill>
                            </a:rPr>
                            <a:t>6</a:t>
                          </a:r>
                          <a:endParaRPr lang="x-none" b="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ru-RU" b="0" dirty="0">
                              <a:solidFill>
                                <a:schemeClr val="tx1"/>
                              </a:solidFill>
                            </a:rPr>
                            <a:t>7</a:t>
                          </a:r>
                          <a:endParaRPr lang="x-none" b="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ru-RU" b="0" dirty="0">
                              <a:solidFill>
                                <a:schemeClr val="tx1"/>
                              </a:solidFill>
                            </a:rPr>
                            <a:t>8</a:t>
                          </a:r>
                          <a:endParaRPr lang="x-none" b="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ru-RU" b="0" dirty="0">
                              <a:solidFill>
                                <a:schemeClr val="tx1"/>
                              </a:solidFill>
                            </a:rPr>
                            <a:t>9</a:t>
                          </a:r>
                          <a:endParaRPr lang="x-none" b="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ru-RU" b="0" dirty="0">
                              <a:solidFill>
                                <a:schemeClr val="tx1"/>
                              </a:solidFill>
                            </a:rPr>
                            <a:t>10</a:t>
                          </a:r>
                          <a:endParaRPr lang="x-none" b="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ru-RU" b="0" dirty="0">
                              <a:solidFill>
                                <a:schemeClr val="tx1"/>
                              </a:solidFill>
                            </a:rPr>
                            <a:t>11</a:t>
                          </a:r>
                          <a:endParaRPr lang="x-none" b="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ru-RU" b="0" dirty="0">
                              <a:solidFill>
                                <a:schemeClr val="tx1"/>
                              </a:solidFill>
                            </a:rPr>
                            <a:t>12</a:t>
                          </a:r>
                          <a:endParaRPr lang="x-none" b="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ru-RU" b="0" dirty="0">
                              <a:solidFill>
                                <a:schemeClr val="tx1"/>
                              </a:solidFill>
                            </a:rPr>
                            <a:t>13</a:t>
                          </a:r>
                          <a:endParaRPr lang="x-none" b="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ru-RU" b="0" dirty="0">
                              <a:solidFill>
                                <a:schemeClr val="tx1"/>
                              </a:solidFill>
                            </a:rPr>
                            <a:t>14</a:t>
                          </a:r>
                          <a:endParaRPr lang="x-none" b="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ru-RU" b="0" dirty="0">
                              <a:solidFill>
                                <a:schemeClr val="tx1"/>
                              </a:solidFill>
                            </a:rPr>
                            <a:t>15</a:t>
                          </a:r>
                          <a:endParaRPr lang="x-none" b="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r>
                                  <a:rPr lang="en-US" sz="1400" b="0" i="1" dirty="0" smtClean="0">
                                    <a:solidFill>
                                      <a:schemeClr val="tx1"/>
                                    </a:solidFill>
                                    <a:latin typeface="Cambria Math" panose="02040503050406030204" pitchFamily="18" charset="0"/>
                                  </a:rPr>
                                  <m:t>𝑊</m:t>
                                </m:r>
                                <m:r>
                                  <a:rPr lang="en-US" sz="1400" b="0" i="1" dirty="0" smtClean="0">
                                    <a:solidFill>
                                      <a:schemeClr val="tx1"/>
                                    </a:solidFill>
                                    <a:latin typeface="Cambria Math" panose="02040503050406030204" pitchFamily="18" charset="0"/>
                                  </a:rPr>
                                  <m:t>=16</m:t>
                                </m:r>
                              </m:oMath>
                            </m:oMathPara>
                          </a14:m>
                          <a:endParaRPr lang="x-none" sz="1400" b="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32879889"/>
                      </a:ext>
                    </a:extLst>
                  </a:tr>
                  <a:tr h="371921">
                    <a:tc>
                      <a:txBody>
                        <a:bodyPr/>
                        <a:lstStyle/>
                        <a:p>
                          <a:pPr algn="ctr"/>
                          <a:r>
                            <a:rPr lang="en-US" b="0" dirty="0">
                              <a:solidFill>
                                <a:schemeClr val="tx1"/>
                              </a:solidFill>
                            </a:rPr>
                            <a:t>0</a:t>
                          </a:r>
                          <a:endParaRPr lang="x-none" b="0" dirty="0">
                            <a:solidFill>
                              <a:schemeClr val="tx1"/>
                            </a:solidFill>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ru-RU" dirty="0">
                              <a:solidFill>
                                <a:schemeClr val="tx1"/>
                              </a:solidFill>
                            </a:rPr>
                            <a:t>0</a:t>
                          </a:r>
                          <a:endParaRPr lang="x-none"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black"/>
                              </a:solidFill>
                              <a:effectLst/>
                              <a:uLnTx/>
                              <a:uFillTx/>
                              <a:latin typeface="Calibri"/>
                              <a:ea typeface="+mn-ea"/>
                              <a:cs typeface="+mn-cs"/>
                            </a:rPr>
                            <a:t>0</a:t>
                          </a:r>
                          <a:endParaRPr kumimoji="0" lang="x-none" sz="1800" b="0" i="0" u="none" strike="noStrike" kern="1200" cap="none" spc="0" normalizeH="0" baseline="0" noProof="0" dirty="0">
                            <a:ln>
                              <a:noFill/>
                            </a:ln>
                            <a:solidFill>
                              <a:prstClr val="black"/>
                            </a:solidFill>
                            <a:effectLst/>
                            <a:uLnTx/>
                            <a:uFillTx/>
                            <a:latin typeface="Calibri"/>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black"/>
                              </a:solidFill>
                              <a:effectLst/>
                              <a:uLnTx/>
                              <a:uFillTx/>
                              <a:latin typeface="Calibri"/>
                              <a:ea typeface="+mn-ea"/>
                              <a:cs typeface="+mn-cs"/>
                            </a:rPr>
                            <a:t>0</a:t>
                          </a:r>
                          <a:endParaRPr kumimoji="0" lang="x-none" sz="1800" b="0" i="0" u="none" strike="noStrike" kern="1200" cap="none" spc="0" normalizeH="0" baseline="0" noProof="0" dirty="0">
                            <a:ln>
                              <a:noFill/>
                            </a:ln>
                            <a:solidFill>
                              <a:prstClr val="black"/>
                            </a:solidFill>
                            <a:effectLst/>
                            <a:uLnTx/>
                            <a:uFillTx/>
                            <a:latin typeface="Calibri"/>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black"/>
                              </a:solidFill>
                              <a:effectLst/>
                              <a:uLnTx/>
                              <a:uFillTx/>
                              <a:latin typeface="Calibri"/>
                              <a:ea typeface="+mn-ea"/>
                              <a:cs typeface="+mn-cs"/>
                            </a:rPr>
                            <a:t>0</a:t>
                          </a:r>
                          <a:endParaRPr kumimoji="0" lang="x-none" sz="1800" b="0" i="0" u="none" strike="noStrike" kern="1200" cap="none" spc="0" normalizeH="0" baseline="0" noProof="0" dirty="0">
                            <a:ln>
                              <a:noFill/>
                            </a:ln>
                            <a:solidFill>
                              <a:prstClr val="black"/>
                            </a:solidFill>
                            <a:effectLst/>
                            <a:uLnTx/>
                            <a:uFillTx/>
                            <a:latin typeface="Calibri"/>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black"/>
                              </a:solidFill>
                              <a:effectLst/>
                              <a:uLnTx/>
                              <a:uFillTx/>
                              <a:latin typeface="Calibri"/>
                              <a:ea typeface="+mn-ea"/>
                              <a:cs typeface="+mn-cs"/>
                            </a:rPr>
                            <a:t>0</a:t>
                          </a:r>
                          <a:endParaRPr kumimoji="0" lang="x-none" sz="1800" b="0" i="0" u="none" strike="noStrike" kern="1200" cap="none" spc="0" normalizeH="0" baseline="0" noProof="0" dirty="0">
                            <a:ln>
                              <a:noFill/>
                            </a:ln>
                            <a:solidFill>
                              <a:prstClr val="black"/>
                            </a:solidFill>
                            <a:effectLst/>
                            <a:uLnTx/>
                            <a:uFillTx/>
                            <a:latin typeface="Calibri"/>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black"/>
                              </a:solidFill>
                              <a:effectLst/>
                              <a:uLnTx/>
                              <a:uFillTx/>
                              <a:latin typeface="Calibri"/>
                              <a:ea typeface="+mn-ea"/>
                              <a:cs typeface="+mn-cs"/>
                            </a:rPr>
                            <a:t>0</a:t>
                          </a:r>
                          <a:endParaRPr kumimoji="0" lang="x-none" sz="1800" b="0" i="0" u="none" strike="noStrike" kern="1200" cap="none" spc="0" normalizeH="0" baseline="0" noProof="0" dirty="0">
                            <a:ln>
                              <a:noFill/>
                            </a:ln>
                            <a:solidFill>
                              <a:prstClr val="black"/>
                            </a:solidFill>
                            <a:effectLst/>
                            <a:uLnTx/>
                            <a:uFillTx/>
                            <a:latin typeface="Calibri"/>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black"/>
                              </a:solidFill>
                              <a:effectLst/>
                              <a:uLnTx/>
                              <a:uFillTx/>
                              <a:latin typeface="Calibri"/>
                              <a:ea typeface="+mn-ea"/>
                              <a:cs typeface="+mn-cs"/>
                            </a:rPr>
                            <a:t>0</a:t>
                          </a:r>
                          <a:endParaRPr kumimoji="0" lang="x-none" sz="1800" b="0" i="0" u="none" strike="noStrike" kern="1200" cap="none" spc="0" normalizeH="0" baseline="0" noProof="0" dirty="0">
                            <a:ln>
                              <a:noFill/>
                            </a:ln>
                            <a:solidFill>
                              <a:prstClr val="black"/>
                            </a:solidFill>
                            <a:effectLst/>
                            <a:uLnTx/>
                            <a:uFillTx/>
                            <a:latin typeface="Calibri"/>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black"/>
                              </a:solidFill>
                              <a:effectLst/>
                              <a:uLnTx/>
                              <a:uFillTx/>
                              <a:latin typeface="Calibri"/>
                              <a:ea typeface="+mn-ea"/>
                              <a:cs typeface="+mn-cs"/>
                            </a:rPr>
                            <a:t>0</a:t>
                          </a:r>
                          <a:endParaRPr kumimoji="0" lang="x-none" sz="1800" b="0" i="0" u="none" strike="noStrike" kern="1200" cap="none" spc="0" normalizeH="0" baseline="0" noProof="0" dirty="0">
                            <a:ln>
                              <a:noFill/>
                            </a:ln>
                            <a:solidFill>
                              <a:prstClr val="black"/>
                            </a:solidFill>
                            <a:effectLst/>
                            <a:uLnTx/>
                            <a:uFillTx/>
                            <a:latin typeface="Calibri"/>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black"/>
                              </a:solidFill>
                              <a:effectLst/>
                              <a:uLnTx/>
                              <a:uFillTx/>
                              <a:latin typeface="Calibri"/>
                              <a:ea typeface="+mn-ea"/>
                              <a:cs typeface="+mn-cs"/>
                            </a:rPr>
                            <a:t>0</a:t>
                          </a:r>
                          <a:endParaRPr kumimoji="0" lang="x-none" sz="1800" b="0" i="0" u="none" strike="noStrike" kern="1200" cap="none" spc="0" normalizeH="0" baseline="0" noProof="0" dirty="0">
                            <a:ln>
                              <a:noFill/>
                            </a:ln>
                            <a:solidFill>
                              <a:prstClr val="black"/>
                            </a:solidFill>
                            <a:effectLst/>
                            <a:uLnTx/>
                            <a:uFillTx/>
                            <a:latin typeface="Calibri"/>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black"/>
                              </a:solidFill>
                              <a:effectLst/>
                              <a:uLnTx/>
                              <a:uFillTx/>
                              <a:latin typeface="Calibri"/>
                              <a:ea typeface="+mn-ea"/>
                              <a:cs typeface="+mn-cs"/>
                            </a:rPr>
                            <a:t>0</a:t>
                          </a:r>
                          <a:endParaRPr kumimoji="0" lang="x-none" sz="1800" b="0" i="0" u="none" strike="noStrike" kern="1200" cap="none" spc="0" normalizeH="0" baseline="0" noProof="0" dirty="0">
                            <a:ln>
                              <a:noFill/>
                            </a:ln>
                            <a:solidFill>
                              <a:prstClr val="black"/>
                            </a:solidFill>
                            <a:effectLst/>
                            <a:uLnTx/>
                            <a:uFillTx/>
                            <a:latin typeface="Calibri"/>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black"/>
                              </a:solidFill>
                              <a:effectLst/>
                              <a:uLnTx/>
                              <a:uFillTx/>
                              <a:latin typeface="Calibri"/>
                              <a:ea typeface="+mn-ea"/>
                              <a:cs typeface="+mn-cs"/>
                            </a:rPr>
                            <a:t>0</a:t>
                          </a:r>
                          <a:endParaRPr kumimoji="0" lang="x-none" sz="1800" b="0" i="0" u="none" strike="noStrike" kern="1200" cap="none" spc="0" normalizeH="0" baseline="0" noProof="0" dirty="0">
                            <a:ln>
                              <a:noFill/>
                            </a:ln>
                            <a:solidFill>
                              <a:prstClr val="black"/>
                            </a:solidFill>
                            <a:effectLst/>
                            <a:uLnTx/>
                            <a:uFillTx/>
                            <a:latin typeface="Calibri"/>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black"/>
                              </a:solidFill>
                              <a:effectLst/>
                              <a:uLnTx/>
                              <a:uFillTx/>
                              <a:latin typeface="Calibri"/>
                              <a:ea typeface="+mn-ea"/>
                              <a:cs typeface="+mn-cs"/>
                            </a:rPr>
                            <a:t>0</a:t>
                          </a:r>
                          <a:endParaRPr kumimoji="0" lang="x-none" sz="1800" b="0" i="0" u="none" strike="noStrike" kern="1200" cap="none" spc="0" normalizeH="0" baseline="0" noProof="0" dirty="0">
                            <a:ln>
                              <a:noFill/>
                            </a:ln>
                            <a:solidFill>
                              <a:prstClr val="black"/>
                            </a:solidFill>
                            <a:effectLst/>
                            <a:uLnTx/>
                            <a:uFillTx/>
                            <a:latin typeface="Calibri"/>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black"/>
                              </a:solidFill>
                              <a:effectLst/>
                              <a:uLnTx/>
                              <a:uFillTx/>
                              <a:latin typeface="Calibri"/>
                              <a:ea typeface="+mn-ea"/>
                              <a:cs typeface="+mn-cs"/>
                            </a:rPr>
                            <a:t>0</a:t>
                          </a:r>
                          <a:endParaRPr kumimoji="0" lang="x-none" sz="1800" b="0" i="0" u="none" strike="noStrike" kern="1200" cap="none" spc="0" normalizeH="0" baseline="0" noProof="0" dirty="0">
                            <a:ln>
                              <a:noFill/>
                            </a:ln>
                            <a:solidFill>
                              <a:prstClr val="black"/>
                            </a:solidFill>
                            <a:effectLst/>
                            <a:uLnTx/>
                            <a:uFillTx/>
                            <a:latin typeface="Calibri"/>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black"/>
                              </a:solidFill>
                              <a:effectLst/>
                              <a:uLnTx/>
                              <a:uFillTx/>
                              <a:latin typeface="Calibri"/>
                              <a:ea typeface="+mn-ea"/>
                              <a:cs typeface="+mn-cs"/>
                            </a:rPr>
                            <a:t>0</a:t>
                          </a:r>
                          <a:endParaRPr kumimoji="0" lang="x-none" sz="1800" b="0" i="0" u="none" strike="noStrike" kern="1200" cap="none" spc="0" normalizeH="0" baseline="0" noProof="0" dirty="0">
                            <a:ln>
                              <a:noFill/>
                            </a:ln>
                            <a:solidFill>
                              <a:prstClr val="black"/>
                            </a:solidFill>
                            <a:effectLst/>
                            <a:uLnTx/>
                            <a:uFillTx/>
                            <a:latin typeface="Calibri"/>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black"/>
                              </a:solidFill>
                              <a:effectLst/>
                              <a:uLnTx/>
                              <a:uFillTx/>
                              <a:latin typeface="Calibri"/>
                              <a:ea typeface="+mn-ea"/>
                              <a:cs typeface="+mn-cs"/>
                            </a:rPr>
                            <a:t>0</a:t>
                          </a:r>
                          <a:endParaRPr kumimoji="0" lang="x-none" sz="1800" b="0" i="0" u="none" strike="noStrike" kern="1200" cap="none" spc="0" normalizeH="0" baseline="0" noProof="0" dirty="0">
                            <a:ln>
                              <a:noFill/>
                            </a:ln>
                            <a:solidFill>
                              <a:prstClr val="black"/>
                            </a:solidFill>
                            <a:effectLst/>
                            <a:uLnTx/>
                            <a:uFillTx/>
                            <a:latin typeface="Calibri"/>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black"/>
                              </a:solidFill>
                              <a:effectLst/>
                              <a:uLnTx/>
                              <a:uFillTx/>
                              <a:latin typeface="Calibri"/>
                              <a:ea typeface="+mn-ea"/>
                              <a:cs typeface="+mn-cs"/>
                            </a:rPr>
                            <a:t>0</a:t>
                          </a:r>
                          <a:endParaRPr kumimoji="0" lang="x-none" sz="1800" b="0" i="0" u="none" strike="noStrike" kern="1200" cap="none" spc="0" normalizeH="0" baseline="0" noProof="0" dirty="0">
                            <a:ln>
                              <a:noFill/>
                            </a:ln>
                            <a:solidFill>
                              <a:prstClr val="black"/>
                            </a:solidFill>
                            <a:effectLst/>
                            <a:uLnTx/>
                            <a:uFillTx/>
                            <a:latin typeface="Calibri"/>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black"/>
                              </a:solidFill>
                              <a:effectLst/>
                              <a:uLnTx/>
                              <a:uFillTx/>
                              <a:latin typeface="Calibri"/>
                              <a:ea typeface="+mn-ea"/>
                              <a:cs typeface="+mn-cs"/>
                            </a:rPr>
                            <a:t>0</a:t>
                          </a:r>
                          <a:endParaRPr kumimoji="0" lang="x-none" sz="1800" b="0" i="0" u="none" strike="noStrike" kern="1200" cap="none" spc="0" normalizeH="0" baseline="0" noProof="0" dirty="0">
                            <a:ln>
                              <a:noFill/>
                            </a:ln>
                            <a:solidFill>
                              <a:prstClr val="black"/>
                            </a:solidFill>
                            <a:effectLst/>
                            <a:uLnTx/>
                            <a:uFillTx/>
                            <a:latin typeface="Calibri"/>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extLst>
                      <a:ext uri="{0D108BD9-81ED-4DB2-BD59-A6C34878D82A}">
                        <a16:rowId xmlns:a16="http://schemas.microsoft.com/office/drawing/2014/main" val="2396273663"/>
                      </a:ext>
                    </a:extLst>
                  </a:tr>
                  <a:tr h="371921">
                    <a:tc>
                      <a:txBody>
                        <a:bodyPr/>
                        <a:lstStyle/>
                        <a:p>
                          <a:pPr algn="ctr"/>
                          <a:r>
                            <a:rPr lang="ru-RU" b="0" dirty="0">
                              <a:solidFill>
                                <a:srgbClr val="FF0000"/>
                              </a:solidFill>
                            </a:rPr>
                            <a:t>1</a:t>
                          </a:r>
                          <a:endParaRPr lang="x-none" b="0" dirty="0">
                            <a:solidFill>
                              <a:srgbClr val="FF0000"/>
                            </a:solidFill>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black"/>
                              </a:solidFill>
                              <a:effectLst/>
                              <a:uLnTx/>
                              <a:uFillTx/>
                              <a:latin typeface="Calibri"/>
                              <a:ea typeface="+mn-ea"/>
                              <a:cs typeface="+mn-cs"/>
                            </a:rPr>
                            <a:t>0</a:t>
                          </a:r>
                          <a:endParaRPr kumimoji="0" lang="x-none" sz="1800" b="0" i="0" u="none" strike="noStrike" kern="1200" cap="none" spc="0" normalizeH="0" baseline="0" noProof="0" dirty="0">
                            <a:ln>
                              <a:noFill/>
                            </a:ln>
                            <a:solidFill>
                              <a:prstClr val="black"/>
                            </a:solidFill>
                            <a:effectLst/>
                            <a:uLnTx/>
                            <a:uFillTx/>
                            <a:latin typeface="Calibri"/>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algn="ctr"/>
                          <a:r>
                            <a:rPr lang="ru-RU" dirty="0"/>
                            <a:t>0</a:t>
                          </a:r>
                          <a:endParaRPr lang="x-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ru-RU" dirty="0"/>
                            <a:t>0</a:t>
                          </a:r>
                          <a:endParaRPr lang="x-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ru-RU" dirty="0"/>
                            <a:t>0</a:t>
                          </a:r>
                          <a:endParaRPr lang="x-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ru-RU" dirty="0"/>
                            <a:t>5</a:t>
                          </a:r>
                          <a:endParaRPr lang="x-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r>
                            <a:rPr lang="ru-RU" dirty="0"/>
                            <a:t>5</a:t>
                          </a:r>
                          <a:endParaRPr lang="x-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ru-RU" dirty="0"/>
                            <a:t>5</a:t>
                          </a:r>
                          <a:endParaRPr lang="x-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ru-RU" dirty="0"/>
                            <a:t>5</a:t>
                          </a:r>
                          <a:endParaRPr lang="x-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ru-RU" dirty="0"/>
                            <a:t>5</a:t>
                          </a:r>
                          <a:endParaRPr lang="x-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ru-RU" dirty="0"/>
                            <a:t>5</a:t>
                          </a:r>
                          <a:endParaRPr lang="x-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ru-RU" dirty="0"/>
                            <a:t>5</a:t>
                          </a:r>
                          <a:endParaRPr lang="x-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ru-RU" dirty="0"/>
                            <a:t>5</a:t>
                          </a:r>
                          <a:endParaRPr lang="x-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ru-RU" dirty="0"/>
                            <a:t>5</a:t>
                          </a:r>
                          <a:endParaRPr lang="x-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ru-RU" dirty="0"/>
                            <a:t>5</a:t>
                          </a:r>
                          <a:endParaRPr lang="x-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ru-RU" dirty="0"/>
                            <a:t>5</a:t>
                          </a:r>
                          <a:endParaRPr lang="x-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ru-RU" dirty="0"/>
                            <a:t>5</a:t>
                          </a:r>
                          <a:endParaRPr lang="x-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ru-RU" dirty="0"/>
                            <a:t>5</a:t>
                          </a:r>
                          <a:endParaRPr lang="x-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24695744"/>
                      </a:ext>
                    </a:extLst>
                  </a:tr>
                  <a:tr h="38433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ru-RU" b="0" dirty="0">
                              <a:solidFill>
                                <a:srgbClr val="FF0000"/>
                              </a:solidFill>
                            </a:rPr>
                            <a:t>2</a:t>
                          </a:r>
                          <a:endParaRPr lang="x-none" b="0" dirty="0">
                            <a:solidFill>
                              <a:srgbClr val="FF0000"/>
                            </a:solidFill>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black"/>
                              </a:solidFill>
                              <a:effectLst/>
                              <a:uLnTx/>
                              <a:uFillTx/>
                              <a:latin typeface="Calibri"/>
                              <a:ea typeface="+mn-ea"/>
                              <a:cs typeface="+mn-cs"/>
                            </a:rPr>
                            <a:t>0</a:t>
                          </a:r>
                          <a:endParaRPr kumimoji="0" lang="x-none" sz="1800" b="0" i="0" u="none" strike="noStrike" kern="1200" cap="none" spc="0" normalizeH="0" baseline="0" noProof="0" dirty="0">
                            <a:ln>
                              <a:noFill/>
                            </a:ln>
                            <a:solidFill>
                              <a:prstClr val="black"/>
                            </a:solidFill>
                            <a:effectLst/>
                            <a:uLnTx/>
                            <a:uFillTx/>
                            <a:latin typeface="Calibri"/>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algn="ctr"/>
                          <a:r>
                            <a:rPr lang="ru-RU" dirty="0"/>
                            <a:t>0</a:t>
                          </a:r>
                          <a:endParaRPr lang="x-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ru-RU" dirty="0"/>
                            <a:t>0</a:t>
                          </a:r>
                          <a:endParaRPr lang="x-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ru-RU" dirty="0"/>
                            <a:t>0</a:t>
                          </a:r>
                          <a:endParaRPr lang="x-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ru-RU" dirty="0"/>
                            <a:t>5</a:t>
                          </a:r>
                          <a:endParaRPr lang="x-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ru-RU" dirty="0"/>
                            <a:t>7</a:t>
                          </a:r>
                          <a:endParaRPr lang="x-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ru-RU" dirty="0"/>
                            <a:t>7</a:t>
                          </a:r>
                          <a:endParaRPr lang="x-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ru-RU" dirty="0"/>
                            <a:t>7</a:t>
                          </a:r>
                          <a:endParaRPr lang="x-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ru-RU" dirty="0"/>
                            <a:t>7</a:t>
                          </a:r>
                          <a:endParaRPr lang="x-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ru-RU" dirty="0"/>
                            <a:t>12</a:t>
                          </a:r>
                          <a:endParaRPr lang="x-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a:ln>
                                <a:noFill/>
                              </a:ln>
                              <a:solidFill>
                                <a:prstClr val="black"/>
                              </a:solidFill>
                              <a:effectLst/>
                              <a:uLnTx/>
                              <a:uFillTx/>
                              <a:latin typeface="Calibri"/>
                              <a:ea typeface="+mn-ea"/>
                              <a:cs typeface="+mn-cs"/>
                            </a:rPr>
                            <a:t>12</a:t>
                          </a:r>
                          <a:endParaRPr kumimoji="0" lang="x-none" sz="1800" b="0" i="0" u="none" strike="noStrike" kern="1200" cap="none" spc="0" normalizeH="0" baseline="0" noProof="0" dirty="0">
                            <a:ln>
                              <a:noFill/>
                            </a:ln>
                            <a:solidFill>
                              <a:prstClr val="black"/>
                            </a:solidFill>
                            <a:effectLst/>
                            <a:uLnTx/>
                            <a:uFillTx/>
                            <a:latin typeface="Calibri"/>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a:ln>
                                <a:noFill/>
                              </a:ln>
                              <a:solidFill>
                                <a:prstClr val="black"/>
                              </a:solidFill>
                              <a:effectLst/>
                              <a:uLnTx/>
                              <a:uFillTx/>
                              <a:latin typeface="Calibri"/>
                              <a:ea typeface="+mn-ea"/>
                              <a:cs typeface="+mn-cs"/>
                            </a:rPr>
                            <a:t>12</a:t>
                          </a:r>
                          <a:endParaRPr kumimoji="0" lang="x-none" sz="1800" b="0" i="0" u="none" strike="noStrike" kern="1200" cap="none" spc="0" normalizeH="0" baseline="0" noProof="0" dirty="0">
                            <a:ln>
                              <a:noFill/>
                            </a:ln>
                            <a:solidFill>
                              <a:prstClr val="black"/>
                            </a:solidFill>
                            <a:effectLst/>
                            <a:uLnTx/>
                            <a:uFillTx/>
                            <a:latin typeface="Calibri"/>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a:ln>
                                <a:noFill/>
                              </a:ln>
                              <a:solidFill>
                                <a:prstClr val="black"/>
                              </a:solidFill>
                              <a:effectLst/>
                              <a:uLnTx/>
                              <a:uFillTx/>
                              <a:latin typeface="Calibri"/>
                              <a:ea typeface="+mn-ea"/>
                              <a:cs typeface="+mn-cs"/>
                            </a:rPr>
                            <a:t>12</a:t>
                          </a:r>
                          <a:endParaRPr kumimoji="0" lang="x-none" sz="1800" b="0" i="0" u="none" strike="noStrike" kern="1200" cap="none" spc="0" normalizeH="0" baseline="0" noProof="0" dirty="0">
                            <a:ln>
                              <a:noFill/>
                            </a:ln>
                            <a:solidFill>
                              <a:prstClr val="black"/>
                            </a:solidFill>
                            <a:effectLst/>
                            <a:uLnTx/>
                            <a:uFillTx/>
                            <a:latin typeface="Calibri"/>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a:ln>
                                <a:noFill/>
                              </a:ln>
                              <a:solidFill>
                                <a:prstClr val="black"/>
                              </a:solidFill>
                              <a:effectLst/>
                              <a:uLnTx/>
                              <a:uFillTx/>
                              <a:latin typeface="Calibri"/>
                              <a:ea typeface="+mn-ea"/>
                              <a:cs typeface="+mn-cs"/>
                            </a:rPr>
                            <a:t>12</a:t>
                          </a:r>
                          <a:endParaRPr kumimoji="0" lang="x-none" sz="1800" b="0" i="0" u="none" strike="noStrike" kern="1200" cap="none" spc="0" normalizeH="0" baseline="0" noProof="0" dirty="0">
                            <a:ln>
                              <a:noFill/>
                            </a:ln>
                            <a:solidFill>
                              <a:prstClr val="black"/>
                            </a:solidFill>
                            <a:effectLst/>
                            <a:uLnTx/>
                            <a:uFillTx/>
                            <a:latin typeface="Calibri"/>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a:ln>
                                <a:noFill/>
                              </a:ln>
                              <a:solidFill>
                                <a:prstClr val="black"/>
                              </a:solidFill>
                              <a:effectLst/>
                              <a:uLnTx/>
                              <a:uFillTx/>
                              <a:latin typeface="Calibri"/>
                              <a:ea typeface="+mn-ea"/>
                              <a:cs typeface="+mn-cs"/>
                            </a:rPr>
                            <a:t>12</a:t>
                          </a:r>
                          <a:endParaRPr kumimoji="0" lang="x-none" sz="1800" b="0" i="0" u="none" strike="noStrike" kern="1200" cap="none" spc="0" normalizeH="0" baseline="0" noProof="0" dirty="0">
                            <a:ln>
                              <a:noFill/>
                            </a:ln>
                            <a:solidFill>
                              <a:prstClr val="black"/>
                            </a:solidFill>
                            <a:effectLst/>
                            <a:uLnTx/>
                            <a:uFillTx/>
                            <a:latin typeface="Calibri"/>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a:ln>
                                <a:noFill/>
                              </a:ln>
                              <a:solidFill>
                                <a:prstClr val="black"/>
                              </a:solidFill>
                              <a:effectLst/>
                              <a:uLnTx/>
                              <a:uFillTx/>
                              <a:latin typeface="Calibri"/>
                              <a:ea typeface="+mn-ea"/>
                              <a:cs typeface="+mn-cs"/>
                            </a:rPr>
                            <a:t>12</a:t>
                          </a:r>
                          <a:endParaRPr kumimoji="0" lang="x-none" sz="1800" b="0" i="0" u="none" strike="noStrike" kern="1200" cap="none" spc="0" normalizeH="0" baseline="0" noProof="0" dirty="0">
                            <a:ln>
                              <a:noFill/>
                            </a:ln>
                            <a:solidFill>
                              <a:prstClr val="black"/>
                            </a:solidFill>
                            <a:effectLst/>
                            <a:uLnTx/>
                            <a:uFillTx/>
                            <a:latin typeface="Calibri"/>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black"/>
                              </a:solidFill>
                              <a:effectLst/>
                              <a:uLnTx/>
                              <a:uFillTx/>
                              <a:latin typeface="Calibri"/>
                              <a:ea typeface="+mn-ea"/>
                              <a:cs typeface="+mn-cs"/>
                            </a:rPr>
                            <a:t>12</a:t>
                          </a:r>
                          <a:endParaRPr kumimoji="0" lang="x-none" sz="1800" b="0" i="0" u="none" strike="noStrike" kern="1200" cap="none" spc="0" normalizeH="0" baseline="0" noProof="0" dirty="0">
                            <a:ln>
                              <a:noFill/>
                            </a:ln>
                            <a:solidFill>
                              <a:prstClr val="black"/>
                            </a:solidFill>
                            <a:effectLst/>
                            <a:uLnTx/>
                            <a:uFillTx/>
                            <a:latin typeface="Calibri"/>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3281310"/>
                      </a:ext>
                    </a:extLst>
                  </a:tr>
                  <a:tr h="384336">
                    <a:tc>
                      <a:txBody>
                        <a:bodyPr/>
                        <a:lstStyle/>
                        <a:p>
                          <a:pPr algn="ctr"/>
                          <a:r>
                            <a:rPr lang="ru-RU" b="0" dirty="0"/>
                            <a:t>3</a:t>
                          </a:r>
                          <a:endParaRPr lang="x-none" b="0"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black"/>
                              </a:solidFill>
                              <a:effectLst/>
                              <a:uLnTx/>
                              <a:uFillTx/>
                              <a:latin typeface="Calibri"/>
                              <a:ea typeface="+mn-ea"/>
                              <a:cs typeface="+mn-cs"/>
                            </a:rPr>
                            <a:t>0</a:t>
                          </a:r>
                          <a:endParaRPr kumimoji="0" lang="x-none" sz="1800" b="0" i="0" u="none" strike="noStrike" kern="1200" cap="none" spc="0" normalizeH="0" baseline="0" noProof="0" dirty="0">
                            <a:ln>
                              <a:noFill/>
                            </a:ln>
                            <a:solidFill>
                              <a:prstClr val="black"/>
                            </a:solidFill>
                            <a:effectLst/>
                            <a:uLnTx/>
                            <a:uFillTx/>
                            <a:latin typeface="Calibri"/>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algn="ctr"/>
                          <a:r>
                            <a:rPr lang="ru-RU" dirty="0"/>
                            <a:t>0</a:t>
                          </a:r>
                          <a:endParaRPr lang="x-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ru-RU" dirty="0"/>
                            <a:t>0</a:t>
                          </a:r>
                          <a:endParaRPr lang="x-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ru-RU" dirty="0"/>
                            <a:t>4</a:t>
                          </a:r>
                          <a:endParaRPr lang="x-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ru-RU" dirty="0"/>
                            <a:t>5</a:t>
                          </a:r>
                          <a:endParaRPr lang="x-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ru-RU" dirty="0"/>
                            <a:t>7</a:t>
                          </a:r>
                          <a:endParaRPr lang="x-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ru-RU" dirty="0"/>
                            <a:t>7</a:t>
                          </a:r>
                          <a:endParaRPr lang="x-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ru-RU" dirty="0"/>
                            <a:t>9</a:t>
                          </a:r>
                          <a:endParaRPr lang="x-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ru-RU" dirty="0"/>
                            <a:t>11</a:t>
                          </a:r>
                          <a:endParaRPr lang="x-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black"/>
                              </a:solidFill>
                              <a:effectLst/>
                              <a:uLnTx/>
                              <a:uFillTx/>
                              <a:latin typeface="Calibri"/>
                              <a:ea typeface="+mn-ea"/>
                              <a:cs typeface="+mn-cs"/>
                            </a:rPr>
                            <a:t>12</a:t>
                          </a:r>
                          <a:endParaRPr kumimoji="0" lang="x-none" sz="1800" b="0" i="0" u="none" strike="noStrike" kern="1200" cap="none" spc="0" normalizeH="0" baseline="0" noProof="0" dirty="0">
                            <a:ln>
                              <a:noFill/>
                            </a:ln>
                            <a:solidFill>
                              <a:prstClr val="black"/>
                            </a:solidFill>
                            <a:effectLst/>
                            <a:uLnTx/>
                            <a:uFillTx/>
                            <a:latin typeface="Calibri"/>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r>
                            <a:rPr lang="ru-RU" dirty="0"/>
                            <a:t>12</a:t>
                          </a:r>
                          <a:endParaRPr lang="x-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ru-RU" dirty="0"/>
                            <a:t>12</a:t>
                          </a:r>
                          <a:endParaRPr lang="x-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ru-RU" dirty="0"/>
                            <a:t>16</a:t>
                          </a:r>
                          <a:endParaRPr lang="x-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a:ln>
                                <a:noFill/>
                              </a:ln>
                              <a:solidFill>
                                <a:prstClr val="black"/>
                              </a:solidFill>
                              <a:effectLst/>
                              <a:uLnTx/>
                              <a:uFillTx/>
                              <a:latin typeface="Calibri"/>
                              <a:ea typeface="+mn-ea"/>
                              <a:cs typeface="+mn-cs"/>
                            </a:rPr>
                            <a:t>16</a:t>
                          </a:r>
                          <a:endParaRPr kumimoji="0" lang="x-none" sz="1800" b="0" i="0" u="none" strike="noStrike" kern="1200" cap="none" spc="0" normalizeH="0" baseline="0" noProof="0" dirty="0">
                            <a:ln>
                              <a:noFill/>
                            </a:ln>
                            <a:solidFill>
                              <a:prstClr val="black"/>
                            </a:solidFill>
                            <a:effectLst/>
                            <a:uLnTx/>
                            <a:uFillTx/>
                            <a:latin typeface="Calibri"/>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ru-RU" dirty="0"/>
                            <a:t>16</a:t>
                          </a:r>
                          <a:endParaRPr lang="x-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ru-RU" dirty="0"/>
                            <a:t>16</a:t>
                          </a:r>
                          <a:endParaRPr lang="x-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ru-RU" dirty="0"/>
                            <a:t>16</a:t>
                          </a:r>
                          <a:endParaRPr lang="x-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74660006"/>
                      </a:ext>
                    </a:extLst>
                  </a:tr>
                  <a:tr h="508720">
                    <a:tc>
                      <a:txBody>
                        <a:bodyPr/>
                        <a:lstStyle/>
                        <a:p>
                          <a:pPr algn="ctr"/>
                          <a:r>
                            <a:rPr lang="ru-RU" b="0" dirty="0">
                              <a:solidFill>
                                <a:srgbClr val="FF0000"/>
                              </a:solidFill>
                            </a:rPr>
                            <a:t>4</a:t>
                          </a:r>
                          <a:endParaRPr lang="x-none" b="0" dirty="0">
                            <a:solidFill>
                              <a:srgbClr val="FF0000"/>
                            </a:solidFill>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black"/>
                              </a:solidFill>
                              <a:effectLst/>
                              <a:uLnTx/>
                              <a:uFillTx/>
                              <a:latin typeface="Calibri"/>
                              <a:ea typeface="+mn-ea"/>
                              <a:cs typeface="+mn-cs"/>
                            </a:rPr>
                            <a:t>0</a:t>
                          </a:r>
                          <a:endParaRPr kumimoji="0" lang="x-none" sz="1800" b="0" i="0" u="none" strike="noStrike" kern="1200" cap="none" spc="0" normalizeH="0" baseline="0" noProof="0" dirty="0">
                            <a:ln>
                              <a:noFill/>
                            </a:ln>
                            <a:solidFill>
                              <a:prstClr val="black"/>
                            </a:solidFill>
                            <a:effectLst/>
                            <a:uLnTx/>
                            <a:uFillTx/>
                            <a:latin typeface="Calibri"/>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algn="ctr"/>
                          <a:r>
                            <a:rPr lang="ru-RU" dirty="0"/>
                            <a:t>0</a:t>
                          </a:r>
                          <a:endParaRPr lang="x-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ru-RU" dirty="0"/>
                            <a:t>0</a:t>
                          </a:r>
                          <a:endParaRPr lang="x-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ru-RU" dirty="0"/>
                            <a:t>4</a:t>
                          </a:r>
                          <a:endParaRPr lang="x-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ru-RU" dirty="0"/>
                            <a:t>5</a:t>
                          </a:r>
                          <a:endParaRPr lang="x-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ru-RU" dirty="0"/>
                            <a:t>7</a:t>
                          </a:r>
                          <a:endParaRPr lang="x-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ru-RU" dirty="0"/>
                            <a:t>7</a:t>
                          </a:r>
                          <a:endParaRPr lang="x-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ru-RU" dirty="0"/>
                            <a:t>9</a:t>
                          </a:r>
                          <a:endParaRPr lang="x-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ru-RU" dirty="0"/>
                            <a:t>11</a:t>
                          </a:r>
                          <a:endParaRPr lang="x-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black"/>
                              </a:solidFill>
                              <a:effectLst/>
                              <a:uLnTx/>
                              <a:uFillTx/>
                              <a:latin typeface="Calibri"/>
                              <a:ea typeface="+mn-ea"/>
                              <a:cs typeface="+mn-cs"/>
                            </a:rPr>
                            <a:t>12</a:t>
                          </a:r>
                          <a:endParaRPr kumimoji="0" lang="x-none" sz="1800" b="0" i="0" u="none" strike="noStrike" kern="1200" cap="none" spc="0" normalizeH="0" baseline="0" noProof="0" dirty="0">
                            <a:ln>
                              <a:noFill/>
                            </a:ln>
                            <a:solidFill>
                              <a:prstClr val="black"/>
                            </a:solidFill>
                            <a:effectLst/>
                            <a:uLnTx/>
                            <a:uFillTx/>
                            <a:latin typeface="Calibri"/>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ru-RU" dirty="0"/>
                            <a:t>13</a:t>
                          </a:r>
                          <a:endParaRPr lang="x-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ru-RU" dirty="0"/>
                            <a:t>14</a:t>
                          </a:r>
                          <a:endParaRPr lang="x-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a:ln>
                                <a:noFill/>
                              </a:ln>
                              <a:solidFill>
                                <a:prstClr val="black"/>
                              </a:solidFill>
                              <a:effectLst/>
                              <a:uLnTx/>
                              <a:uFillTx/>
                              <a:latin typeface="Calibri"/>
                              <a:ea typeface="+mn-ea"/>
                              <a:cs typeface="+mn-cs"/>
                            </a:rPr>
                            <a:t>16</a:t>
                          </a:r>
                          <a:endParaRPr kumimoji="0" lang="x-none" sz="1800" b="0" i="0" u="none" strike="noStrike" kern="1200" cap="none" spc="0" normalizeH="0" baseline="0" noProof="0" dirty="0">
                            <a:ln>
                              <a:noFill/>
                            </a:ln>
                            <a:solidFill>
                              <a:prstClr val="black"/>
                            </a:solidFill>
                            <a:effectLst/>
                            <a:uLnTx/>
                            <a:uFillTx/>
                            <a:latin typeface="Calibri"/>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black"/>
                              </a:solidFill>
                              <a:effectLst/>
                              <a:uLnTx/>
                              <a:uFillTx/>
                              <a:latin typeface="Calibri"/>
                              <a:ea typeface="+mn-ea"/>
                              <a:cs typeface="+mn-cs"/>
                            </a:rPr>
                            <a:t>16</a:t>
                          </a:r>
                          <a:endParaRPr kumimoji="0" lang="x-none" sz="1800" b="0" i="0" u="none" strike="noStrike" kern="1200" cap="none" spc="0" normalizeH="0" baseline="0" noProof="0" dirty="0">
                            <a:ln>
                              <a:noFill/>
                            </a:ln>
                            <a:solidFill>
                              <a:prstClr val="black"/>
                            </a:solidFill>
                            <a:effectLst/>
                            <a:uLnTx/>
                            <a:uFillTx/>
                            <a:latin typeface="Calibri"/>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ru-RU" dirty="0"/>
                            <a:t>18</a:t>
                          </a:r>
                          <a:endParaRPr lang="x-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ru-RU" dirty="0"/>
                            <a:t>20</a:t>
                          </a:r>
                          <a:endParaRPr lang="x-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ru-RU" dirty="0"/>
                            <a:t>21</a:t>
                          </a:r>
                          <a:endParaRPr lang="x-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3502256000"/>
                      </a:ext>
                    </a:extLst>
                  </a:tr>
                  <a:tr h="43217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US" b="0" i="1" dirty="0" smtClean="0">
                                    <a:latin typeface="Cambria Math" panose="02040503050406030204" pitchFamily="18" charset="0"/>
                                  </a:rPr>
                                  <m:t>𝑛</m:t>
                                </m:r>
                                <m:r>
                                  <a:rPr lang="en-US" b="0" i="1" dirty="0" smtClean="0">
                                    <a:latin typeface="Cambria Math" panose="02040503050406030204" pitchFamily="18" charset="0"/>
                                  </a:rPr>
                                  <m:t>=5</m:t>
                                </m:r>
                              </m:oMath>
                            </m:oMathPara>
                          </a14:m>
                          <a:endParaRPr lang="x-none" b="0" dirty="0"/>
                        </a:p>
                        <a:p>
                          <a:pPr algn="ctr"/>
                          <a:endParaRPr lang="x-none" b="0"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black"/>
                              </a:solidFill>
                              <a:effectLst/>
                              <a:uLnTx/>
                              <a:uFillTx/>
                              <a:latin typeface="Calibri"/>
                              <a:ea typeface="+mn-ea"/>
                              <a:cs typeface="+mn-cs"/>
                            </a:rPr>
                            <a:t>0</a:t>
                          </a:r>
                          <a:endParaRPr kumimoji="0" lang="x-none" sz="1800" b="0" i="0" u="none" strike="noStrike" kern="1200" cap="none" spc="0" normalizeH="0" baseline="0" noProof="0" dirty="0">
                            <a:ln>
                              <a:noFill/>
                            </a:ln>
                            <a:solidFill>
                              <a:prstClr val="black"/>
                            </a:solidFill>
                            <a:effectLst/>
                            <a:uLnTx/>
                            <a:uFillTx/>
                            <a:latin typeface="Calibri"/>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algn="ctr"/>
                          <a:r>
                            <a:rPr lang="ru-RU" dirty="0"/>
                            <a:t>0</a:t>
                          </a:r>
                          <a:endParaRPr lang="x-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ru-RU" dirty="0"/>
                            <a:t>0</a:t>
                          </a:r>
                          <a:endParaRPr lang="x-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ru-RU" dirty="0"/>
                            <a:t>4</a:t>
                          </a:r>
                          <a:endParaRPr lang="x-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ru-RU" dirty="0"/>
                            <a:t>5</a:t>
                          </a:r>
                          <a:endParaRPr lang="x-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ru-RU" dirty="0"/>
                            <a:t>7</a:t>
                          </a:r>
                          <a:endParaRPr lang="x-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ru-RU" sz="1800" dirty="0"/>
                            <a:t>8</a:t>
                          </a:r>
                          <a:endParaRPr lang="x-none"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r>
                            <a:rPr lang="ru-RU" sz="1800" kern="1200" dirty="0">
                              <a:solidFill>
                                <a:schemeClr val="dk1"/>
                              </a:solidFill>
                              <a:latin typeface="+mn-lt"/>
                              <a:ea typeface="+mn-ea"/>
                              <a:cs typeface="+mn-cs"/>
                            </a:rPr>
                            <a:t>9</a:t>
                          </a:r>
                          <a:endParaRPr lang="x-none" sz="18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r>
                            <a:rPr lang="ru-RU" sz="1800" kern="1200" dirty="0">
                              <a:solidFill>
                                <a:schemeClr val="dk1"/>
                              </a:solidFill>
                              <a:latin typeface="+mn-lt"/>
                              <a:ea typeface="+mn-ea"/>
                              <a:cs typeface="+mn-cs"/>
                            </a:rPr>
                            <a:t>11</a:t>
                          </a:r>
                          <a:endParaRPr lang="x-none" sz="18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black"/>
                              </a:solidFill>
                              <a:effectLst/>
                              <a:uLnTx/>
                              <a:uFillTx/>
                              <a:latin typeface="Calibri"/>
                              <a:ea typeface="+mn-ea"/>
                              <a:cs typeface="+mn-cs"/>
                            </a:rPr>
                            <a:t>12</a:t>
                          </a:r>
                          <a:endParaRPr kumimoji="0" lang="x-none" sz="1800" b="0" i="0" u="none" strike="noStrike" kern="1200" cap="none" spc="0" normalizeH="0" baseline="0" noProof="0" dirty="0">
                            <a:ln>
                              <a:noFill/>
                            </a:ln>
                            <a:solidFill>
                              <a:prstClr val="black"/>
                            </a:solidFill>
                            <a:effectLst/>
                            <a:uLnTx/>
                            <a:uFillTx/>
                            <a:latin typeface="Calibri"/>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r>
                            <a:rPr lang="ru-RU" sz="1800" kern="1200" dirty="0">
                              <a:solidFill>
                                <a:schemeClr val="dk1"/>
                              </a:solidFill>
                              <a:latin typeface="+mn-lt"/>
                              <a:ea typeface="+mn-ea"/>
                              <a:cs typeface="+mn-cs"/>
                            </a:rPr>
                            <a:t>13</a:t>
                          </a:r>
                          <a:endParaRPr lang="x-none" sz="18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r>
                            <a:rPr lang="ru-RU" sz="1800" kern="1200" dirty="0">
                              <a:solidFill>
                                <a:schemeClr val="dk1"/>
                              </a:solidFill>
                              <a:latin typeface="+mn-lt"/>
                              <a:ea typeface="+mn-ea"/>
                              <a:cs typeface="+mn-cs"/>
                            </a:rPr>
                            <a:t>15</a:t>
                          </a:r>
                          <a:endParaRPr lang="x-none" sz="18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black"/>
                              </a:solidFill>
                              <a:effectLst/>
                              <a:uLnTx/>
                              <a:uFillTx/>
                              <a:latin typeface="Calibri"/>
                              <a:ea typeface="+mn-ea"/>
                              <a:cs typeface="+mn-cs"/>
                            </a:rPr>
                            <a:t>16</a:t>
                          </a:r>
                          <a:endParaRPr kumimoji="0" lang="x-none" sz="1800" b="0" i="0" u="none" strike="noStrike" kern="1200" cap="none" spc="0" normalizeH="0" baseline="0" noProof="0" dirty="0">
                            <a:ln>
                              <a:noFill/>
                            </a:ln>
                            <a:solidFill>
                              <a:prstClr val="black"/>
                            </a:solidFill>
                            <a:effectLst/>
                            <a:uLnTx/>
                            <a:uFillTx/>
                            <a:latin typeface="Calibri"/>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r>
                            <a:rPr lang="ru-RU" sz="1800" kern="1200" dirty="0">
                              <a:solidFill>
                                <a:schemeClr val="dk1"/>
                              </a:solidFill>
                              <a:latin typeface="+mn-lt"/>
                              <a:ea typeface="+mn-ea"/>
                              <a:cs typeface="+mn-cs"/>
                            </a:rPr>
                            <a:t>17</a:t>
                          </a:r>
                          <a:endParaRPr lang="x-none" sz="18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r>
                            <a:rPr lang="ru-RU" sz="1800" kern="1200" dirty="0">
                              <a:solidFill>
                                <a:schemeClr val="dk1"/>
                              </a:solidFill>
                              <a:latin typeface="+mn-lt"/>
                              <a:ea typeface="+mn-ea"/>
                              <a:cs typeface="+mn-cs"/>
                            </a:rPr>
                            <a:t>19</a:t>
                          </a:r>
                          <a:endParaRPr lang="x-none" sz="18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r>
                            <a:rPr lang="ru-RU" sz="1800" kern="1200" dirty="0">
                              <a:solidFill>
                                <a:schemeClr val="dk1"/>
                              </a:solidFill>
                              <a:latin typeface="+mn-lt"/>
                              <a:ea typeface="+mn-ea"/>
                              <a:cs typeface="+mn-cs"/>
                            </a:rPr>
                            <a:t>20</a:t>
                          </a:r>
                          <a:endParaRPr lang="x-none" sz="18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r>
                            <a:rPr lang="ru-RU" sz="1800" kern="1200" dirty="0">
                              <a:solidFill>
                                <a:schemeClr val="dk1"/>
                              </a:solidFill>
                              <a:latin typeface="+mn-lt"/>
                              <a:ea typeface="+mn-ea"/>
                              <a:cs typeface="+mn-cs"/>
                            </a:rPr>
                            <a:t>21</a:t>
                          </a:r>
                          <a:endParaRPr lang="x-none" sz="18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213159728"/>
                      </a:ext>
                    </a:extLst>
                  </a:tr>
                </a:tbl>
              </a:graphicData>
            </a:graphic>
          </p:graphicFrame>
        </mc:Choice>
        <mc:Fallback xmlns="">
          <p:graphicFrame>
            <p:nvGraphicFramePr>
              <p:cNvPr id="5" name="Таблица 5">
                <a:extLst>
                  <a:ext uri="{FF2B5EF4-FFF2-40B4-BE49-F238E27FC236}">
                    <a16:creationId xmlns:a16="http://schemas.microsoft.com/office/drawing/2014/main" id="{ED79AEA3-33FA-5ACE-419C-EBBBE0C10B57}"/>
                  </a:ext>
                </a:extLst>
              </p:cNvPr>
              <p:cNvGraphicFramePr>
                <a:graphicFrameLocks noGrp="1"/>
              </p:cNvGraphicFramePr>
              <p:nvPr>
                <p:extLst>
                  <p:ext uri="{D42A27DB-BD31-4B8C-83A1-F6EECF244321}">
                    <p14:modId xmlns:p14="http://schemas.microsoft.com/office/powerpoint/2010/main" val="560529762"/>
                  </p:ext>
                </p:extLst>
              </p:nvPr>
            </p:nvGraphicFramePr>
            <p:xfrm>
              <a:off x="86418" y="3121327"/>
              <a:ext cx="12019164" cy="3289222"/>
            </p:xfrm>
            <a:graphic>
              <a:graphicData uri="http://schemas.openxmlformats.org/drawingml/2006/table">
                <a:tbl>
                  <a:tblPr firstRow="1" bandRow="1">
                    <a:tableStyleId>{5C22544A-7EE6-4342-B048-85BDC9FD1C3A}</a:tableStyleId>
                  </a:tblPr>
                  <a:tblGrid>
                    <a:gridCol w="782424">
                      <a:extLst>
                        <a:ext uri="{9D8B030D-6E8A-4147-A177-3AD203B41FA5}">
                          <a16:colId xmlns:a16="http://schemas.microsoft.com/office/drawing/2014/main" val="2540410567"/>
                        </a:ext>
                      </a:extLst>
                    </a:gridCol>
                    <a:gridCol w="518475">
                      <a:extLst>
                        <a:ext uri="{9D8B030D-6E8A-4147-A177-3AD203B41FA5}">
                          <a16:colId xmlns:a16="http://schemas.microsoft.com/office/drawing/2014/main" val="2277106124"/>
                        </a:ext>
                      </a:extLst>
                    </a:gridCol>
                    <a:gridCol w="631595">
                      <a:extLst>
                        <a:ext uri="{9D8B030D-6E8A-4147-A177-3AD203B41FA5}">
                          <a16:colId xmlns:a16="http://schemas.microsoft.com/office/drawing/2014/main" val="1560993827"/>
                        </a:ext>
                      </a:extLst>
                    </a:gridCol>
                    <a:gridCol w="659877">
                      <a:extLst>
                        <a:ext uri="{9D8B030D-6E8A-4147-A177-3AD203B41FA5}">
                          <a16:colId xmlns:a16="http://schemas.microsoft.com/office/drawing/2014/main" val="86891720"/>
                        </a:ext>
                      </a:extLst>
                    </a:gridCol>
                    <a:gridCol w="688156">
                      <a:extLst>
                        <a:ext uri="{9D8B030D-6E8A-4147-A177-3AD203B41FA5}">
                          <a16:colId xmlns:a16="http://schemas.microsoft.com/office/drawing/2014/main" val="2791491411"/>
                        </a:ext>
                      </a:extLst>
                    </a:gridCol>
                    <a:gridCol w="669304">
                      <a:extLst>
                        <a:ext uri="{9D8B030D-6E8A-4147-A177-3AD203B41FA5}">
                          <a16:colId xmlns:a16="http://schemas.microsoft.com/office/drawing/2014/main" val="969075023"/>
                        </a:ext>
                      </a:extLst>
                    </a:gridCol>
                    <a:gridCol w="707010">
                      <a:extLst>
                        <a:ext uri="{9D8B030D-6E8A-4147-A177-3AD203B41FA5}">
                          <a16:colId xmlns:a16="http://schemas.microsoft.com/office/drawing/2014/main" val="1848849026"/>
                        </a:ext>
                      </a:extLst>
                    </a:gridCol>
                    <a:gridCol w="659876">
                      <a:extLst>
                        <a:ext uri="{9D8B030D-6E8A-4147-A177-3AD203B41FA5}">
                          <a16:colId xmlns:a16="http://schemas.microsoft.com/office/drawing/2014/main" val="125751897"/>
                        </a:ext>
                      </a:extLst>
                    </a:gridCol>
                    <a:gridCol w="563230">
                      <a:extLst>
                        <a:ext uri="{9D8B030D-6E8A-4147-A177-3AD203B41FA5}">
                          <a16:colId xmlns:a16="http://schemas.microsoft.com/office/drawing/2014/main" val="824317657"/>
                        </a:ext>
                      </a:extLst>
                    </a:gridCol>
                    <a:gridCol w="682135">
                      <a:extLst>
                        <a:ext uri="{9D8B030D-6E8A-4147-A177-3AD203B41FA5}">
                          <a16:colId xmlns:a16="http://schemas.microsoft.com/office/drawing/2014/main" val="2863106835"/>
                        </a:ext>
                      </a:extLst>
                    </a:gridCol>
                    <a:gridCol w="682135">
                      <a:extLst>
                        <a:ext uri="{9D8B030D-6E8A-4147-A177-3AD203B41FA5}">
                          <a16:colId xmlns:a16="http://schemas.microsoft.com/office/drawing/2014/main" val="962036234"/>
                        </a:ext>
                      </a:extLst>
                    </a:gridCol>
                    <a:gridCol w="682135">
                      <a:extLst>
                        <a:ext uri="{9D8B030D-6E8A-4147-A177-3AD203B41FA5}">
                          <a16:colId xmlns:a16="http://schemas.microsoft.com/office/drawing/2014/main" val="3846627112"/>
                        </a:ext>
                      </a:extLst>
                    </a:gridCol>
                    <a:gridCol w="682135">
                      <a:extLst>
                        <a:ext uri="{9D8B030D-6E8A-4147-A177-3AD203B41FA5}">
                          <a16:colId xmlns:a16="http://schemas.microsoft.com/office/drawing/2014/main" val="3881949470"/>
                        </a:ext>
                      </a:extLst>
                    </a:gridCol>
                    <a:gridCol w="682135">
                      <a:extLst>
                        <a:ext uri="{9D8B030D-6E8A-4147-A177-3AD203B41FA5}">
                          <a16:colId xmlns:a16="http://schemas.microsoft.com/office/drawing/2014/main" val="1058841394"/>
                        </a:ext>
                      </a:extLst>
                    </a:gridCol>
                    <a:gridCol w="682135">
                      <a:extLst>
                        <a:ext uri="{9D8B030D-6E8A-4147-A177-3AD203B41FA5}">
                          <a16:colId xmlns:a16="http://schemas.microsoft.com/office/drawing/2014/main" val="1842999803"/>
                        </a:ext>
                      </a:extLst>
                    </a:gridCol>
                    <a:gridCol w="682135">
                      <a:extLst>
                        <a:ext uri="{9D8B030D-6E8A-4147-A177-3AD203B41FA5}">
                          <a16:colId xmlns:a16="http://schemas.microsoft.com/office/drawing/2014/main" val="1452018743"/>
                        </a:ext>
                      </a:extLst>
                    </a:gridCol>
                    <a:gridCol w="552664">
                      <a:extLst>
                        <a:ext uri="{9D8B030D-6E8A-4147-A177-3AD203B41FA5}">
                          <a16:colId xmlns:a16="http://schemas.microsoft.com/office/drawing/2014/main" val="3398130780"/>
                        </a:ext>
                      </a:extLst>
                    </a:gridCol>
                    <a:gridCol w="811608">
                      <a:extLst>
                        <a:ext uri="{9D8B030D-6E8A-4147-A177-3AD203B41FA5}">
                          <a16:colId xmlns:a16="http://schemas.microsoft.com/office/drawing/2014/main" val="3588018830"/>
                        </a:ext>
                      </a:extLst>
                    </a:gridCol>
                  </a:tblGrid>
                  <a:tr h="627908">
                    <a:tc>
                      <a:txBody>
                        <a:bodyPr/>
                        <a:lstStyle/>
                        <a:p>
                          <a:endParaRPr lang="x-none"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ru-BY"/>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150588" t="-4854" r="-2071765" b="-426214"/>
                          </a:stretch>
                        </a:blipFill>
                      </a:tcPr>
                    </a:tc>
                    <a:tc>
                      <a:txBody>
                        <a:bodyPr/>
                        <a:lstStyle/>
                        <a:p>
                          <a:pPr algn="ctr"/>
                          <a:r>
                            <a:rPr lang="en-US" b="0" dirty="0">
                              <a:solidFill>
                                <a:schemeClr val="tx1"/>
                              </a:solidFill>
                            </a:rPr>
                            <a:t>1</a:t>
                          </a:r>
                          <a:endParaRPr lang="x-none" b="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ru-BY"/>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293519" t="-4854" r="-1434259" b="-426214"/>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ru-RU" b="0" dirty="0">
                              <a:solidFill>
                                <a:schemeClr val="tx1"/>
                              </a:solidFill>
                            </a:rPr>
                            <a:t>3</a:t>
                          </a:r>
                          <a:endParaRPr lang="x-none" b="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ru-RU" b="0" dirty="0">
                              <a:solidFill>
                                <a:schemeClr val="tx1"/>
                              </a:solidFill>
                            </a:rPr>
                            <a:t>4</a:t>
                          </a:r>
                          <a:endParaRPr lang="x-none" b="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ru-RU" b="0" dirty="0">
                              <a:solidFill>
                                <a:schemeClr val="tx1"/>
                              </a:solidFill>
                            </a:rPr>
                            <a:t>5</a:t>
                          </a:r>
                          <a:endParaRPr lang="x-none" b="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ru-RU" b="0" dirty="0">
                              <a:solidFill>
                                <a:schemeClr val="tx1"/>
                              </a:solidFill>
                            </a:rPr>
                            <a:t>6</a:t>
                          </a:r>
                          <a:endParaRPr lang="x-none" b="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ru-RU" b="0" dirty="0">
                              <a:solidFill>
                                <a:schemeClr val="tx1"/>
                              </a:solidFill>
                            </a:rPr>
                            <a:t>7</a:t>
                          </a:r>
                          <a:endParaRPr lang="x-none" b="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ru-RU" b="0" dirty="0">
                              <a:solidFill>
                                <a:schemeClr val="tx1"/>
                              </a:solidFill>
                            </a:rPr>
                            <a:t>8</a:t>
                          </a:r>
                          <a:endParaRPr lang="x-none" b="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ru-RU" b="0" dirty="0">
                              <a:solidFill>
                                <a:schemeClr val="tx1"/>
                              </a:solidFill>
                            </a:rPr>
                            <a:t>9</a:t>
                          </a:r>
                          <a:endParaRPr lang="x-none" b="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ru-RU" b="0" dirty="0">
                              <a:solidFill>
                                <a:schemeClr val="tx1"/>
                              </a:solidFill>
                            </a:rPr>
                            <a:t>10</a:t>
                          </a:r>
                          <a:endParaRPr lang="x-none" b="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ru-RU" b="0" dirty="0">
                              <a:solidFill>
                                <a:schemeClr val="tx1"/>
                              </a:solidFill>
                            </a:rPr>
                            <a:t>11</a:t>
                          </a:r>
                          <a:endParaRPr lang="x-none" b="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ru-RU" b="0" dirty="0">
                              <a:solidFill>
                                <a:schemeClr val="tx1"/>
                              </a:solidFill>
                            </a:rPr>
                            <a:t>12</a:t>
                          </a:r>
                          <a:endParaRPr lang="x-none" b="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ru-RU" b="0" dirty="0">
                              <a:solidFill>
                                <a:schemeClr val="tx1"/>
                              </a:solidFill>
                            </a:rPr>
                            <a:t>13</a:t>
                          </a:r>
                          <a:endParaRPr lang="x-none" b="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ru-RU" b="0" dirty="0">
                              <a:solidFill>
                                <a:schemeClr val="tx1"/>
                              </a:solidFill>
                            </a:rPr>
                            <a:t>14</a:t>
                          </a:r>
                          <a:endParaRPr lang="x-none" b="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ru-RU" b="0" dirty="0">
                              <a:solidFill>
                                <a:schemeClr val="tx1"/>
                              </a:solidFill>
                            </a:rPr>
                            <a:t>15</a:t>
                          </a:r>
                          <a:endParaRPr lang="x-none" b="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ru-BY"/>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1382707" t="-4854" r="-1504" b="-426214"/>
                          </a:stretch>
                        </a:blipFill>
                      </a:tcPr>
                    </a:tc>
                    <a:extLst>
                      <a:ext uri="{0D108BD9-81ED-4DB2-BD59-A6C34878D82A}">
                        <a16:rowId xmlns:a16="http://schemas.microsoft.com/office/drawing/2014/main" val="1332879889"/>
                      </a:ext>
                    </a:extLst>
                  </a:tr>
                  <a:tr h="371921">
                    <a:tc>
                      <a:txBody>
                        <a:bodyPr/>
                        <a:lstStyle/>
                        <a:p>
                          <a:pPr algn="ctr"/>
                          <a:r>
                            <a:rPr lang="en-US" b="0" dirty="0">
                              <a:solidFill>
                                <a:schemeClr val="tx1"/>
                              </a:solidFill>
                            </a:rPr>
                            <a:t>0</a:t>
                          </a:r>
                          <a:endParaRPr lang="x-none" b="0" dirty="0">
                            <a:solidFill>
                              <a:schemeClr val="tx1"/>
                            </a:solidFill>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ru-RU" dirty="0">
                              <a:solidFill>
                                <a:schemeClr val="tx1"/>
                              </a:solidFill>
                            </a:rPr>
                            <a:t>0</a:t>
                          </a:r>
                          <a:endParaRPr lang="x-none"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black"/>
                              </a:solidFill>
                              <a:effectLst/>
                              <a:uLnTx/>
                              <a:uFillTx/>
                              <a:latin typeface="Calibri"/>
                              <a:ea typeface="+mn-ea"/>
                              <a:cs typeface="+mn-cs"/>
                            </a:rPr>
                            <a:t>0</a:t>
                          </a:r>
                          <a:endParaRPr kumimoji="0" lang="x-none" sz="1800" b="0" i="0" u="none" strike="noStrike" kern="1200" cap="none" spc="0" normalizeH="0" baseline="0" noProof="0" dirty="0">
                            <a:ln>
                              <a:noFill/>
                            </a:ln>
                            <a:solidFill>
                              <a:prstClr val="black"/>
                            </a:solidFill>
                            <a:effectLst/>
                            <a:uLnTx/>
                            <a:uFillTx/>
                            <a:latin typeface="Calibri"/>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black"/>
                              </a:solidFill>
                              <a:effectLst/>
                              <a:uLnTx/>
                              <a:uFillTx/>
                              <a:latin typeface="Calibri"/>
                              <a:ea typeface="+mn-ea"/>
                              <a:cs typeface="+mn-cs"/>
                            </a:rPr>
                            <a:t>0</a:t>
                          </a:r>
                          <a:endParaRPr kumimoji="0" lang="x-none" sz="1800" b="0" i="0" u="none" strike="noStrike" kern="1200" cap="none" spc="0" normalizeH="0" baseline="0" noProof="0" dirty="0">
                            <a:ln>
                              <a:noFill/>
                            </a:ln>
                            <a:solidFill>
                              <a:prstClr val="black"/>
                            </a:solidFill>
                            <a:effectLst/>
                            <a:uLnTx/>
                            <a:uFillTx/>
                            <a:latin typeface="Calibri"/>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black"/>
                              </a:solidFill>
                              <a:effectLst/>
                              <a:uLnTx/>
                              <a:uFillTx/>
                              <a:latin typeface="Calibri"/>
                              <a:ea typeface="+mn-ea"/>
                              <a:cs typeface="+mn-cs"/>
                            </a:rPr>
                            <a:t>0</a:t>
                          </a:r>
                          <a:endParaRPr kumimoji="0" lang="x-none" sz="1800" b="0" i="0" u="none" strike="noStrike" kern="1200" cap="none" spc="0" normalizeH="0" baseline="0" noProof="0" dirty="0">
                            <a:ln>
                              <a:noFill/>
                            </a:ln>
                            <a:solidFill>
                              <a:prstClr val="black"/>
                            </a:solidFill>
                            <a:effectLst/>
                            <a:uLnTx/>
                            <a:uFillTx/>
                            <a:latin typeface="Calibri"/>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black"/>
                              </a:solidFill>
                              <a:effectLst/>
                              <a:uLnTx/>
                              <a:uFillTx/>
                              <a:latin typeface="Calibri"/>
                              <a:ea typeface="+mn-ea"/>
                              <a:cs typeface="+mn-cs"/>
                            </a:rPr>
                            <a:t>0</a:t>
                          </a:r>
                          <a:endParaRPr kumimoji="0" lang="x-none" sz="1800" b="0" i="0" u="none" strike="noStrike" kern="1200" cap="none" spc="0" normalizeH="0" baseline="0" noProof="0" dirty="0">
                            <a:ln>
                              <a:noFill/>
                            </a:ln>
                            <a:solidFill>
                              <a:prstClr val="black"/>
                            </a:solidFill>
                            <a:effectLst/>
                            <a:uLnTx/>
                            <a:uFillTx/>
                            <a:latin typeface="Calibri"/>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black"/>
                              </a:solidFill>
                              <a:effectLst/>
                              <a:uLnTx/>
                              <a:uFillTx/>
                              <a:latin typeface="Calibri"/>
                              <a:ea typeface="+mn-ea"/>
                              <a:cs typeface="+mn-cs"/>
                            </a:rPr>
                            <a:t>0</a:t>
                          </a:r>
                          <a:endParaRPr kumimoji="0" lang="x-none" sz="1800" b="0" i="0" u="none" strike="noStrike" kern="1200" cap="none" spc="0" normalizeH="0" baseline="0" noProof="0" dirty="0">
                            <a:ln>
                              <a:noFill/>
                            </a:ln>
                            <a:solidFill>
                              <a:prstClr val="black"/>
                            </a:solidFill>
                            <a:effectLst/>
                            <a:uLnTx/>
                            <a:uFillTx/>
                            <a:latin typeface="Calibri"/>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black"/>
                              </a:solidFill>
                              <a:effectLst/>
                              <a:uLnTx/>
                              <a:uFillTx/>
                              <a:latin typeface="Calibri"/>
                              <a:ea typeface="+mn-ea"/>
                              <a:cs typeface="+mn-cs"/>
                            </a:rPr>
                            <a:t>0</a:t>
                          </a:r>
                          <a:endParaRPr kumimoji="0" lang="x-none" sz="1800" b="0" i="0" u="none" strike="noStrike" kern="1200" cap="none" spc="0" normalizeH="0" baseline="0" noProof="0" dirty="0">
                            <a:ln>
                              <a:noFill/>
                            </a:ln>
                            <a:solidFill>
                              <a:prstClr val="black"/>
                            </a:solidFill>
                            <a:effectLst/>
                            <a:uLnTx/>
                            <a:uFillTx/>
                            <a:latin typeface="Calibri"/>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black"/>
                              </a:solidFill>
                              <a:effectLst/>
                              <a:uLnTx/>
                              <a:uFillTx/>
                              <a:latin typeface="Calibri"/>
                              <a:ea typeface="+mn-ea"/>
                              <a:cs typeface="+mn-cs"/>
                            </a:rPr>
                            <a:t>0</a:t>
                          </a:r>
                          <a:endParaRPr kumimoji="0" lang="x-none" sz="1800" b="0" i="0" u="none" strike="noStrike" kern="1200" cap="none" spc="0" normalizeH="0" baseline="0" noProof="0" dirty="0">
                            <a:ln>
                              <a:noFill/>
                            </a:ln>
                            <a:solidFill>
                              <a:prstClr val="black"/>
                            </a:solidFill>
                            <a:effectLst/>
                            <a:uLnTx/>
                            <a:uFillTx/>
                            <a:latin typeface="Calibri"/>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black"/>
                              </a:solidFill>
                              <a:effectLst/>
                              <a:uLnTx/>
                              <a:uFillTx/>
                              <a:latin typeface="Calibri"/>
                              <a:ea typeface="+mn-ea"/>
                              <a:cs typeface="+mn-cs"/>
                            </a:rPr>
                            <a:t>0</a:t>
                          </a:r>
                          <a:endParaRPr kumimoji="0" lang="x-none" sz="1800" b="0" i="0" u="none" strike="noStrike" kern="1200" cap="none" spc="0" normalizeH="0" baseline="0" noProof="0" dirty="0">
                            <a:ln>
                              <a:noFill/>
                            </a:ln>
                            <a:solidFill>
                              <a:prstClr val="black"/>
                            </a:solidFill>
                            <a:effectLst/>
                            <a:uLnTx/>
                            <a:uFillTx/>
                            <a:latin typeface="Calibri"/>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black"/>
                              </a:solidFill>
                              <a:effectLst/>
                              <a:uLnTx/>
                              <a:uFillTx/>
                              <a:latin typeface="Calibri"/>
                              <a:ea typeface="+mn-ea"/>
                              <a:cs typeface="+mn-cs"/>
                            </a:rPr>
                            <a:t>0</a:t>
                          </a:r>
                          <a:endParaRPr kumimoji="0" lang="x-none" sz="1800" b="0" i="0" u="none" strike="noStrike" kern="1200" cap="none" spc="0" normalizeH="0" baseline="0" noProof="0" dirty="0">
                            <a:ln>
                              <a:noFill/>
                            </a:ln>
                            <a:solidFill>
                              <a:prstClr val="black"/>
                            </a:solidFill>
                            <a:effectLst/>
                            <a:uLnTx/>
                            <a:uFillTx/>
                            <a:latin typeface="Calibri"/>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black"/>
                              </a:solidFill>
                              <a:effectLst/>
                              <a:uLnTx/>
                              <a:uFillTx/>
                              <a:latin typeface="Calibri"/>
                              <a:ea typeface="+mn-ea"/>
                              <a:cs typeface="+mn-cs"/>
                            </a:rPr>
                            <a:t>0</a:t>
                          </a:r>
                          <a:endParaRPr kumimoji="0" lang="x-none" sz="1800" b="0" i="0" u="none" strike="noStrike" kern="1200" cap="none" spc="0" normalizeH="0" baseline="0" noProof="0" dirty="0">
                            <a:ln>
                              <a:noFill/>
                            </a:ln>
                            <a:solidFill>
                              <a:prstClr val="black"/>
                            </a:solidFill>
                            <a:effectLst/>
                            <a:uLnTx/>
                            <a:uFillTx/>
                            <a:latin typeface="Calibri"/>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black"/>
                              </a:solidFill>
                              <a:effectLst/>
                              <a:uLnTx/>
                              <a:uFillTx/>
                              <a:latin typeface="Calibri"/>
                              <a:ea typeface="+mn-ea"/>
                              <a:cs typeface="+mn-cs"/>
                            </a:rPr>
                            <a:t>0</a:t>
                          </a:r>
                          <a:endParaRPr kumimoji="0" lang="x-none" sz="1800" b="0" i="0" u="none" strike="noStrike" kern="1200" cap="none" spc="0" normalizeH="0" baseline="0" noProof="0" dirty="0">
                            <a:ln>
                              <a:noFill/>
                            </a:ln>
                            <a:solidFill>
                              <a:prstClr val="black"/>
                            </a:solidFill>
                            <a:effectLst/>
                            <a:uLnTx/>
                            <a:uFillTx/>
                            <a:latin typeface="Calibri"/>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black"/>
                              </a:solidFill>
                              <a:effectLst/>
                              <a:uLnTx/>
                              <a:uFillTx/>
                              <a:latin typeface="Calibri"/>
                              <a:ea typeface="+mn-ea"/>
                              <a:cs typeface="+mn-cs"/>
                            </a:rPr>
                            <a:t>0</a:t>
                          </a:r>
                          <a:endParaRPr kumimoji="0" lang="x-none" sz="1800" b="0" i="0" u="none" strike="noStrike" kern="1200" cap="none" spc="0" normalizeH="0" baseline="0" noProof="0" dirty="0">
                            <a:ln>
                              <a:noFill/>
                            </a:ln>
                            <a:solidFill>
                              <a:prstClr val="black"/>
                            </a:solidFill>
                            <a:effectLst/>
                            <a:uLnTx/>
                            <a:uFillTx/>
                            <a:latin typeface="Calibri"/>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black"/>
                              </a:solidFill>
                              <a:effectLst/>
                              <a:uLnTx/>
                              <a:uFillTx/>
                              <a:latin typeface="Calibri"/>
                              <a:ea typeface="+mn-ea"/>
                              <a:cs typeface="+mn-cs"/>
                            </a:rPr>
                            <a:t>0</a:t>
                          </a:r>
                          <a:endParaRPr kumimoji="0" lang="x-none" sz="1800" b="0" i="0" u="none" strike="noStrike" kern="1200" cap="none" spc="0" normalizeH="0" baseline="0" noProof="0" dirty="0">
                            <a:ln>
                              <a:noFill/>
                            </a:ln>
                            <a:solidFill>
                              <a:prstClr val="black"/>
                            </a:solidFill>
                            <a:effectLst/>
                            <a:uLnTx/>
                            <a:uFillTx/>
                            <a:latin typeface="Calibri"/>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black"/>
                              </a:solidFill>
                              <a:effectLst/>
                              <a:uLnTx/>
                              <a:uFillTx/>
                              <a:latin typeface="Calibri"/>
                              <a:ea typeface="+mn-ea"/>
                              <a:cs typeface="+mn-cs"/>
                            </a:rPr>
                            <a:t>0</a:t>
                          </a:r>
                          <a:endParaRPr kumimoji="0" lang="x-none" sz="1800" b="0" i="0" u="none" strike="noStrike" kern="1200" cap="none" spc="0" normalizeH="0" baseline="0" noProof="0" dirty="0">
                            <a:ln>
                              <a:noFill/>
                            </a:ln>
                            <a:solidFill>
                              <a:prstClr val="black"/>
                            </a:solidFill>
                            <a:effectLst/>
                            <a:uLnTx/>
                            <a:uFillTx/>
                            <a:latin typeface="Calibri"/>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black"/>
                              </a:solidFill>
                              <a:effectLst/>
                              <a:uLnTx/>
                              <a:uFillTx/>
                              <a:latin typeface="Calibri"/>
                              <a:ea typeface="+mn-ea"/>
                              <a:cs typeface="+mn-cs"/>
                            </a:rPr>
                            <a:t>0</a:t>
                          </a:r>
                          <a:endParaRPr kumimoji="0" lang="x-none" sz="1800" b="0" i="0" u="none" strike="noStrike" kern="1200" cap="none" spc="0" normalizeH="0" baseline="0" noProof="0" dirty="0">
                            <a:ln>
                              <a:noFill/>
                            </a:ln>
                            <a:solidFill>
                              <a:prstClr val="black"/>
                            </a:solidFill>
                            <a:effectLst/>
                            <a:uLnTx/>
                            <a:uFillTx/>
                            <a:latin typeface="Calibri"/>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black"/>
                              </a:solidFill>
                              <a:effectLst/>
                              <a:uLnTx/>
                              <a:uFillTx/>
                              <a:latin typeface="Calibri"/>
                              <a:ea typeface="+mn-ea"/>
                              <a:cs typeface="+mn-cs"/>
                            </a:rPr>
                            <a:t>0</a:t>
                          </a:r>
                          <a:endParaRPr kumimoji="0" lang="x-none" sz="1800" b="0" i="0" u="none" strike="noStrike" kern="1200" cap="none" spc="0" normalizeH="0" baseline="0" noProof="0" dirty="0">
                            <a:ln>
                              <a:noFill/>
                            </a:ln>
                            <a:solidFill>
                              <a:prstClr val="black"/>
                            </a:solidFill>
                            <a:effectLst/>
                            <a:uLnTx/>
                            <a:uFillTx/>
                            <a:latin typeface="Calibri"/>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extLst>
                      <a:ext uri="{0D108BD9-81ED-4DB2-BD59-A6C34878D82A}">
                        <a16:rowId xmlns:a16="http://schemas.microsoft.com/office/drawing/2014/main" val="2396273663"/>
                      </a:ext>
                    </a:extLst>
                  </a:tr>
                  <a:tr h="371921">
                    <a:tc>
                      <a:txBody>
                        <a:bodyPr/>
                        <a:lstStyle/>
                        <a:p>
                          <a:pPr algn="ctr"/>
                          <a:r>
                            <a:rPr lang="ru-RU" b="0" dirty="0">
                              <a:solidFill>
                                <a:srgbClr val="FF0000"/>
                              </a:solidFill>
                            </a:rPr>
                            <a:t>1</a:t>
                          </a:r>
                          <a:endParaRPr lang="x-none" b="0" dirty="0">
                            <a:solidFill>
                              <a:srgbClr val="FF0000"/>
                            </a:solidFill>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black"/>
                              </a:solidFill>
                              <a:effectLst/>
                              <a:uLnTx/>
                              <a:uFillTx/>
                              <a:latin typeface="Calibri"/>
                              <a:ea typeface="+mn-ea"/>
                              <a:cs typeface="+mn-cs"/>
                            </a:rPr>
                            <a:t>0</a:t>
                          </a:r>
                          <a:endParaRPr kumimoji="0" lang="x-none" sz="1800" b="0" i="0" u="none" strike="noStrike" kern="1200" cap="none" spc="0" normalizeH="0" baseline="0" noProof="0" dirty="0">
                            <a:ln>
                              <a:noFill/>
                            </a:ln>
                            <a:solidFill>
                              <a:prstClr val="black"/>
                            </a:solidFill>
                            <a:effectLst/>
                            <a:uLnTx/>
                            <a:uFillTx/>
                            <a:latin typeface="Calibri"/>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algn="ctr"/>
                          <a:r>
                            <a:rPr lang="ru-RU" dirty="0"/>
                            <a:t>0</a:t>
                          </a:r>
                          <a:endParaRPr lang="x-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ru-RU" dirty="0"/>
                            <a:t>0</a:t>
                          </a:r>
                          <a:endParaRPr lang="x-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ru-RU" dirty="0"/>
                            <a:t>0</a:t>
                          </a:r>
                          <a:endParaRPr lang="x-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ru-RU" dirty="0"/>
                            <a:t>5</a:t>
                          </a:r>
                          <a:endParaRPr lang="x-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r>
                            <a:rPr lang="ru-RU" dirty="0"/>
                            <a:t>5</a:t>
                          </a:r>
                          <a:endParaRPr lang="x-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ru-RU" dirty="0"/>
                            <a:t>5</a:t>
                          </a:r>
                          <a:endParaRPr lang="x-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ru-RU" dirty="0"/>
                            <a:t>5</a:t>
                          </a:r>
                          <a:endParaRPr lang="x-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ru-RU" dirty="0"/>
                            <a:t>5</a:t>
                          </a:r>
                          <a:endParaRPr lang="x-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ru-RU" dirty="0"/>
                            <a:t>5</a:t>
                          </a:r>
                          <a:endParaRPr lang="x-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ru-RU" dirty="0"/>
                            <a:t>5</a:t>
                          </a:r>
                          <a:endParaRPr lang="x-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ru-RU" dirty="0"/>
                            <a:t>5</a:t>
                          </a:r>
                          <a:endParaRPr lang="x-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ru-RU" dirty="0"/>
                            <a:t>5</a:t>
                          </a:r>
                          <a:endParaRPr lang="x-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ru-RU" dirty="0"/>
                            <a:t>5</a:t>
                          </a:r>
                          <a:endParaRPr lang="x-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ru-RU" dirty="0"/>
                            <a:t>5</a:t>
                          </a:r>
                          <a:endParaRPr lang="x-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ru-RU" dirty="0"/>
                            <a:t>5</a:t>
                          </a:r>
                          <a:endParaRPr lang="x-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ru-RU" dirty="0"/>
                            <a:t>5</a:t>
                          </a:r>
                          <a:endParaRPr lang="x-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24695744"/>
                      </a:ext>
                    </a:extLst>
                  </a:tr>
                  <a:tr h="38433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ru-RU" b="0" dirty="0">
                              <a:solidFill>
                                <a:srgbClr val="FF0000"/>
                              </a:solidFill>
                            </a:rPr>
                            <a:t>2</a:t>
                          </a:r>
                          <a:endParaRPr lang="x-none" b="0" dirty="0">
                            <a:solidFill>
                              <a:srgbClr val="FF0000"/>
                            </a:solidFill>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black"/>
                              </a:solidFill>
                              <a:effectLst/>
                              <a:uLnTx/>
                              <a:uFillTx/>
                              <a:latin typeface="Calibri"/>
                              <a:ea typeface="+mn-ea"/>
                              <a:cs typeface="+mn-cs"/>
                            </a:rPr>
                            <a:t>0</a:t>
                          </a:r>
                          <a:endParaRPr kumimoji="0" lang="x-none" sz="1800" b="0" i="0" u="none" strike="noStrike" kern="1200" cap="none" spc="0" normalizeH="0" baseline="0" noProof="0" dirty="0">
                            <a:ln>
                              <a:noFill/>
                            </a:ln>
                            <a:solidFill>
                              <a:prstClr val="black"/>
                            </a:solidFill>
                            <a:effectLst/>
                            <a:uLnTx/>
                            <a:uFillTx/>
                            <a:latin typeface="Calibri"/>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algn="ctr"/>
                          <a:r>
                            <a:rPr lang="ru-RU" dirty="0"/>
                            <a:t>0</a:t>
                          </a:r>
                          <a:endParaRPr lang="x-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ru-RU" dirty="0"/>
                            <a:t>0</a:t>
                          </a:r>
                          <a:endParaRPr lang="x-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ru-RU" dirty="0"/>
                            <a:t>0</a:t>
                          </a:r>
                          <a:endParaRPr lang="x-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ru-RU" dirty="0"/>
                            <a:t>5</a:t>
                          </a:r>
                          <a:endParaRPr lang="x-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ru-RU" dirty="0"/>
                            <a:t>7</a:t>
                          </a:r>
                          <a:endParaRPr lang="x-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ru-RU" dirty="0"/>
                            <a:t>7</a:t>
                          </a:r>
                          <a:endParaRPr lang="x-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ru-RU" dirty="0"/>
                            <a:t>7</a:t>
                          </a:r>
                          <a:endParaRPr lang="x-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ru-RU" dirty="0"/>
                            <a:t>7</a:t>
                          </a:r>
                          <a:endParaRPr lang="x-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ru-RU" dirty="0"/>
                            <a:t>12</a:t>
                          </a:r>
                          <a:endParaRPr lang="x-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a:ln>
                                <a:noFill/>
                              </a:ln>
                              <a:solidFill>
                                <a:prstClr val="black"/>
                              </a:solidFill>
                              <a:effectLst/>
                              <a:uLnTx/>
                              <a:uFillTx/>
                              <a:latin typeface="Calibri"/>
                              <a:ea typeface="+mn-ea"/>
                              <a:cs typeface="+mn-cs"/>
                            </a:rPr>
                            <a:t>12</a:t>
                          </a:r>
                          <a:endParaRPr kumimoji="0" lang="x-none" sz="1800" b="0" i="0" u="none" strike="noStrike" kern="1200" cap="none" spc="0" normalizeH="0" baseline="0" noProof="0" dirty="0">
                            <a:ln>
                              <a:noFill/>
                            </a:ln>
                            <a:solidFill>
                              <a:prstClr val="black"/>
                            </a:solidFill>
                            <a:effectLst/>
                            <a:uLnTx/>
                            <a:uFillTx/>
                            <a:latin typeface="Calibri"/>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a:ln>
                                <a:noFill/>
                              </a:ln>
                              <a:solidFill>
                                <a:prstClr val="black"/>
                              </a:solidFill>
                              <a:effectLst/>
                              <a:uLnTx/>
                              <a:uFillTx/>
                              <a:latin typeface="Calibri"/>
                              <a:ea typeface="+mn-ea"/>
                              <a:cs typeface="+mn-cs"/>
                            </a:rPr>
                            <a:t>12</a:t>
                          </a:r>
                          <a:endParaRPr kumimoji="0" lang="x-none" sz="1800" b="0" i="0" u="none" strike="noStrike" kern="1200" cap="none" spc="0" normalizeH="0" baseline="0" noProof="0" dirty="0">
                            <a:ln>
                              <a:noFill/>
                            </a:ln>
                            <a:solidFill>
                              <a:prstClr val="black"/>
                            </a:solidFill>
                            <a:effectLst/>
                            <a:uLnTx/>
                            <a:uFillTx/>
                            <a:latin typeface="Calibri"/>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a:ln>
                                <a:noFill/>
                              </a:ln>
                              <a:solidFill>
                                <a:prstClr val="black"/>
                              </a:solidFill>
                              <a:effectLst/>
                              <a:uLnTx/>
                              <a:uFillTx/>
                              <a:latin typeface="Calibri"/>
                              <a:ea typeface="+mn-ea"/>
                              <a:cs typeface="+mn-cs"/>
                            </a:rPr>
                            <a:t>12</a:t>
                          </a:r>
                          <a:endParaRPr kumimoji="0" lang="x-none" sz="1800" b="0" i="0" u="none" strike="noStrike" kern="1200" cap="none" spc="0" normalizeH="0" baseline="0" noProof="0" dirty="0">
                            <a:ln>
                              <a:noFill/>
                            </a:ln>
                            <a:solidFill>
                              <a:prstClr val="black"/>
                            </a:solidFill>
                            <a:effectLst/>
                            <a:uLnTx/>
                            <a:uFillTx/>
                            <a:latin typeface="Calibri"/>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a:ln>
                                <a:noFill/>
                              </a:ln>
                              <a:solidFill>
                                <a:prstClr val="black"/>
                              </a:solidFill>
                              <a:effectLst/>
                              <a:uLnTx/>
                              <a:uFillTx/>
                              <a:latin typeface="Calibri"/>
                              <a:ea typeface="+mn-ea"/>
                              <a:cs typeface="+mn-cs"/>
                            </a:rPr>
                            <a:t>12</a:t>
                          </a:r>
                          <a:endParaRPr kumimoji="0" lang="x-none" sz="1800" b="0" i="0" u="none" strike="noStrike" kern="1200" cap="none" spc="0" normalizeH="0" baseline="0" noProof="0" dirty="0">
                            <a:ln>
                              <a:noFill/>
                            </a:ln>
                            <a:solidFill>
                              <a:prstClr val="black"/>
                            </a:solidFill>
                            <a:effectLst/>
                            <a:uLnTx/>
                            <a:uFillTx/>
                            <a:latin typeface="Calibri"/>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a:ln>
                                <a:noFill/>
                              </a:ln>
                              <a:solidFill>
                                <a:prstClr val="black"/>
                              </a:solidFill>
                              <a:effectLst/>
                              <a:uLnTx/>
                              <a:uFillTx/>
                              <a:latin typeface="Calibri"/>
                              <a:ea typeface="+mn-ea"/>
                              <a:cs typeface="+mn-cs"/>
                            </a:rPr>
                            <a:t>12</a:t>
                          </a:r>
                          <a:endParaRPr kumimoji="0" lang="x-none" sz="1800" b="0" i="0" u="none" strike="noStrike" kern="1200" cap="none" spc="0" normalizeH="0" baseline="0" noProof="0" dirty="0">
                            <a:ln>
                              <a:noFill/>
                            </a:ln>
                            <a:solidFill>
                              <a:prstClr val="black"/>
                            </a:solidFill>
                            <a:effectLst/>
                            <a:uLnTx/>
                            <a:uFillTx/>
                            <a:latin typeface="Calibri"/>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a:ln>
                                <a:noFill/>
                              </a:ln>
                              <a:solidFill>
                                <a:prstClr val="black"/>
                              </a:solidFill>
                              <a:effectLst/>
                              <a:uLnTx/>
                              <a:uFillTx/>
                              <a:latin typeface="Calibri"/>
                              <a:ea typeface="+mn-ea"/>
                              <a:cs typeface="+mn-cs"/>
                            </a:rPr>
                            <a:t>12</a:t>
                          </a:r>
                          <a:endParaRPr kumimoji="0" lang="x-none" sz="1800" b="0" i="0" u="none" strike="noStrike" kern="1200" cap="none" spc="0" normalizeH="0" baseline="0" noProof="0" dirty="0">
                            <a:ln>
                              <a:noFill/>
                            </a:ln>
                            <a:solidFill>
                              <a:prstClr val="black"/>
                            </a:solidFill>
                            <a:effectLst/>
                            <a:uLnTx/>
                            <a:uFillTx/>
                            <a:latin typeface="Calibri"/>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black"/>
                              </a:solidFill>
                              <a:effectLst/>
                              <a:uLnTx/>
                              <a:uFillTx/>
                              <a:latin typeface="Calibri"/>
                              <a:ea typeface="+mn-ea"/>
                              <a:cs typeface="+mn-cs"/>
                            </a:rPr>
                            <a:t>12</a:t>
                          </a:r>
                          <a:endParaRPr kumimoji="0" lang="x-none" sz="1800" b="0" i="0" u="none" strike="noStrike" kern="1200" cap="none" spc="0" normalizeH="0" baseline="0" noProof="0" dirty="0">
                            <a:ln>
                              <a:noFill/>
                            </a:ln>
                            <a:solidFill>
                              <a:prstClr val="black"/>
                            </a:solidFill>
                            <a:effectLst/>
                            <a:uLnTx/>
                            <a:uFillTx/>
                            <a:latin typeface="Calibri"/>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3281310"/>
                      </a:ext>
                    </a:extLst>
                  </a:tr>
                  <a:tr h="384336">
                    <a:tc>
                      <a:txBody>
                        <a:bodyPr/>
                        <a:lstStyle/>
                        <a:p>
                          <a:pPr algn="ctr"/>
                          <a:r>
                            <a:rPr lang="ru-RU" b="0" dirty="0"/>
                            <a:t>3</a:t>
                          </a:r>
                          <a:endParaRPr lang="x-none" b="0"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black"/>
                              </a:solidFill>
                              <a:effectLst/>
                              <a:uLnTx/>
                              <a:uFillTx/>
                              <a:latin typeface="Calibri"/>
                              <a:ea typeface="+mn-ea"/>
                              <a:cs typeface="+mn-cs"/>
                            </a:rPr>
                            <a:t>0</a:t>
                          </a:r>
                          <a:endParaRPr kumimoji="0" lang="x-none" sz="1800" b="0" i="0" u="none" strike="noStrike" kern="1200" cap="none" spc="0" normalizeH="0" baseline="0" noProof="0" dirty="0">
                            <a:ln>
                              <a:noFill/>
                            </a:ln>
                            <a:solidFill>
                              <a:prstClr val="black"/>
                            </a:solidFill>
                            <a:effectLst/>
                            <a:uLnTx/>
                            <a:uFillTx/>
                            <a:latin typeface="Calibri"/>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algn="ctr"/>
                          <a:r>
                            <a:rPr lang="ru-RU" dirty="0"/>
                            <a:t>0</a:t>
                          </a:r>
                          <a:endParaRPr lang="x-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ru-RU" dirty="0"/>
                            <a:t>0</a:t>
                          </a:r>
                          <a:endParaRPr lang="x-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ru-RU" dirty="0"/>
                            <a:t>4</a:t>
                          </a:r>
                          <a:endParaRPr lang="x-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ru-RU" dirty="0"/>
                            <a:t>5</a:t>
                          </a:r>
                          <a:endParaRPr lang="x-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ru-RU" dirty="0"/>
                            <a:t>7</a:t>
                          </a:r>
                          <a:endParaRPr lang="x-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ru-RU" dirty="0"/>
                            <a:t>7</a:t>
                          </a:r>
                          <a:endParaRPr lang="x-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ru-RU" dirty="0"/>
                            <a:t>9</a:t>
                          </a:r>
                          <a:endParaRPr lang="x-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ru-RU" dirty="0"/>
                            <a:t>11</a:t>
                          </a:r>
                          <a:endParaRPr lang="x-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black"/>
                              </a:solidFill>
                              <a:effectLst/>
                              <a:uLnTx/>
                              <a:uFillTx/>
                              <a:latin typeface="Calibri"/>
                              <a:ea typeface="+mn-ea"/>
                              <a:cs typeface="+mn-cs"/>
                            </a:rPr>
                            <a:t>12</a:t>
                          </a:r>
                          <a:endParaRPr kumimoji="0" lang="x-none" sz="1800" b="0" i="0" u="none" strike="noStrike" kern="1200" cap="none" spc="0" normalizeH="0" baseline="0" noProof="0" dirty="0">
                            <a:ln>
                              <a:noFill/>
                            </a:ln>
                            <a:solidFill>
                              <a:prstClr val="black"/>
                            </a:solidFill>
                            <a:effectLst/>
                            <a:uLnTx/>
                            <a:uFillTx/>
                            <a:latin typeface="Calibri"/>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r>
                            <a:rPr lang="ru-RU" dirty="0"/>
                            <a:t>12</a:t>
                          </a:r>
                          <a:endParaRPr lang="x-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ru-RU" dirty="0"/>
                            <a:t>12</a:t>
                          </a:r>
                          <a:endParaRPr lang="x-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ru-RU" dirty="0"/>
                            <a:t>16</a:t>
                          </a:r>
                          <a:endParaRPr lang="x-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a:ln>
                                <a:noFill/>
                              </a:ln>
                              <a:solidFill>
                                <a:prstClr val="black"/>
                              </a:solidFill>
                              <a:effectLst/>
                              <a:uLnTx/>
                              <a:uFillTx/>
                              <a:latin typeface="Calibri"/>
                              <a:ea typeface="+mn-ea"/>
                              <a:cs typeface="+mn-cs"/>
                            </a:rPr>
                            <a:t>16</a:t>
                          </a:r>
                          <a:endParaRPr kumimoji="0" lang="x-none" sz="1800" b="0" i="0" u="none" strike="noStrike" kern="1200" cap="none" spc="0" normalizeH="0" baseline="0" noProof="0" dirty="0">
                            <a:ln>
                              <a:noFill/>
                            </a:ln>
                            <a:solidFill>
                              <a:prstClr val="black"/>
                            </a:solidFill>
                            <a:effectLst/>
                            <a:uLnTx/>
                            <a:uFillTx/>
                            <a:latin typeface="Calibri"/>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ru-RU" dirty="0"/>
                            <a:t>16</a:t>
                          </a:r>
                          <a:endParaRPr lang="x-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ru-RU" dirty="0"/>
                            <a:t>16</a:t>
                          </a:r>
                          <a:endParaRPr lang="x-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ru-RU" dirty="0"/>
                            <a:t>16</a:t>
                          </a:r>
                          <a:endParaRPr lang="x-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74660006"/>
                      </a:ext>
                    </a:extLst>
                  </a:tr>
                  <a:tr h="508720">
                    <a:tc>
                      <a:txBody>
                        <a:bodyPr/>
                        <a:lstStyle/>
                        <a:p>
                          <a:pPr algn="ctr"/>
                          <a:r>
                            <a:rPr lang="ru-RU" b="0" dirty="0">
                              <a:solidFill>
                                <a:srgbClr val="FF0000"/>
                              </a:solidFill>
                            </a:rPr>
                            <a:t>4</a:t>
                          </a:r>
                          <a:endParaRPr lang="x-none" b="0" dirty="0">
                            <a:solidFill>
                              <a:srgbClr val="FF0000"/>
                            </a:solidFill>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black"/>
                              </a:solidFill>
                              <a:effectLst/>
                              <a:uLnTx/>
                              <a:uFillTx/>
                              <a:latin typeface="Calibri"/>
                              <a:ea typeface="+mn-ea"/>
                              <a:cs typeface="+mn-cs"/>
                            </a:rPr>
                            <a:t>0</a:t>
                          </a:r>
                          <a:endParaRPr kumimoji="0" lang="x-none" sz="1800" b="0" i="0" u="none" strike="noStrike" kern="1200" cap="none" spc="0" normalizeH="0" baseline="0" noProof="0" dirty="0">
                            <a:ln>
                              <a:noFill/>
                            </a:ln>
                            <a:solidFill>
                              <a:prstClr val="black"/>
                            </a:solidFill>
                            <a:effectLst/>
                            <a:uLnTx/>
                            <a:uFillTx/>
                            <a:latin typeface="Calibri"/>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algn="ctr"/>
                          <a:r>
                            <a:rPr lang="ru-RU" dirty="0"/>
                            <a:t>0</a:t>
                          </a:r>
                          <a:endParaRPr lang="x-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ru-RU" dirty="0"/>
                            <a:t>0</a:t>
                          </a:r>
                          <a:endParaRPr lang="x-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ru-RU" dirty="0"/>
                            <a:t>4</a:t>
                          </a:r>
                          <a:endParaRPr lang="x-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ru-RU" dirty="0"/>
                            <a:t>5</a:t>
                          </a:r>
                          <a:endParaRPr lang="x-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ru-RU" dirty="0"/>
                            <a:t>7</a:t>
                          </a:r>
                          <a:endParaRPr lang="x-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ru-RU" dirty="0"/>
                            <a:t>7</a:t>
                          </a:r>
                          <a:endParaRPr lang="x-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ru-RU" dirty="0"/>
                            <a:t>9</a:t>
                          </a:r>
                          <a:endParaRPr lang="x-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ru-RU" dirty="0"/>
                            <a:t>11</a:t>
                          </a:r>
                          <a:endParaRPr lang="x-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a:ln>
                                <a:noFill/>
                              </a:ln>
                              <a:solidFill>
                                <a:prstClr val="black"/>
                              </a:solidFill>
                              <a:effectLst/>
                              <a:uLnTx/>
                              <a:uFillTx/>
                              <a:latin typeface="Calibri"/>
                              <a:ea typeface="+mn-ea"/>
                              <a:cs typeface="+mn-cs"/>
                            </a:rPr>
                            <a:t>12</a:t>
                          </a:r>
                          <a:endParaRPr kumimoji="0" lang="x-none" sz="1800" b="0" i="0" u="none" strike="noStrike" kern="1200" cap="none" spc="0" normalizeH="0" baseline="0" noProof="0" dirty="0">
                            <a:ln>
                              <a:noFill/>
                            </a:ln>
                            <a:solidFill>
                              <a:prstClr val="black"/>
                            </a:solidFill>
                            <a:effectLst/>
                            <a:uLnTx/>
                            <a:uFillTx/>
                            <a:latin typeface="Calibri"/>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ru-RU" dirty="0"/>
                            <a:t>13</a:t>
                          </a:r>
                          <a:endParaRPr lang="x-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ru-RU" dirty="0"/>
                            <a:t>14</a:t>
                          </a:r>
                          <a:endParaRPr lang="x-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a:ln>
                                <a:noFill/>
                              </a:ln>
                              <a:solidFill>
                                <a:prstClr val="black"/>
                              </a:solidFill>
                              <a:effectLst/>
                              <a:uLnTx/>
                              <a:uFillTx/>
                              <a:latin typeface="Calibri"/>
                              <a:ea typeface="+mn-ea"/>
                              <a:cs typeface="+mn-cs"/>
                            </a:rPr>
                            <a:t>16</a:t>
                          </a:r>
                          <a:endParaRPr kumimoji="0" lang="x-none" sz="1800" b="0" i="0" u="none" strike="noStrike" kern="1200" cap="none" spc="0" normalizeH="0" baseline="0" noProof="0" dirty="0">
                            <a:ln>
                              <a:noFill/>
                            </a:ln>
                            <a:solidFill>
                              <a:prstClr val="black"/>
                            </a:solidFill>
                            <a:effectLst/>
                            <a:uLnTx/>
                            <a:uFillTx/>
                            <a:latin typeface="Calibri"/>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black"/>
                              </a:solidFill>
                              <a:effectLst/>
                              <a:uLnTx/>
                              <a:uFillTx/>
                              <a:latin typeface="Calibri"/>
                              <a:ea typeface="+mn-ea"/>
                              <a:cs typeface="+mn-cs"/>
                            </a:rPr>
                            <a:t>16</a:t>
                          </a:r>
                          <a:endParaRPr kumimoji="0" lang="x-none" sz="1800" b="0" i="0" u="none" strike="noStrike" kern="1200" cap="none" spc="0" normalizeH="0" baseline="0" noProof="0" dirty="0">
                            <a:ln>
                              <a:noFill/>
                            </a:ln>
                            <a:solidFill>
                              <a:prstClr val="black"/>
                            </a:solidFill>
                            <a:effectLst/>
                            <a:uLnTx/>
                            <a:uFillTx/>
                            <a:latin typeface="Calibri"/>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ru-RU" dirty="0"/>
                            <a:t>18</a:t>
                          </a:r>
                          <a:endParaRPr lang="x-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ru-RU" dirty="0"/>
                            <a:t>20</a:t>
                          </a:r>
                          <a:endParaRPr lang="x-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ru-RU" dirty="0"/>
                            <a:t>21</a:t>
                          </a:r>
                          <a:endParaRPr lang="x-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3502256000"/>
                      </a:ext>
                    </a:extLst>
                  </a:tr>
                  <a:tr h="640080">
                    <a:tc>
                      <a:txBody>
                        <a:bodyPr/>
                        <a:lstStyle/>
                        <a:p>
                          <a:endParaRPr lang="ru-BY"/>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3"/>
                          <a:stretch>
                            <a:fillRect t="-419048" r="-1442188" b="-1905"/>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black"/>
                              </a:solidFill>
                              <a:effectLst/>
                              <a:uLnTx/>
                              <a:uFillTx/>
                              <a:latin typeface="Calibri"/>
                              <a:ea typeface="+mn-ea"/>
                              <a:cs typeface="+mn-cs"/>
                            </a:rPr>
                            <a:t>0</a:t>
                          </a:r>
                          <a:endParaRPr kumimoji="0" lang="x-none" sz="1800" b="0" i="0" u="none" strike="noStrike" kern="1200" cap="none" spc="0" normalizeH="0" baseline="0" noProof="0" dirty="0">
                            <a:ln>
                              <a:noFill/>
                            </a:ln>
                            <a:solidFill>
                              <a:prstClr val="black"/>
                            </a:solidFill>
                            <a:effectLst/>
                            <a:uLnTx/>
                            <a:uFillTx/>
                            <a:latin typeface="Calibri"/>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algn="ctr"/>
                          <a:r>
                            <a:rPr lang="ru-RU" dirty="0"/>
                            <a:t>0</a:t>
                          </a:r>
                          <a:endParaRPr lang="x-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ru-RU" dirty="0"/>
                            <a:t>0</a:t>
                          </a:r>
                          <a:endParaRPr lang="x-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ru-RU" dirty="0"/>
                            <a:t>4</a:t>
                          </a:r>
                          <a:endParaRPr lang="x-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ru-RU" dirty="0"/>
                            <a:t>5</a:t>
                          </a:r>
                          <a:endParaRPr lang="x-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ru-RU" dirty="0"/>
                            <a:t>7</a:t>
                          </a:r>
                          <a:endParaRPr lang="x-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ru-RU" sz="1800" dirty="0"/>
                            <a:t>8</a:t>
                          </a:r>
                          <a:endParaRPr lang="x-none"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r>
                            <a:rPr lang="ru-RU" sz="1800" kern="1200" dirty="0">
                              <a:solidFill>
                                <a:schemeClr val="dk1"/>
                              </a:solidFill>
                              <a:latin typeface="+mn-lt"/>
                              <a:ea typeface="+mn-ea"/>
                              <a:cs typeface="+mn-cs"/>
                            </a:rPr>
                            <a:t>9</a:t>
                          </a:r>
                          <a:endParaRPr lang="x-none" sz="18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r>
                            <a:rPr lang="ru-RU" sz="1800" kern="1200" dirty="0">
                              <a:solidFill>
                                <a:schemeClr val="dk1"/>
                              </a:solidFill>
                              <a:latin typeface="+mn-lt"/>
                              <a:ea typeface="+mn-ea"/>
                              <a:cs typeface="+mn-cs"/>
                            </a:rPr>
                            <a:t>11</a:t>
                          </a:r>
                          <a:endParaRPr lang="x-none" sz="18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black"/>
                              </a:solidFill>
                              <a:effectLst/>
                              <a:uLnTx/>
                              <a:uFillTx/>
                              <a:latin typeface="Calibri"/>
                              <a:ea typeface="+mn-ea"/>
                              <a:cs typeface="+mn-cs"/>
                            </a:rPr>
                            <a:t>12</a:t>
                          </a:r>
                          <a:endParaRPr kumimoji="0" lang="x-none" sz="1800" b="0" i="0" u="none" strike="noStrike" kern="1200" cap="none" spc="0" normalizeH="0" baseline="0" noProof="0" dirty="0">
                            <a:ln>
                              <a:noFill/>
                            </a:ln>
                            <a:solidFill>
                              <a:prstClr val="black"/>
                            </a:solidFill>
                            <a:effectLst/>
                            <a:uLnTx/>
                            <a:uFillTx/>
                            <a:latin typeface="Calibri"/>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r>
                            <a:rPr lang="ru-RU" sz="1800" kern="1200" dirty="0">
                              <a:solidFill>
                                <a:schemeClr val="dk1"/>
                              </a:solidFill>
                              <a:latin typeface="+mn-lt"/>
                              <a:ea typeface="+mn-ea"/>
                              <a:cs typeface="+mn-cs"/>
                            </a:rPr>
                            <a:t>13</a:t>
                          </a:r>
                          <a:endParaRPr lang="x-none" sz="18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r>
                            <a:rPr lang="ru-RU" sz="1800" kern="1200" dirty="0">
                              <a:solidFill>
                                <a:schemeClr val="dk1"/>
                              </a:solidFill>
                              <a:latin typeface="+mn-lt"/>
                              <a:ea typeface="+mn-ea"/>
                              <a:cs typeface="+mn-cs"/>
                            </a:rPr>
                            <a:t>15</a:t>
                          </a:r>
                          <a:endParaRPr lang="x-none" sz="18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black"/>
                              </a:solidFill>
                              <a:effectLst/>
                              <a:uLnTx/>
                              <a:uFillTx/>
                              <a:latin typeface="Calibri"/>
                              <a:ea typeface="+mn-ea"/>
                              <a:cs typeface="+mn-cs"/>
                            </a:rPr>
                            <a:t>16</a:t>
                          </a:r>
                          <a:endParaRPr kumimoji="0" lang="x-none" sz="1800" b="0" i="0" u="none" strike="noStrike" kern="1200" cap="none" spc="0" normalizeH="0" baseline="0" noProof="0" dirty="0">
                            <a:ln>
                              <a:noFill/>
                            </a:ln>
                            <a:solidFill>
                              <a:prstClr val="black"/>
                            </a:solidFill>
                            <a:effectLst/>
                            <a:uLnTx/>
                            <a:uFillTx/>
                            <a:latin typeface="Calibri"/>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r>
                            <a:rPr lang="ru-RU" sz="1800" kern="1200" dirty="0">
                              <a:solidFill>
                                <a:schemeClr val="dk1"/>
                              </a:solidFill>
                              <a:latin typeface="+mn-lt"/>
                              <a:ea typeface="+mn-ea"/>
                              <a:cs typeface="+mn-cs"/>
                            </a:rPr>
                            <a:t>17</a:t>
                          </a:r>
                          <a:endParaRPr lang="x-none" sz="18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r>
                            <a:rPr lang="ru-RU" sz="1800" kern="1200" dirty="0">
                              <a:solidFill>
                                <a:schemeClr val="dk1"/>
                              </a:solidFill>
                              <a:latin typeface="+mn-lt"/>
                              <a:ea typeface="+mn-ea"/>
                              <a:cs typeface="+mn-cs"/>
                            </a:rPr>
                            <a:t>19</a:t>
                          </a:r>
                          <a:endParaRPr lang="x-none" sz="18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r>
                            <a:rPr lang="ru-RU" sz="1800" kern="1200" dirty="0">
                              <a:solidFill>
                                <a:schemeClr val="dk1"/>
                              </a:solidFill>
                              <a:latin typeface="+mn-lt"/>
                              <a:ea typeface="+mn-ea"/>
                              <a:cs typeface="+mn-cs"/>
                            </a:rPr>
                            <a:t>20</a:t>
                          </a:r>
                          <a:endParaRPr lang="x-none" sz="18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r>
                            <a:rPr lang="ru-RU" sz="1800" kern="1200" dirty="0">
                              <a:solidFill>
                                <a:schemeClr val="dk1"/>
                              </a:solidFill>
                              <a:latin typeface="+mn-lt"/>
                              <a:ea typeface="+mn-ea"/>
                              <a:cs typeface="+mn-cs"/>
                            </a:rPr>
                            <a:t>21</a:t>
                          </a:r>
                          <a:endParaRPr lang="x-none" sz="18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213159728"/>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3" name="Таблица 2">
                <a:extLst>
                  <a:ext uri="{FF2B5EF4-FFF2-40B4-BE49-F238E27FC236}">
                    <a16:creationId xmlns:a16="http://schemas.microsoft.com/office/drawing/2014/main" id="{B8C61E8F-47D1-4B97-DCA4-8C07C1019C17}"/>
                  </a:ext>
                </a:extLst>
              </p:cNvPr>
              <p:cNvGraphicFramePr>
                <a:graphicFrameLocks noGrp="1"/>
              </p:cNvGraphicFramePr>
              <p:nvPr>
                <p:extLst>
                  <p:ext uri="{D42A27DB-BD31-4B8C-83A1-F6EECF244321}">
                    <p14:modId xmlns:p14="http://schemas.microsoft.com/office/powerpoint/2010/main" val="1365473484"/>
                  </p:ext>
                </p:extLst>
              </p:nvPr>
            </p:nvGraphicFramePr>
            <p:xfrm>
              <a:off x="241146" y="724202"/>
              <a:ext cx="1644453" cy="2194560"/>
            </p:xfrm>
            <a:graphic>
              <a:graphicData uri="http://schemas.openxmlformats.org/drawingml/2006/table">
                <a:tbl>
                  <a:tblPr firstRow="1" bandRow="1">
                    <a:tableStyleId>{5C22544A-7EE6-4342-B048-85BDC9FD1C3A}</a:tableStyleId>
                  </a:tblPr>
                  <a:tblGrid>
                    <a:gridCol w="548151">
                      <a:extLst>
                        <a:ext uri="{9D8B030D-6E8A-4147-A177-3AD203B41FA5}">
                          <a16:colId xmlns:a16="http://schemas.microsoft.com/office/drawing/2014/main" val="2847679790"/>
                        </a:ext>
                      </a:extLst>
                    </a:gridCol>
                    <a:gridCol w="548151">
                      <a:extLst>
                        <a:ext uri="{9D8B030D-6E8A-4147-A177-3AD203B41FA5}">
                          <a16:colId xmlns:a16="http://schemas.microsoft.com/office/drawing/2014/main" val="2836233721"/>
                        </a:ext>
                      </a:extLst>
                    </a:gridCol>
                    <a:gridCol w="548151">
                      <a:extLst>
                        <a:ext uri="{9D8B030D-6E8A-4147-A177-3AD203B41FA5}">
                          <a16:colId xmlns:a16="http://schemas.microsoft.com/office/drawing/2014/main" val="1436962963"/>
                        </a:ext>
                      </a:extLst>
                    </a:gridCol>
                  </a:tblGrid>
                  <a:tr h="310546">
                    <a:tc>
                      <a:txBody>
                        <a:bodyPr/>
                        <a:lstStyle/>
                        <a:p>
                          <a:endParaRPr lang="ru-BY"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14:m>
                            <m:oMathPara xmlns:m="http://schemas.openxmlformats.org/officeDocument/2006/math">
                              <m:oMathParaPr>
                                <m:jc m:val="centerGroup"/>
                              </m:oMathParaPr>
                              <m:oMath xmlns:m="http://schemas.openxmlformats.org/officeDocument/2006/math">
                                <m:sSub>
                                  <m:sSubPr>
                                    <m:ctrlPr>
                                      <a:rPr lang="ru-RU"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𝑤</m:t>
                                    </m:r>
                                  </m:e>
                                  <m:sub>
                                    <m:r>
                                      <a:rPr lang="en-US" i="1">
                                        <a:solidFill>
                                          <a:schemeClr val="tx1"/>
                                        </a:solidFill>
                                        <a:latin typeface="Cambria Math" panose="02040503050406030204" pitchFamily="18" charset="0"/>
                                      </a:rPr>
                                      <m:t>𝑖</m:t>
                                    </m:r>
                                  </m:sub>
                                </m:sSub>
                              </m:oMath>
                            </m:oMathPara>
                          </a14:m>
                          <a:endParaRPr lang="ru-BY"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14:m>
                            <m:oMathPara xmlns:m="http://schemas.openxmlformats.org/officeDocument/2006/math">
                              <m:oMathParaPr>
                                <m:jc m:val="centerGroup"/>
                              </m:oMathParaPr>
                              <m:oMath xmlns:m="http://schemas.openxmlformats.org/officeDocument/2006/math">
                                <m:sSub>
                                  <m:sSubPr>
                                    <m:ctrlPr>
                                      <a:rPr lang="ru-RU"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𝑝</m:t>
                                    </m:r>
                                  </m:e>
                                  <m:sub>
                                    <m:r>
                                      <a:rPr lang="en-US" i="1">
                                        <a:solidFill>
                                          <a:schemeClr val="tx1"/>
                                        </a:solidFill>
                                        <a:latin typeface="Cambria Math" panose="02040503050406030204" pitchFamily="18" charset="0"/>
                                      </a:rPr>
                                      <m:t>𝑖</m:t>
                                    </m:r>
                                  </m:sub>
                                </m:sSub>
                              </m:oMath>
                            </m:oMathPara>
                          </a14:m>
                          <a:endParaRPr lang="ru-BY"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32545982"/>
                      </a:ext>
                    </a:extLst>
                  </a:tr>
                  <a:tr h="310546">
                    <a:tc>
                      <a:txBody>
                        <a:bodyPr/>
                        <a:lstStyle/>
                        <a:p>
                          <a:r>
                            <a:rPr lang="ru-RU" dirty="0"/>
                            <a:t>1</a:t>
                          </a:r>
                          <a:endParaRPr lang="ru-BY"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1" dirty="0"/>
                            <a:t>4</a:t>
                          </a:r>
                          <a:endParaRPr lang="ru-BY"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t>5</a:t>
                          </a:r>
                          <a:endParaRPr lang="ru-BY"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39218330"/>
                      </a:ext>
                    </a:extLst>
                  </a:tr>
                  <a:tr h="310546">
                    <a:tc>
                      <a:txBody>
                        <a:bodyPr/>
                        <a:lstStyle/>
                        <a:p>
                          <a:r>
                            <a:rPr lang="ru-RU" dirty="0"/>
                            <a:t>2</a:t>
                          </a:r>
                          <a:endParaRPr lang="ru-BY"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1" dirty="0"/>
                            <a:t>5</a:t>
                          </a:r>
                          <a:endParaRPr lang="ru-BY"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t>7</a:t>
                          </a:r>
                          <a:endParaRPr lang="ru-BY"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73370142"/>
                      </a:ext>
                    </a:extLst>
                  </a:tr>
                  <a:tr h="310546">
                    <a:tc>
                      <a:txBody>
                        <a:bodyPr/>
                        <a:lstStyle/>
                        <a:p>
                          <a:r>
                            <a:rPr lang="ru-RU" dirty="0"/>
                            <a:t>3</a:t>
                          </a:r>
                          <a:endParaRPr lang="ru-BY"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1" dirty="0"/>
                            <a:t>3</a:t>
                          </a:r>
                          <a:endParaRPr lang="ru-BY"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t>4</a:t>
                          </a:r>
                          <a:endParaRPr lang="ru-BY"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03940780"/>
                      </a:ext>
                    </a:extLst>
                  </a:tr>
                  <a:tr h="310546">
                    <a:tc>
                      <a:txBody>
                        <a:bodyPr/>
                        <a:lstStyle/>
                        <a:p>
                          <a:r>
                            <a:rPr lang="ru-RU" dirty="0"/>
                            <a:t>4</a:t>
                          </a:r>
                          <a:endParaRPr lang="ru-BY"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1" dirty="0"/>
                            <a:t>7</a:t>
                          </a:r>
                          <a:endParaRPr lang="ru-BY"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t>9</a:t>
                          </a:r>
                          <a:endParaRPr lang="ru-BY"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01997867"/>
                      </a:ext>
                    </a:extLst>
                  </a:tr>
                  <a:tr h="310546">
                    <a:tc>
                      <a:txBody>
                        <a:bodyPr/>
                        <a:lstStyle/>
                        <a:p>
                          <a:r>
                            <a:rPr lang="ru-RU" dirty="0"/>
                            <a:t>5</a:t>
                          </a:r>
                          <a:endParaRPr lang="ru-BY"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1" dirty="0"/>
                            <a:t>6</a:t>
                          </a:r>
                          <a:endParaRPr lang="ru-BY"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t>8</a:t>
                          </a:r>
                          <a:endParaRPr lang="ru-BY"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48411293"/>
                      </a:ext>
                    </a:extLst>
                  </a:tr>
                </a:tbl>
              </a:graphicData>
            </a:graphic>
          </p:graphicFrame>
        </mc:Choice>
        <mc:Fallback xmlns="">
          <p:graphicFrame>
            <p:nvGraphicFramePr>
              <p:cNvPr id="3" name="Таблица 2">
                <a:extLst>
                  <a:ext uri="{FF2B5EF4-FFF2-40B4-BE49-F238E27FC236}">
                    <a16:creationId xmlns:a16="http://schemas.microsoft.com/office/drawing/2014/main" id="{B8C61E8F-47D1-4B97-DCA4-8C07C1019C17}"/>
                  </a:ext>
                </a:extLst>
              </p:cNvPr>
              <p:cNvGraphicFramePr>
                <a:graphicFrameLocks noGrp="1"/>
              </p:cNvGraphicFramePr>
              <p:nvPr>
                <p:extLst>
                  <p:ext uri="{D42A27DB-BD31-4B8C-83A1-F6EECF244321}">
                    <p14:modId xmlns:p14="http://schemas.microsoft.com/office/powerpoint/2010/main" val="1365473484"/>
                  </p:ext>
                </p:extLst>
              </p:nvPr>
            </p:nvGraphicFramePr>
            <p:xfrm>
              <a:off x="241146" y="724202"/>
              <a:ext cx="1644453" cy="2194560"/>
            </p:xfrm>
            <a:graphic>
              <a:graphicData uri="http://schemas.openxmlformats.org/drawingml/2006/table">
                <a:tbl>
                  <a:tblPr firstRow="1" bandRow="1">
                    <a:tableStyleId>{5C22544A-7EE6-4342-B048-85BDC9FD1C3A}</a:tableStyleId>
                  </a:tblPr>
                  <a:tblGrid>
                    <a:gridCol w="548151">
                      <a:extLst>
                        <a:ext uri="{9D8B030D-6E8A-4147-A177-3AD203B41FA5}">
                          <a16:colId xmlns:a16="http://schemas.microsoft.com/office/drawing/2014/main" val="2847679790"/>
                        </a:ext>
                      </a:extLst>
                    </a:gridCol>
                    <a:gridCol w="548151">
                      <a:extLst>
                        <a:ext uri="{9D8B030D-6E8A-4147-A177-3AD203B41FA5}">
                          <a16:colId xmlns:a16="http://schemas.microsoft.com/office/drawing/2014/main" val="2836233721"/>
                        </a:ext>
                      </a:extLst>
                    </a:gridCol>
                    <a:gridCol w="548151">
                      <a:extLst>
                        <a:ext uri="{9D8B030D-6E8A-4147-A177-3AD203B41FA5}">
                          <a16:colId xmlns:a16="http://schemas.microsoft.com/office/drawing/2014/main" val="1436962963"/>
                        </a:ext>
                      </a:extLst>
                    </a:gridCol>
                  </a:tblGrid>
                  <a:tr h="365760">
                    <a:tc>
                      <a:txBody>
                        <a:bodyPr/>
                        <a:lstStyle/>
                        <a:p>
                          <a:endParaRPr lang="ru-BY"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ru-BY"/>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4"/>
                          <a:stretch>
                            <a:fillRect l="-98901" r="-101099" b="-528333"/>
                          </a:stretch>
                        </a:blipFill>
                      </a:tcPr>
                    </a:tc>
                    <a:tc>
                      <a:txBody>
                        <a:bodyPr/>
                        <a:lstStyle/>
                        <a:p>
                          <a:endParaRPr lang="ru-BY"/>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4"/>
                          <a:stretch>
                            <a:fillRect l="-201111" r="-2222" b="-528333"/>
                          </a:stretch>
                        </a:blipFill>
                      </a:tcPr>
                    </a:tc>
                    <a:extLst>
                      <a:ext uri="{0D108BD9-81ED-4DB2-BD59-A6C34878D82A}">
                        <a16:rowId xmlns:a16="http://schemas.microsoft.com/office/drawing/2014/main" val="3432545982"/>
                      </a:ext>
                    </a:extLst>
                  </a:tr>
                  <a:tr h="365760">
                    <a:tc>
                      <a:txBody>
                        <a:bodyPr/>
                        <a:lstStyle/>
                        <a:p>
                          <a:r>
                            <a:rPr lang="ru-RU" dirty="0"/>
                            <a:t>1</a:t>
                          </a:r>
                          <a:endParaRPr lang="ru-BY"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1" dirty="0"/>
                            <a:t>4</a:t>
                          </a:r>
                          <a:endParaRPr lang="ru-BY"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t>5</a:t>
                          </a:r>
                          <a:endParaRPr lang="ru-BY"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39218330"/>
                      </a:ext>
                    </a:extLst>
                  </a:tr>
                  <a:tr h="365760">
                    <a:tc>
                      <a:txBody>
                        <a:bodyPr/>
                        <a:lstStyle/>
                        <a:p>
                          <a:r>
                            <a:rPr lang="ru-RU" dirty="0"/>
                            <a:t>2</a:t>
                          </a:r>
                          <a:endParaRPr lang="ru-BY"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1" dirty="0"/>
                            <a:t>5</a:t>
                          </a:r>
                          <a:endParaRPr lang="ru-BY"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t>7</a:t>
                          </a:r>
                          <a:endParaRPr lang="ru-BY"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73370142"/>
                      </a:ext>
                    </a:extLst>
                  </a:tr>
                  <a:tr h="365760">
                    <a:tc>
                      <a:txBody>
                        <a:bodyPr/>
                        <a:lstStyle/>
                        <a:p>
                          <a:r>
                            <a:rPr lang="ru-RU" dirty="0"/>
                            <a:t>3</a:t>
                          </a:r>
                          <a:endParaRPr lang="ru-BY"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1" dirty="0"/>
                            <a:t>3</a:t>
                          </a:r>
                          <a:endParaRPr lang="ru-BY"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t>4</a:t>
                          </a:r>
                          <a:endParaRPr lang="ru-BY"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03940780"/>
                      </a:ext>
                    </a:extLst>
                  </a:tr>
                  <a:tr h="365760">
                    <a:tc>
                      <a:txBody>
                        <a:bodyPr/>
                        <a:lstStyle/>
                        <a:p>
                          <a:r>
                            <a:rPr lang="ru-RU" dirty="0"/>
                            <a:t>4</a:t>
                          </a:r>
                          <a:endParaRPr lang="ru-BY"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1" dirty="0"/>
                            <a:t>7</a:t>
                          </a:r>
                          <a:endParaRPr lang="ru-BY"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t>9</a:t>
                          </a:r>
                          <a:endParaRPr lang="ru-BY"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01997867"/>
                      </a:ext>
                    </a:extLst>
                  </a:tr>
                  <a:tr h="365760">
                    <a:tc>
                      <a:txBody>
                        <a:bodyPr/>
                        <a:lstStyle/>
                        <a:p>
                          <a:r>
                            <a:rPr lang="ru-RU" dirty="0"/>
                            <a:t>5</a:t>
                          </a:r>
                          <a:endParaRPr lang="ru-BY"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1" dirty="0"/>
                            <a:t>6</a:t>
                          </a:r>
                          <a:endParaRPr lang="ru-BY"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t>8</a:t>
                          </a:r>
                          <a:endParaRPr lang="ru-BY"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48411293"/>
                      </a:ext>
                    </a:extLst>
                  </a:tr>
                </a:tbl>
              </a:graphicData>
            </a:graphic>
          </p:graphicFrame>
        </mc:Fallback>
      </mc:AlternateContent>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74CAFF8C-CACC-BCC9-A01A-44AEEAB7EC74}"/>
                  </a:ext>
                </a:extLst>
              </p:cNvPr>
              <p:cNvSpPr txBox="1"/>
              <p:nvPr/>
            </p:nvSpPr>
            <p:spPr>
              <a:xfrm>
                <a:off x="5486401" y="1135166"/>
                <a:ext cx="6619182" cy="1938992"/>
              </a:xfrm>
              <a:prstGeom prst="rect">
                <a:avLst/>
              </a:prstGeom>
              <a:noFill/>
            </p:spPr>
            <p:txBody>
              <a:bodyPr wrap="square" rtlCol="0">
                <a:spAutoFit/>
              </a:bodyPr>
              <a:lstStyle/>
              <a:p>
                <a:r>
                  <a:rPr lang="ru-RU" sz="2400" b="1" dirty="0"/>
                  <a:t>Оптимальный набор</a:t>
                </a:r>
                <a:r>
                  <a:rPr lang="ru-RU" sz="2400" dirty="0"/>
                  <a:t>: </a:t>
                </a:r>
              </a:p>
              <a:p>
                <a:r>
                  <a:rPr lang="ru-RU" sz="2400" dirty="0"/>
                  <a:t>(1-й предмет, 2-й предмет, 4-й предмет), </a:t>
                </a:r>
              </a:p>
              <a:p>
                <a:r>
                  <a:rPr lang="ru-RU" sz="2400" dirty="0"/>
                  <a:t>вес набора </a:t>
                </a:r>
                <a14:m>
                  <m:oMath xmlns:m="http://schemas.openxmlformats.org/officeDocument/2006/math">
                    <m:r>
                      <a:rPr lang="ru-RU" sz="2400" i="1" dirty="0" smtClean="0">
                        <a:latin typeface="Cambria Math" panose="02040503050406030204" pitchFamily="18" charset="0"/>
                      </a:rPr>
                      <m:t>=16</m:t>
                    </m:r>
                  </m:oMath>
                </a14:m>
                <a:r>
                  <a:rPr lang="ru-RU" sz="2400" dirty="0"/>
                  <a:t>, ценность </a:t>
                </a:r>
                <a14:m>
                  <m:oMath xmlns:m="http://schemas.openxmlformats.org/officeDocument/2006/math">
                    <m:r>
                      <a:rPr lang="ru-RU" sz="2400" i="1" dirty="0" smtClean="0">
                        <a:latin typeface="Cambria Math" panose="02040503050406030204" pitchFamily="18" charset="0"/>
                      </a:rPr>
                      <m:t>=21</m:t>
                    </m:r>
                  </m:oMath>
                </a14:m>
                <a:r>
                  <a:rPr lang="ru-RU" sz="2400" dirty="0"/>
                  <a:t>. </a:t>
                </a:r>
              </a:p>
              <a:p>
                <a:r>
                  <a:rPr lang="ru-RU" sz="2400" dirty="0"/>
                  <a:t>Решение неоднозначно: можно взять набор </a:t>
                </a:r>
              </a:p>
              <a:p>
                <a:r>
                  <a:rPr lang="ru-RU" sz="2400" dirty="0"/>
                  <a:t>(3-й предмет, 4-й предмет, 5-й предмет).</a:t>
                </a:r>
                <a:endParaRPr lang="ru-BY" sz="2400" dirty="0"/>
              </a:p>
            </p:txBody>
          </p:sp>
        </mc:Choice>
        <mc:Fallback>
          <p:sp>
            <p:nvSpPr>
              <p:cNvPr id="8" name="TextBox 7">
                <a:extLst>
                  <a:ext uri="{FF2B5EF4-FFF2-40B4-BE49-F238E27FC236}">
                    <a16:creationId xmlns:a16="http://schemas.microsoft.com/office/drawing/2014/main" id="{74CAFF8C-CACC-BCC9-A01A-44AEEAB7EC74}"/>
                  </a:ext>
                </a:extLst>
              </p:cNvPr>
              <p:cNvSpPr txBox="1">
                <a:spLocks noRot="1" noChangeAspect="1" noMove="1" noResize="1" noEditPoints="1" noAdjustHandles="1" noChangeArrowheads="1" noChangeShapeType="1" noTextEdit="1"/>
              </p:cNvSpPr>
              <p:nvPr/>
            </p:nvSpPr>
            <p:spPr>
              <a:xfrm>
                <a:off x="5486401" y="1135166"/>
                <a:ext cx="6619182" cy="1938992"/>
              </a:xfrm>
              <a:prstGeom prst="rect">
                <a:avLst/>
              </a:prstGeom>
              <a:blipFill>
                <a:blip r:embed="rId5"/>
                <a:stretch>
                  <a:fillRect l="-1381" t="-2516" b="-6289"/>
                </a:stretch>
              </a:blipFill>
            </p:spPr>
            <p:txBody>
              <a:bodyPr/>
              <a:lstStyle/>
              <a:p>
                <a:r>
                  <a:rPr lang="ru-BY">
                    <a:noFill/>
                  </a:rPr>
                  <a:t> </a:t>
                </a:r>
              </a:p>
            </p:txBody>
          </p:sp>
        </mc:Fallback>
      </mc:AlternateContent>
      <p:sp>
        <p:nvSpPr>
          <p:cNvPr id="10" name="TextBox 9">
            <a:extLst>
              <a:ext uri="{FF2B5EF4-FFF2-40B4-BE49-F238E27FC236}">
                <a16:creationId xmlns:a16="http://schemas.microsoft.com/office/drawing/2014/main" id="{0598C0B7-5012-B51D-749B-B1015245F50D}"/>
              </a:ext>
            </a:extLst>
          </p:cNvPr>
          <p:cNvSpPr txBox="1"/>
          <p:nvPr/>
        </p:nvSpPr>
        <p:spPr>
          <a:xfrm>
            <a:off x="165731" y="183082"/>
            <a:ext cx="1255472" cy="461665"/>
          </a:xfrm>
          <a:prstGeom prst="rect">
            <a:avLst/>
          </a:prstGeom>
          <a:noFill/>
        </p:spPr>
        <p:txBody>
          <a:bodyPr wrap="none" rtlCol="0">
            <a:spAutoFit/>
          </a:bodyPr>
          <a:lstStyle/>
          <a:p>
            <a:r>
              <a:rPr lang="ru-RU" sz="2400" b="1" dirty="0"/>
              <a:t>Пример</a:t>
            </a:r>
            <a:endParaRPr lang="ru-BY" sz="2400" b="1" dirty="0"/>
          </a:p>
        </p:txBody>
      </p:sp>
    </p:spTree>
    <p:extLst>
      <p:ext uri="{BB962C8B-B14F-4D97-AF65-F5344CB8AC3E}">
        <p14:creationId xmlns:p14="http://schemas.microsoft.com/office/powerpoint/2010/main" val="53139884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11157995" y="6627034"/>
            <a:ext cx="1034005" cy="246221"/>
          </a:xfrm>
          <a:prstGeom prst="rect">
            <a:avLst/>
          </a:prstGeom>
          <a:noFill/>
        </p:spPr>
        <p:txBody>
          <a:bodyPr wrap="square" lIns="0" tIns="0" rIns="0" bIns="0" rtlCol="0">
            <a:spAutoFit/>
          </a:bodyPr>
          <a:lstStyle/>
          <a:p>
            <a:pPr algn="ctr"/>
            <a:r>
              <a:rPr lang="ru-RU" sz="1600" dirty="0">
                <a:solidFill>
                  <a:srgbClr val="144E9D"/>
                </a:solidFill>
              </a:rPr>
              <a:t>ФПМИ БГУ</a:t>
            </a:r>
          </a:p>
        </p:txBody>
      </p:sp>
      <p:pic>
        <p:nvPicPr>
          <p:cNvPr id="12" name="Рисунок 11" descr="png..png"/>
          <p:cNvPicPr>
            <a:picLocks noChangeAspect="1"/>
          </p:cNvPicPr>
          <p:nvPr/>
        </p:nvPicPr>
        <p:blipFill>
          <a:blip r:embed="rId2" cstate="print"/>
          <a:srcRect r="82957"/>
          <a:stretch>
            <a:fillRect/>
          </a:stretch>
        </p:blipFill>
        <p:spPr>
          <a:xfrm>
            <a:off x="10933610" y="6425188"/>
            <a:ext cx="259107" cy="386512"/>
          </a:xfrm>
          <a:prstGeom prst="rect">
            <a:avLst/>
          </a:prstGeom>
        </p:spPr>
      </p:pic>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71EACE70-E9D3-1870-D3FC-AD954BE7BD61}"/>
                  </a:ext>
                </a:extLst>
              </p:cNvPr>
              <p:cNvSpPr txBox="1"/>
              <p:nvPr/>
            </p:nvSpPr>
            <p:spPr>
              <a:xfrm>
                <a:off x="143322" y="2281154"/>
                <a:ext cx="11791012" cy="4278415"/>
              </a:xfrm>
              <a:prstGeom prst="rect">
                <a:avLst/>
              </a:prstGeom>
              <a:noFill/>
            </p:spPr>
            <p:txBody>
              <a:bodyPr wrap="square">
                <a:spAutoFit/>
              </a:bodyPr>
              <a:lstStyle/>
              <a:p>
                <a:pPr algn="just"/>
                <a:r>
                  <a:rPr lang="ru-RU" sz="2400" dirty="0">
                    <a:solidFill>
                      <a:srgbClr val="000000"/>
                    </a:solidFill>
                  </a:rPr>
                  <a:t>В нашей модели сначала предположим, что</a:t>
                </a:r>
                <a:endParaRPr lang="ru-RU" sz="2400" i="0" dirty="0">
                  <a:solidFill>
                    <a:srgbClr val="000000"/>
                  </a:solidFill>
                </a:endParaRPr>
              </a:p>
              <a:p>
                <a:pPr algn="just"/>
                <a14:m>
                  <m:oMathPara xmlns:m="http://schemas.openxmlformats.org/officeDocument/2006/math">
                    <m:oMathParaPr>
                      <m:jc m:val="centerGroup"/>
                    </m:oMathParaPr>
                    <m:oMath xmlns:m="http://schemas.openxmlformats.org/officeDocument/2006/math">
                      <m:func>
                        <m:funcPr>
                          <m:ctrlPr>
                            <a:rPr lang="en-US" sz="2400" i="1">
                              <a:solidFill>
                                <a:srgbClr val="000000"/>
                              </a:solidFill>
                              <a:latin typeface="Cambria Math" panose="02040503050406030204" pitchFamily="18" charset="0"/>
                              <a:ea typeface="Cambria Math" panose="02040503050406030204" pitchFamily="18" charset="0"/>
                            </a:rPr>
                          </m:ctrlPr>
                        </m:funcPr>
                        <m:fName>
                          <m:limLow>
                            <m:limLowPr>
                              <m:ctrlPr>
                                <a:rPr lang="en-US" sz="2400" i="1">
                                  <a:solidFill>
                                    <a:srgbClr val="000000"/>
                                  </a:solidFill>
                                  <a:latin typeface="Cambria Math" panose="02040503050406030204" pitchFamily="18" charset="0"/>
                                  <a:ea typeface="Cambria Math" panose="02040503050406030204" pitchFamily="18" charset="0"/>
                                </a:rPr>
                              </m:ctrlPr>
                            </m:limLowPr>
                            <m:e>
                              <m:r>
                                <m:rPr>
                                  <m:sty m:val="p"/>
                                </m:rPr>
                                <a:rPr lang="en-US" sz="2400">
                                  <a:solidFill>
                                    <a:srgbClr val="000000"/>
                                  </a:solidFill>
                                  <a:latin typeface="Cambria Math" panose="02040503050406030204" pitchFamily="18" charset="0"/>
                                  <a:ea typeface="Cambria Math" panose="02040503050406030204" pitchFamily="18" charset="0"/>
                                </a:rPr>
                                <m:t>max</m:t>
                              </m:r>
                            </m:e>
                            <m:lim>
                              <m:r>
                                <a:rPr lang="en-US" sz="2400" i="1">
                                  <a:solidFill>
                                    <a:srgbClr val="000000"/>
                                  </a:solidFill>
                                  <a:latin typeface="Cambria Math" panose="02040503050406030204" pitchFamily="18" charset="0"/>
                                  <a:ea typeface="Cambria Math" panose="02040503050406030204" pitchFamily="18" charset="0"/>
                                </a:rPr>
                                <m:t>1≤</m:t>
                              </m:r>
                              <m:r>
                                <a:rPr lang="en-US" sz="2400" i="1">
                                  <a:solidFill>
                                    <a:srgbClr val="000000"/>
                                  </a:solidFill>
                                  <a:latin typeface="Cambria Math" panose="02040503050406030204" pitchFamily="18" charset="0"/>
                                  <a:ea typeface="Cambria Math" panose="02040503050406030204" pitchFamily="18" charset="0"/>
                                </a:rPr>
                                <m:t>𝑖</m:t>
                              </m:r>
                              <m:r>
                                <a:rPr lang="en-US" sz="2400" i="1">
                                  <a:solidFill>
                                    <a:srgbClr val="000000"/>
                                  </a:solidFill>
                                  <a:latin typeface="Cambria Math" panose="02040503050406030204" pitchFamily="18" charset="0"/>
                                  <a:ea typeface="Cambria Math" panose="02040503050406030204" pitchFamily="18" charset="0"/>
                                </a:rPr>
                                <m:t>≤</m:t>
                              </m:r>
                              <m:r>
                                <a:rPr lang="en-US" sz="2400" i="1">
                                  <a:solidFill>
                                    <a:srgbClr val="000000"/>
                                  </a:solidFill>
                                  <a:latin typeface="Cambria Math" panose="02040503050406030204" pitchFamily="18" charset="0"/>
                                  <a:ea typeface="Cambria Math" panose="02040503050406030204" pitchFamily="18" charset="0"/>
                                </a:rPr>
                                <m:t>𝑛</m:t>
                              </m:r>
                            </m:lim>
                          </m:limLow>
                        </m:fName>
                        <m:e>
                          <m:d>
                            <m:dPr>
                              <m:begChr m:val="⌊"/>
                              <m:endChr m:val="⌋"/>
                              <m:ctrlPr>
                                <a:rPr lang="en-US" sz="2400" i="1" smtClean="0">
                                  <a:solidFill>
                                    <a:srgbClr val="000000"/>
                                  </a:solidFill>
                                  <a:latin typeface="Cambria Math" panose="02040503050406030204" pitchFamily="18" charset="0"/>
                                </a:rPr>
                              </m:ctrlPr>
                            </m:dPr>
                            <m:e>
                              <m:func>
                                <m:funcPr>
                                  <m:ctrlPr>
                                    <a:rPr lang="en-US" sz="2400" i="1">
                                      <a:solidFill>
                                        <a:srgbClr val="000000"/>
                                      </a:solidFill>
                                      <a:latin typeface="Cambria Math" panose="02040503050406030204" pitchFamily="18" charset="0"/>
                                    </a:rPr>
                                  </m:ctrlPr>
                                </m:funcPr>
                                <m:fName>
                                  <m:sSub>
                                    <m:sSubPr>
                                      <m:ctrlPr>
                                        <a:rPr lang="en-US" sz="2400" i="1">
                                          <a:solidFill>
                                            <a:srgbClr val="000000"/>
                                          </a:solidFill>
                                          <a:latin typeface="Cambria Math" panose="02040503050406030204" pitchFamily="18" charset="0"/>
                                        </a:rPr>
                                      </m:ctrlPr>
                                    </m:sSubPr>
                                    <m:e>
                                      <m:r>
                                        <m:rPr>
                                          <m:sty m:val="p"/>
                                        </m:rPr>
                                        <a:rPr lang="en-US" sz="2400">
                                          <a:solidFill>
                                            <a:srgbClr val="000000"/>
                                          </a:solidFill>
                                          <a:latin typeface="Cambria Math" panose="02040503050406030204" pitchFamily="18" charset="0"/>
                                        </a:rPr>
                                        <m:t>log</m:t>
                                      </m:r>
                                    </m:e>
                                    <m:sub>
                                      <m:r>
                                        <a:rPr lang="en-US" sz="2400" i="1">
                                          <a:solidFill>
                                            <a:srgbClr val="000000"/>
                                          </a:solidFill>
                                          <a:latin typeface="Cambria Math" panose="02040503050406030204" pitchFamily="18" charset="0"/>
                                        </a:rPr>
                                        <m:t>2</m:t>
                                      </m:r>
                                    </m:sub>
                                  </m:sSub>
                                </m:fName>
                                <m:e>
                                  <m:sSub>
                                    <m:sSubPr>
                                      <m:ctrlPr>
                                        <a:rPr lang="en-US" sz="2400" i="1">
                                          <a:solidFill>
                                            <a:srgbClr val="000000"/>
                                          </a:solidFill>
                                          <a:latin typeface="Cambria Math" panose="02040503050406030204" pitchFamily="18" charset="0"/>
                                        </a:rPr>
                                      </m:ctrlPr>
                                    </m:sSubPr>
                                    <m:e>
                                      <m:r>
                                        <a:rPr lang="en-US" sz="2400" b="0" i="1" smtClean="0">
                                          <a:solidFill>
                                            <a:srgbClr val="000000"/>
                                          </a:solidFill>
                                          <a:latin typeface="Cambria Math" panose="02040503050406030204" pitchFamily="18" charset="0"/>
                                        </a:rPr>
                                        <m:t>𝑤</m:t>
                                      </m:r>
                                    </m:e>
                                    <m:sub>
                                      <m:r>
                                        <a:rPr lang="en-US" sz="2400" i="1">
                                          <a:solidFill>
                                            <a:srgbClr val="000000"/>
                                          </a:solidFill>
                                          <a:latin typeface="Cambria Math" panose="02040503050406030204" pitchFamily="18" charset="0"/>
                                        </a:rPr>
                                        <m:t>𝑖</m:t>
                                      </m:r>
                                    </m:sub>
                                  </m:sSub>
                                </m:e>
                              </m:func>
                              <m:r>
                                <a:rPr lang="en-US" sz="2400" i="1" smtClean="0">
                                  <a:solidFill>
                                    <a:srgbClr val="000000"/>
                                  </a:solidFill>
                                  <a:latin typeface="Cambria Math" panose="02040503050406030204" pitchFamily="18" charset="0"/>
                                </a:rPr>
                                <m:t>+</m:t>
                              </m:r>
                              <m:r>
                                <a:rPr lang="en-US" sz="2400" i="1">
                                  <a:solidFill>
                                    <a:srgbClr val="000000"/>
                                  </a:solidFill>
                                  <a:latin typeface="Cambria Math" panose="02040503050406030204" pitchFamily="18" charset="0"/>
                                </a:rPr>
                                <m:t>1</m:t>
                              </m:r>
                            </m:e>
                          </m:d>
                        </m:e>
                      </m:func>
                      <m:r>
                        <a:rPr lang="ru-RU" sz="2400" i="1">
                          <a:solidFill>
                            <a:srgbClr val="000000"/>
                          </a:solidFill>
                          <a:latin typeface="Cambria Math" panose="02040503050406030204" pitchFamily="18" charset="0"/>
                          <a:ea typeface="Cambria Math" panose="02040503050406030204" pitchFamily="18" charset="0"/>
                        </a:rPr>
                        <m:t>=</m:t>
                      </m:r>
                      <m:sSub>
                        <m:sSubPr>
                          <m:ctrlPr>
                            <a:rPr lang="ru-RU" sz="2400" i="1">
                              <a:solidFill>
                                <a:srgbClr val="000000"/>
                              </a:solidFill>
                              <a:latin typeface="Cambria Math" panose="02040503050406030204" pitchFamily="18" charset="0"/>
                              <a:ea typeface="Cambria Math" panose="02040503050406030204" pitchFamily="18" charset="0"/>
                            </a:rPr>
                          </m:ctrlPr>
                        </m:sSubPr>
                        <m:e>
                          <m:r>
                            <a:rPr lang="en-US" sz="2400" i="1">
                              <a:solidFill>
                                <a:srgbClr val="000000"/>
                              </a:solidFill>
                              <a:latin typeface="Cambria Math" panose="02040503050406030204" pitchFamily="18" charset="0"/>
                              <a:ea typeface="Cambria Math" panose="02040503050406030204" pitchFamily="18" charset="0"/>
                            </a:rPr>
                            <m:t>𝐶</m:t>
                          </m:r>
                        </m:e>
                        <m:sub>
                          <m:r>
                            <a:rPr lang="en-US" sz="2400" i="1">
                              <a:solidFill>
                                <a:srgbClr val="000000"/>
                              </a:solidFill>
                              <a:latin typeface="Cambria Math" panose="02040503050406030204" pitchFamily="18" charset="0"/>
                              <a:ea typeface="Cambria Math" panose="02040503050406030204" pitchFamily="18" charset="0"/>
                            </a:rPr>
                            <m:t>1</m:t>
                          </m:r>
                        </m:sub>
                      </m:sSub>
                      <m:r>
                        <a:rPr lang="en-US" sz="2400" b="0" i="1" smtClean="0">
                          <a:solidFill>
                            <a:srgbClr val="000000"/>
                          </a:solidFill>
                          <a:latin typeface="Cambria Math" panose="02040503050406030204" pitchFamily="18" charset="0"/>
                          <a:ea typeface="Cambria Math" panose="02040503050406030204" pitchFamily="18" charset="0"/>
                        </a:rPr>
                        <m:t>,</m:t>
                      </m:r>
                      <m:r>
                        <a:rPr lang="ru-RU" sz="2400" b="0" i="1" smtClean="0">
                          <a:solidFill>
                            <a:srgbClr val="000000"/>
                          </a:solidFill>
                          <a:latin typeface="Cambria Math" panose="02040503050406030204" pitchFamily="18" charset="0"/>
                          <a:ea typeface="Cambria Math" panose="02040503050406030204" pitchFamily="18" charset="0"/>
                        </a:rPr>
                        <m:t> </m:t>
                      </m:r>
                      <m:func>
                        <m:funcPr>
                          <m:ctrlPr>
                            <a:rPr lang="en-US" sz="2400" i="1">
                              <a:solidFill>
                                <a:srgbClr val="000000"/>
                              </a:solidFill>
                              <a:latin typeface="Cambria Math" panose="02040503050406030204" pitchFamily="18" charset="0"/>
                              <a:ea typeface="Cambria Math" panose="02040503050406030204" pitchFamily="18" charset="0"/>
                            </a:rPr>
                          </m:ctrlPr>
                        </m:funcPr>
                        <m:fName>
                          <m:limLow>
                            <m:limLowPr>
                              <m:ctrlPr>
                                <a:rPr lang="en-US" sz="2400" i="1">
                                  <a:solidFill>
                                    <a:srgbClr val="000000"/>
                                  </a:solidFill>
                                  <a:latin typeface="Cambria Math" panose="02040503050406030204" pitchFamily="18" charset="0"/>
                                  <a:ea typeface="Cambria Math" panose="02040503050406030204" pitchFamily="18" charset="0"/>
                                </a:rPr>
                              </m:ctrlPr>
                            </m:limLowPr>
                            <m:e>
                              <m:r>
                                <m:rPr>
                                  <m:sty m:val="p"/>
                                </m:rPr>
                                <a:rPr lang="en-US" sz="2400">
                                  <a:solidFill>
                                    <a:srgbClr val="000000"/>
                                  </a:solidFill>
                                  <a:latin typeface="Cambria Math" panose="02040503050406030204" pitchFamily="18" charset="0"/>
                                  <a:ea typeface="Cambria Math" panose="02040503050406030204" pitchFamily="18" charset="0"/>
                                </a:rPr>
                                <m:t>max</m:t>
                              </m:r>
                            </m:e>
                            <m:lim>
                              <m:r>
                                <a:rPr lang="en-US" sz="2400" i="1">
                                  <a:solidFill>
                                    <a:srgbClr val="000000"/>
                                  </a:solidFill>
                                  <a:latin typeface="Cambria Math" panose="02040503050406030204" pitchFamily="18" charset="0"/>
                                  <a:ea typeface="Cambria Math" panose="02040503050406030204" pitchFamily="18" charset="0"/>
                                </a:rPr>
                                <m:t>1≤</m:t>
                              </m:r>
                              <m:r>
                                <a:rPr lang="en-US" sz="2400" i="1">
                                  <a:solidFill>
                                    <a:srgbClr val="000000"/>
                                  </a:solidFill>
                                  <a:latin typeface="Cambria Math" panose="02040503050406030204" pitchFamily="18" charset="0"/>
                                  <a:ea typeface="Cambria Math" panose="02040503050406030204" pitchFamily="18" charset="0"/>
                                </a:rPr>
                                <m:t>𝑖</m:t>
                              </m:r>
                              <m:r>
                                <a:rPr lang="en-US" sz="2400" i="1">
                                  <a:solidFill>
                                    <a:srgbClr val="000000"/>
                                  </a:solidFill>
                                  <a:latin typeface="Cambria Math" panose="02040503050406030204" pitchFamily="18" charset="0"/>
                                  <a:ea typeface="Cambria Math" panose="02040503050406030204" pitchFamily="18" charset="0"/>
                                </a:rPr>
                                <m:t>≤</m:t>
                              </m:r>
                              <m:r>
                                <a:rPr lang="en-US" sz="2400" i="1">
                                  <a:solidFill>
                                    <a:srgbClr val="000000"/>
                                  </a:solidFill>
                                  <a:latin typeface="Cambria Math" panose="02040503050406030204" pitchFamily="18" charset="0"/>
                                  <a:ea typeface="Cambria Math" panose="02040503050406030204" pitchFamily="18" charset="0"/>
                                </a:rPr>
                                <m:t>𝑛</m:t>
                              </m:r>
                            </m:lim>
                          </m:limLow>
                        </m:fName>
                        <m:e>
                          <m:d>
                            <m:dPr>
                              <m:begChr m:val="⌊"/>
                              <m:endChr m:val="⌋"/>
                              <m:ctrlPr>
                                <a:rPr lang="en-US" sz="2400" i="1">
                                  <a:solidFill>
                                    <a:srgbClr val="000000"/>
                                  </a:solidFill>
                                  <a:latin typeface="Cambria Math" panose="02040503050406030204" pitchFamily="18" charset="0"/>
                                </a:rPr>
                              </m:ctrlPr>
                            </m:dPr>
                            <m:e>
                              <m:func>
                                <m:funcPr>
                                  <m:ctrlPr>
                                    <a:rPr lang="en-US" sz="2400" i="1">
                                      <a:solidFill>
                                        <a:srgbClr val="000000"/>
                                      </a:solidFill>
                                      <a:latin typeface="Cambria Math" panose="02040503050406030204" pitchFamily="18" charset="0"/>
                                    </a:rPr>
                                  </m:ctrlPr>
                                </m:funcPr>
                                <m:fName>
                                  <m:sSub>
                                    <m:sSubPr>
                                      <m:ctrlPr>
                                        <a:rPr lang="en-US" sz="2400" i="1">
                                          <a:solidFill>
                                            <a:srgbClr val="000000"/>
                                          </a:solidFill>
                                          <a:latin typeface="Cambria Math" panose="02040503050406030204" pitchFamily="18" charset="0"/>
                                        </a:rPr>
                                      </m:ctrlPr>
                                    </m:sSubPr>
                                    <m:e>
                                      <m:r>
                                        <m:rPr>
                                          <m:sty m:val="p"/>
                                        </m:rPr>
                                        <a:rPr lang="en-US" sz="2400">
                                          <a:solidFill>
                                            <a:srgbClr val="000000"/>
                                          </a:solidFill>
                                          <a:latin typeface="Cambria Math" panose="02040503050406030204" pitchFamily="18" charset="0"/>
                                        </a:rPr>
                                        <m:t>log</m:t>
                                      </m:r>
                                    </m:e>
                                    <m:sub>
                                      <m:r>
                                        <a:rPr lang="en-US" sz="2400" i="1">
                                          <a:solidFill>
                                            <a:srgbClr val="000000"/>
                                          </a:solidFill>
                                          <a:latin typeface="Cambria Math" panose="02040503050406030204" pitchFamily="18" charset="0"/>
                                        </a:rPr>
                                        <m:t>2</m:t>
                                      </m:r>
                                    </m:sub>
                                  </m:sSub>
                                </m:fName>
                                <m:e>
                                  <m:sSub>
                                    <m:sSubPr>
                                      <m:ctrlPr>
                                        <a:rPr lang="en-US" sz="2400" i="1">
                                          <a:solidFill>
                                            <a:srgbClr val="000000"/>
                                          </a:solidFill>
                                          <a:latin typeface="Cambria Math" panose="02040503050406030204" pitchFamily="18" charset="0"/>
                                        </a:rPr>
                                      </m:ctrlPr>
                                    </m:sSubPr>
                                    <m:e>
                                      <m:r>
                                        <a:rPr lang="en-US" sz="2400" b="0" i="1" smtClean="0">
                                          <a:solidFill>
                                            <a:srgbClr val="000000"/>
                                          </a:solidFill>
                                          <a:latin typeface="Cambria Math" panose="02040503050406030204" pitchFamily="18" charset="0"/>
                                        </a:rPr>
                                        <m:t>𝑝</m:t>
                                      </m:r>
                                    </m:e>
                                    <m:sub>
                                      <m:r>
                                        <a:rPr lang="en-US" sz="2400" i="1">
                                          <a:solidFill>
                                            <a:srgbClr val="000000"/>
                                          </a:solidFill>
                                          <a:latin typeface="Cambria Math" panose="02040503050406030204" pitchFamily="18" charset="0"/>
                                        </a:rPr>
                                        <m:t>𝑖</m:t>
                                      </m:r>
                                    </m:sub>
                                  </m:sSub>
                                </m:e>
                              </m:func>
                              <m:r>
                                <a:rPr lang="en-US" sz="2400" i="1">
                                  <a:solidFill>
                                    <a:srgbClr val="000000"/>
                                  </a:solidFill>
                                  <a:latin typeface="Cambria Math" panose="02040503050406030204" pitchFamily="18" charset="0"/>
                                </a:rPr>
                                <m:t>+1</m:t>
                              </m:r>
                            </m:e>
                          </m:d>
                        </m:e>
                      </m:func>
                      <m:r>
                        <a:rPr lang="ru-RU" sz="2400" i="1">
                          <a:solidFill>
                            <a:srgbClr val="000000"/>
                          </a:solidFill>
                          <a:latin typeface="Cambria Math" panose="02040503050406030204" pitchFamily="18" charset="0"/>
                          <a:ea typeface="Cambria Math" panose="02040503050406030204" pitchFamily="18" charset="0"/>
                        </a:rPr>
                        <m:t>=</m:t>
                      </m:r>
                      <m:sSub>
                        <m:sSubPr>
                          <m:ctrlPr>
                            <a:rPr lang="ru-RU" sz="2400" i="1">
                              <a:solidFill>
                                <a:srgbClr val="000000"/>
                              </a:solidFill>
                              <a:latin typeface="Cambria Math" panose="02040503050406030204" pitchFamily="18" charset="0"/>
                              <a:ea typeface="Cambria Math" panose="02040503050406030204" pitchFamily="18" charset="0"/>
                            </a:rPr>
                          </m:ctrlPr>
                        </m:sSubPr>
                        <m:e>
                          <m:r>
                            <a:rPr lang="en-US" sz="2400" i="1">
                              <a:solidFill>
                                <a:srgbClr val="000000"/>
                              </a:solidFill>
                              <a:latin typeface="Cambria Math" panose="02040503050406030204" pitchFamily="18" charset="0"/>
                              <a:ea typeface="Cambria Math" panose="02040503050406030204" pitchFamily="18" charset="0"/>
                            </a:rPr>
                            <m:t>𝐶</m:t>
                          </m:r>
                        </m:e>
                        <m:sub>
                          <m:r>
                            <a:rPr lang="en-US" sz="2400" b="0" i="1" smtClean="0">
                              <a:solidFill>
                                <a:srgbClr val="000000"/>
                              </a:solidFill>
                              <a:latin typeface="Cambria Math" panose="02040503050406030204" pitchFamily="18" charset="0"/>
                              <a:ea typeface="Cambria Math" panose="02040503050406030204" pitchFamily="18" charset="0"/>
                            </a:rPr>
                            <m:t>2</m:t>
                          </m:r>
                        </m:sub>
                      </m:sSub>
                      <m:r>
                        <a:rPr lang="ru-RU" sz="2400" b="0" i="1" smtClean="0">
                          <a:solidFill>
                            <a:srgbClr val="000000"/>
                          </a:solidFill>
                          <a:latin typeface="Cambria Math" panose="02040503050406030204" pitchFamily="18" charset="0"/>
                          <a:ea typeface="Cambria Math" panose="02040503050406030204" pitchFamily="18" charset="0"/>
                        </a:rPr>
                        <m:t>,</m:t>
                      </m:r>
                    </m:oMath>
                  </m:oMathPara>
                </a14:m>
                <a:endParaRPr lang="ru-RU" sz="2400" b="0" i="1" dirty="0">
                  <a:solidFill>
                    <a:srgbClr val="000000"/>
                  </a:solidFill>
                  <a:latin typeface="Cambria Math" panose="02040503050406030204" pitchFamily="18" charset="0"/>
                  <a:ea typeface="Cambria Math" panose="02040503050406030204" pitchFamily="18" charset="0"/>
                </a:endParaRPr>
              </a:p>
              <a:p>
                <a:pPr algn="just"/>
                <a14:m>
                  <m:oMath xmlns:m="http://schemas.openxmlformats.org/officeDocument/2006/math">
                    <m:r>
                      <m:rPr>
                        <m:nor/>
                      </m:rPr>
                      <a:rPr lang="ru-RU" sz="2400" dirty="0">
                        <a:solidFill>
                          <a:srgbClr val="000000"/>
                        </a:solidFill>
                        <a:ea typeface="Cambria Math" panose="02040503050406030204" pitchFamily="18" charset="0"/>
                      </a:rPr>
                      <m:t>где </m:t>
                    </m:r>
                    <m:sSub>
                      <m:sSubPr>
                        <m:ctrlPr>
                          <a:rPr lang="ru-RU" sz="2400" i="1">
                            <a:solidFill>
                              <a:srgbClr val="000000"/>
                            </a:solidFill>
                            <a:latin typeface="Cambria Math" panose="02040503050406030204" pitchFamily="18" charset="0"/>
                            <a:ea typeface="Cambria Math" panose="02040503050406030204" pitchFamily="18" charset="0"/>
                          </a:rPr>
                        </m:ctrlPr>
                      </m:sSubPr>
                      <m:e>
                        <m:r>
                          <a:rPr lang="en-US" sz="2400" i="1">
                            <a:solidFill>
                              <a:srgbClr val="000000"/>
                            </a:solidFill>
                            <a:latin typeface="Cambria Math" panose="02040503050406030204" pitchFamily="18" charset="0"/>
                            <a:ea typeface="Cambria Math" panose="02040503050406030204" pitchFamily="18" charset="0"/>
                          </a:rPr>
                          <m:t>𝐶</m:t>
                        </m:r>
                      </m:e>
                      <m:sub>
                        <m:r>
                          <a:rPr lang="en-US" sz="2400" i="1">
                            <a:solidFill>
                              <a:srgbClr val="000000"/>
                            </a:solidFill>
                            <a:latin typeface="Cambria Math" panose="02040503050406030204" pitchFamily="18" charset="0"/>
                            <a:ea typeface="Cambria Math" panose="02040503050406030204" pitchFamily="18" charset="0"/>
                          </a:rPr>
                          <m:t>1</m:t>
                        </m:r>
                      </m:sub>
                    </m:sSub>
                    <m:r>
                      <m:rPr>
                        <m:nor/>
                      </m:rPr>
                      <a:rPr lang="ru-RU" sz="2400" dirty="0">
                        <a:solidFill>
                          <a:srgbClr val="000000"/>
                        </a:solidFill>
                        <a:ea typeface="Cambria Math" panose="02040503050406030204" pitchFamily="18" charset="0"/>
                      </a:rPr>
                      <m:t>и</m:t>
                    </m:r>
                    <m:r>
                      <a:rPr lang="ru-RU" sz="2400" i="1">
                        <a:solidFill>
                          <a:srgbClr val="000000"/>
                        </a:solidFill>
                        <a:latin typeface="Cambria Math" panose="02040503050406030204" pitchFamily="18" charset="0"/>
                        <a:ea typeface="Cambria Math" panose="02040503050406030204" pitchFamily="18" charset="0"/>
                      </a:rPr>
                      <m:t> </m:t>
                    </m:r>
                    <m:sSub>
                      <m:sSubPr>
                        <m:ctrlPr>
                          <a:rPr lang="ru-RU" sz="2400" i="1">
                            <a:solidFill>
                              <a:srgbClr val="000000"/>
                            </a:solidFill>
                            <a:latin typeface="Cambria Math" panose="02040503050406030204" pitchFamily="18" charset="0"/>
                            <a:ea typeface="Cambria Math" panose="02040503050406030204" pitchFamily="18" charset="0"/>
                          </a:rPr>
                        </m:ctrlPr>
                      </m:sSubPr>
                      <m:e>
                        <m:r>
                          <a:rPr lang="en-US" sz="2400" i="1">
                            <a:solidFill>
                              <a:srgbClr val="000000"/>
                            </a:solidFill>
                            <a:latin typeface="Cambria Math" panose="02040503050406030204" pitchFamily="18" charset="0"/>
                            <a:ea typeface="Cambria Math" panose="02040503050406030204" pitchFamily="18" charset="0"/>
                          </a:rPr>
                          <m:t>𝐶</m:t>
                        </m:r>
                      </m:e>
                      <m:sub>
                        <m:r>
                          <a:rPr lang="en-US" sz="2400" i="1">
                            <a:solidFill>
                              <a:srgbClr val="000000"/>
                            </a:solidFill>
                            <a:latin typeface="Cambria Math" panose="02040503050406030204" pitchFamily="18" charset="0"/>
                            <a:ea typeface="Cambria Math" panose="02040503050406030204" pitchFamily="18" charset="0"/>
                          </a:rPr>
                          <m:t>2</m:t>
                        </m:r>
                      </m:sub>
                    </m:sSub>
                    <m:r>
                      <a:rPr lang="en-US" sz="2400" i="1">
                        <a:solidFill>
                          <a:srgbClr val="000000"/>
                        </a:solidFill>
                        <a:latin typeface="Cambria Math" panose="02040503050406030204" pitchFamily="18" charset="0"/>
                      </a:rPr>
                      <m:t>−</m:t>
                    </m:r>
                  </m:oMath>
                </a14:m>
                <a:r>
                  <a:rPr lang="ru-RU" sz="2400" b="0" i="0" dirty="0">
                    <a:solidFill>
                      <a:srgbClr val="000000"/>
                    </a:solidFill>
                    <a:ea typeface="Cambria Math" panose="02040503050406030204" pitchFamily="18" charset="0"/>
                  </a:rPr>
                  <a:t>константы (</a:t>
                </a:r>
                <a:r>
                  <a:rPr lang="ru-RU" sz="2000" b="0" i="0" dirty="0">
                    <a:solidFill>
                      <a:srgbClr val="000000"/>
                    </a:solidFill>
                    <a:ea typeface="Cambria Math" panose="02040503050406030204" pitchFamily="18" charset="0"/>
                  </a:rPr>
                  <a:t>например, 32</a:t>
                </a:r>
                <a:r>
                  <a:rPr lang="en-US" sz="2000" b="0" i="0" dirty="0">
                    <a:solidFill>
                      <a:srgbClr val="000000"/>
                    </a:solidFill>
                    <a:ea typeface="Cambria Math" panose="02040503050406030204" pitchFamily="18" charset="0"/>
                  </a:rPr>
                  <a:t> </a:t>
                </a:r>
                <a:r>
                  <a:rPr lang="ru-RU" sz="2000" b="0" i="0" dirty="0">
                    <a:solidFill>
                      <a:srgbClr val="000000"/>
                    </a:solidFill>
                    <a:ea typeface="Cambria Math" panose="02040503050406030204" pitchFamily="18" charset="0"/>
                  </a:rPr>
                  <a:t>или 64  бита</a:t>
                </a:r>
                <a:r>
                  <a:rPr lang="ru-RU" sz="2400" b="0" i="0" dirty="0">
                    <a:solidFill>
                      <a:srgbClr val="000000"/>
                    </a:solidFill>
                    <a:ea typeface="Cambria Math" panose="02040503050406030204" pitchFamily="18" charset="0"/>
                  </a:rPr>
                  <a:t>) и тогда полагаем, что каждый из параметров </a:t>
                </a:r>
                <a14:m>
                  <m:oMath xmlns:m="http://schemas.openxmlformats.org/officeDocument/2006/math">
                    <m:sSub>
                      <m:sSubPr>
                        <m:ctrlPr>
                          <a:rPr lang="en-US" sz="2400" i="1">
                            <a:solidFill>
                              <a:srgbClr val="000000"/>
                            </a:solidFill>
                            <a:latin typeface="Cambria Math" panose="02040503050406030204" pitchFamily="18" charset="0"/>
                          </a:rPr>
                        </m:ctrlPr>
                      </m:sSubPr>
                      <m:e>
                        <m:r>
                          <a:rPr lang="en-US" sz="2400" i="1">
                            <a:solidFill>
                              <a:srgbClr val="000000"/>
                            </a:solidFill>
                            <a:latin typeface="Cambria Math" panose="02040503050406030204" pitchFamily="18" charset="0"/>
                          </a:rPr>
                          <m:t>𝑤</m:t>
                        </m:r>
                      </m:e>
                      <m:sub>
                        <m:r>
                          <a:rPr lang="en-US" sz="2400" i="1">
                            <a:solidFill>
                              <a:srgbClr val="000000"/>
                            </a:solidFill>
                            <a:latin typeface="Cambria Math" panose="02040503050406030204" pitchFamily="18" charset="0"/>
                          </a:rPr>
                          <m:t>𝑖</m:t>
                        </m:r>
                      </m:sub>
                    </m:sSub>
                    <m:r>
                      <a:rPr lang="en-US" sz="2400" i="1">
                        <a:solidFill>
                          <a:srgbClr val="000000"/>
                        </a:solidFill>
                        <a:latin typeface="Cambria Math" panose="02040503050406030204" pitchFamily="18" charset="0"/>
                      </a:rPr>
                      <m:t> </m:t>
                    </m:r>
                  </m:oMath>
                </a14:m>
                <a:r>
                  <a:rPr lang="ru-RU" sz="2400" b="0" i="0" dirty="0">
                    <a:solidFill>
                      <a:srgbClr val="000000"/>
                    </a:solidFill>
                    <a:ea typeface="Cambria Math" panose="02040503050406030204" pitchFamily="18" charset="0"/>
                  </a:rPr>
                  <a:t>занимает </a:t>
                </a:r>
                <a14:m>
                  <m:oMath xmlns:m="http://schemas.openxmlformats.org/officeDocument/2006/math">
                    <m:sSub>
                      <m:sSubPr>
                        <m:ctrlPr>
                          <a:rPr lang="ru-RU" sz="2400" i="1">
                            <a:solidFill>
                              <a:srgbClr val="000000"/>
                            </a:solidFill>
                            <a:latin typeface="Cambria Math" panose="02040503050406030204" pitchFamily="18" charset="0"/>
                            <a:ea typeface="Cambria Math" panose="02040503050406030204" pitchFamily="18" charset="0"/>
                          </a:rPr>
                        </m:ctrlPr>
                      </m:sSubPr>
                      <m:e>
                        <m:r>
                          <a:rPr lang="en-US" sz="2400" i="1">
                            <a:solidFill>
                              <a:srgbClr val="000000"/>
                            </a:solidFill>
                            <a:latin typeface="Cambria Math" panose="02040503050406030204" pitchFamily="18" charset="0"/>
                            <a:ea typeface="Cambria Math" panose="02040503050406030204" pitchFamily="18" charset="0"/>
                          </a:rPr>
                          <m:t>𝐶</m:t>
                        </m:r>
                      </m:e>
                      <m:sub>
                        <m:r>
                          <a:rPr lang="en-US" sz="2400" i="1">
                            <a:solidFill>
                              <a:srgbClr val="000000"/>
                            </a:solidFill>
                            <a:latin typeface="Cambria Math" panose="02040503050406030204" pitchFamily="18" charset="0"/>
                            <a:ea typeface="Cambria Math" panose="02040503050406030204" pitchFamily="18" charset="0"/>
                          </a:rPr>
                          <m:t>1</m:t>
                        </m:r>
                      </m:sub>
                    </m:sSub>
                    <m:r>
                      <a:rPr lang="en-US" sz="2400" i="1">
                        <a:solidFill>
                          <a:srgbClr val="000000"/>
                        </a:solidFill>
                        <a:latin typeface="Cambria Math" panose="02040503050406030204" pitchFamily="18" charset="0"/>
                        <a:ea typeface="Cambria Math" panose="02040503050406030204" pitchFamily="18" charset="0"/>
                      </a:rPr>
                      <m:t> </m:t>
                    </m:r>
                  </m:oMath>
                </a14:m>
                <a:r>
                  <a:rPr lang="ru-RU" sz="2400" b="0" i="0" dirty="0">
                    <a:solidFill>
                      <a:srgbClr val="000000"/>
                    </a:solidFill>
                    <a:ea typeface="Cambria Math" panose="02040503050406030204" pitchFamily="18" charset="0"/>
                  </a:rPr>
                  <a:t>бит, а </a:t>
                </a:r>
                <a:r>
                  <a:rPr lang="ru-RU" sz="2400" dirty="0">
                    <a:solidFill>
                      <a:srgbClr val="000000"/>
                    </a:solidFill>
                    <a:ea typeface="Cambria Math" panose="02040503050406030204" pitchFamily="18" charset="0"/>
                  </a:rPr>
                  <a:t>каждый из параметров </a:t>
                </a:r>
                <a14:m>
                  <m:oMath xmlns:m="http://schemas.openxmlformats.org/officeDocument/2006/math">
                    <m:sSub>
                      <m:sSubPr>
                        <m:ctrlPr>
                          <a:rPr lang="en-US" sz="2400" i="1">
                            <a:solidFill>
                              <a:srgbClr val="000000"/>
                            </a:solidFill>
                            <a:latin typeface="Cambria Math" panose="02040503050406030204" pitchFamily="18" charset="0"/>
                          </a:rPr>
                        </m:ctrlPr>
                      </m:sSubPr>
                      <m:e>
                        <m:r>
                          <a:rPr lang="en-US" sz="2400" b="0" i="1" smtClean="0">
                            <a:solidFill>
                              <a:srgbClr val="000000"/>
                            </a:solidFill>
                            <a:latin typeface="Cambria Math" panose="02040503050406030204" pitchFamily="18" charset="0"/>
                          </a:rPr>
                          <m:t>𝑝</m:t>
                        </m:r>
                      </m:e>
                      <m:sub>
                        <m:r>
                          <a:rPr lang="en-US" sz="2400" i="1">
                            <a:solidFill>
                              <a:srgbClr val="000000"/>
                            </a:solidFill>
                            <a:latin typeface="Cambria Math" panose="02040503050406030204" pitchFamily="18" charset="0"/>
                          </a:rPr>
                          <m:t>𝑖</m:t>
                        </m:r>
                      </m:sub>
                    </m:sSub>
                    <m:r>
                      <a:rPr lang="en-US" sz="2400" i="1">
                        <a:solidFill>
                          <a:srgbClr val="000000"/>
                        </a:solidFill>
                        <a:latin typeface="Cambria Math" panose="02040503050406030204" pitchFamily="18" charset="0"/>
                      </a:rPr>
                      <m:t> </m:t>
                    </m:r>
                  </m:oMath>
                </a14:m>
                <a:r>
                  <a:rPr lang="ru-RU" sz="2400" dirty="0">
                    <a:solidFill>
                      <a:srgbClr val="000000"/>
                    </a:solidFill>
                    <a:ea typeface="Cambria Math" panose="02040503050406030204" pitchFamily="18" charset="0"/>
                  </a:rPr>
                  <a:t>занимает </a:t>
                </a:r>
                <a14:m>
                  <m:oMath xmlns:m="http://schemas.openxmlformats.org/officeDocument/2006/math">
                    <m:sSub>
                      <m:sSubPr>
                        <m:ctrlPr>
                          <a:rPr lang="ru-RU" sz="2400" i="1">
                            <a:solidFill>
                              <a:srgbClr val="000000"/>
                            </a:solidFill>
                            <a:latin typeface="Cambria Math" panose="02040503050406030204" pitchFamily="18" charset="0"/>
                            <a:ea typeface="Cambria Math" panose="02040503050406030204" pitchFamily="18" charset="0"/>
                          </a:rPr>
                        </m:ctrlPr>
                      </m:sSubPr>
                      <m:e>
                        <m:r>
                          <a:rPr lang="en-US" sz="2400" i="1">
                            <a:solidFill>
                              <a:srgbClr val="000000"/>
                            </a:solidFill>
                            <a:latin typeface="Cambria Math" panose="02040503050406030204" pitchFamily="18" charset="0"/>
                            <a:ea typeface="Cambria Math" panose="02040503050406030204" pitchFamily="18" charset="0"/>
                          </a:rPr>
                          <m:t>𝐶</m:t>
                        </m:r>
                      </m:e>
                      <m:sub>
                        <m:r>
                          <a:rPr lang="en-US" sz="2400" b="0" i="1" smtClean="0">
                            <a:solidFill>
                              <a:srgbClr val="000000"/>
                            </a:solidFill>
                            <a:latin typeface="Cambria Math" panose="02040503050406030204" pitchFamily="18" charset="0"/>
                            <a:ea typeface="Cambria Math" panose="02040503050406030204" pitchFamily="18" charset="0"/>
                          </a:rPr>
                          <m:t>2</m:t>
                        </m:r>
                      </m:sub>
                    </m:sSub>
                    <m:r>
                      <a:rPr lang="en-US" sz="2400" i="1">
                        <a:solidFill>
                          <a:srgbClr val="000000"/>
                        </a:solidFill>
                        <a:latin typeface="Cambria Math" panose="02040503050406030204" pitchFamily="18" charset="0"/>
                        <a:ea typeface="Cambria Math" panose="02040503050406030204" pitchFamily="18" charset="0"/>
                      </a:rPr>
                      <m:t> </m:t>
                    </m:r>
                  </m:oMath>
                </a14:m>
                <a:r>
                  <a:rPr lang="ru-RU" sz="2400" dirty="0">
                    <a:solidFill>
                      <a:srgbClr val="000000"/>
                    </a:solidFill>
                    <a:ea typeface="Cambria Math" panose="02040503050406030204" pitchFamily="18" charset="0"/>
                  </a:rPr>
                  <a:t>бит</a:t>
                </a:r>
                <a:r>
                  <a:rPr lang="ru-RU" sz="2400" b="0" i="0" dirty="0">
                    <a:solidFill>
                      <a:srgbClr val="000000"/>
                    </a:solidFill>
                    <a:ea typeface="Cambria Math" panose="02040503050406030204" pitchFamily="18" charset="0"/>
                  </a:rPr>
                  <a:t>.</a:t>
                </a:r>
              </a:p>
              <a:p>
                <a:pPr algn="just"/>
                <a:endParaRPr lang="ru-RU" sz="2400" dirty="0">
                  <a:solidFill>
                    <a:srgbClr val="000000"/>
                  </a:solidFill>
                  <a:ea typeface="Cambria Math" panose="02040503050406030204" pitchFamily="18" charset="0"/>
                </a:endParaRPr>
              </a:p>
              <a:p>
                <a:pPr algn="just"/>
                <a:r>
                  <a:rPr lang="ru-RU" sz="2400" dirty="0">
                    <a:solidFill>
                      <a:srgbClr val="000000"/>
                    </a:solidFill>
                    <a:ea typeface="Cambria Math" panose="02040503050406030204" pitchFamily="18" charset="0"/>
                  </a:rPr>
                  <a:t>Т</a:t>
                </a:r>
                <a:r>
                  <a:rPr lang="ru-RU" sz="2400" b="0" i="0" dirty="0">
                    <a:solidFill>
                      <a:srgbClr val="000000"/>
                    </a:solidFill>
                    <a:ea typeface="Cambria Math" panose="02040503050406030204" pitchFamily="18" charset="0"/>
                  </a:rPr>
                  <a:t>огда</a:t>
                </a:r>
                <a:r>
                  <a:rPr lang="en-US" sz="2400" b="0" i="0" dirty="0">
                    <a:solidFill>
                      <a:srgbClr val="000000"/>
                    </a:solidFill>
                    <a:ea typeface="Cambria Math" panose="02040503050406030204" pitchFamily="18" charset="0"/>
                  </a:rPr>
                  <a:t> </a:t>
                </a:r>
                <a:endParaRPr lang="ru-RU" sz="2400" b="0" i="1" dirty="0">
                  <a:solidFill>
                    <a:srgbClr val="000000"/>
                  </a:solidFill>
                  <a:latin typeface="Cambria Math" panose="02040503050406030204" pitchFamily="18" charset="0"/>
                  <a:ea typeface="Cambria Math" panose="02040503050406030204" pitchFamily="18" charset="0"/>
                </a:endParaRPr>
              </a:p>
              <a:p>
                <a:pPr algn="ctr"/>
                <a14:m>
                  <m:oMath xmlns:m="http://schemas.openxmlformats.org/officeDocument/2006/math">
                    <m:d>
                      <m:dPr>
                        <m:begChr m:val="⌊"/>
                        <m:endChr m:val="⌋"/>
                        <m:ctrlPr>
                          <a:rPr lang="en-US" sz="2400" i="1">
                            <a:solidFill>
                              <a:srgbClr val="000000"/>
                            </a:solidFill>
                            <a:latin typeface="Cambria Math" panose="02040503050406030204" pitchFamily="18" charset="0"/>
                          </a:rPr>
                        </m:ctrlPr>
                      </m:dPr>
                      <m:e>
                        <m:func>
                          <m:funcPr>
                            <m:ctrlPr>
                              <a:rPr lang="en-US" sz="2400" i="1">
                                <a:solidFill>
                                  <a:srgbClr val="000000"/>
                                </a:solidFill>
                                <a:latin typeface="Cambria Math" panose="02040503050406030204" pitchFamily="18" charset="0"/>
                              </a:rPr>
                            </m:ctrlPr>
                          </m:funcPr>
                          <m:fName>
                            <m:sSub>
                              <m:sSubPr>
                                <m:ctrlPr>
                                  <a:rPr lang="en-US" sz="2400" i="1">
                                    <a:solidFill>
                                      <a:srgbClr val="000000"/>
                                    </a:solidFill>
                                    <a:latin typeface="Cambria Math" panose="02040503050406030204" pitchFamily="18" charset="0"/>
                                  </a:rPr>
                                </m:ctrlPr>
                              </m:sSubPr>
                              <m:e>
                                <m:r>
                                  <m:rPr>
                                    <m:sty m:val="p"/>
                                  </m:rPr>
                                  <a:rPr lang="en-US" sz="2400">
                                    <a:solidFill>
                                      <a:srgbClr val="000000"/>
                                    </a:solidFill>
                                    <a:latin typeface="Cambria Math" panose="02040503050406030204" pitchFamily="18" charset="0"/>
                                  </a:rPr>
                                  <m:t>log</m:t>
                                </m:r>
                              </m:e>
                              <m:sub>
                                <m:r>
                                  <a:rPr lang="en-US" sz="2400" i="1">
                                    <a:solidFill>
                                      <a:srgbClr val="000000"/>
                                    </a:solidFill>
                                    <a:latin typeface="Cambria Math" panose="02040503050406030204" pitchFamily="18" charset="0"/>
                                  </a:rPr>
                                  <m:t>2</m:t>
                                </m:r>
                              </m:sub>
                            </m:sSub>
                          </m:fName>
                          <m:e>
                            <m:r>
                              <a:rPr lang="en-US" sz="2400" b="0" i="1" smtClean="0">
                                <a:solidFill>
                                  <a:srgbClr val="000000"/>
                                </a:solidFill>
                                <a:latin typeface="Cambria Math" panose="02040503050406030204" pitchFamily="18" charset="0"/>
                              </a:rPr>
                              <m:t>𝑊</m:t>
                            </m:r>
                          </m:e>
                        </m:func>
                        <m:r>
                          <a:rPr lang="en-US" sz="2400" i="1">
                            <a:solidFill>
                              <a:srgbClr val="000000"/>
                            </a:solidFill>
                            <a:latin typeface="Cambria Math" panose="02040503050406030204" pitchFamily="18" charset="0"/>
                          </a:rPr>
                          <m:t>+1</m:t>
                        </m:r>
                      </m:e>
                    </m:d>
                    <m:r>
                      <a:rPr lang="en-US" sz="2400" b="0" i="1" smtClean="0">
                        <a:solidFill>
                          <a:srgbClr val="000000"/>
                        </a:solidFill>
                        <a:latin typeface="Cambria Math" panose="02040503050406030204" pitchFamily="18" charset="0"/>
                      </a:rPr>
                      <m:t>≤</m:t>
                    </m:r>
                  </m:oMath>
                </a14:m>
                <a:r>
                  <a:rPr lang="en-US" sz="2400" dirty="0">
                    <a:solidFill>
                      <a:srgbClr val="000000"/>
                    </a:solidFill>
                  </a:rPr>
                  <a:t> </a:t>
                </a:r>
                <a14:m>
                  <m:oMath xmlns:m="http://schemas.openxmlformats.org/officeDocument/2006/math">
                    <m:func>
                      <m:funcPr>
                        <m:ctrlPr>
                          <a:rPr lang="en-US" sz="2400" i="1">
                            <a:solidFill>
                              <a:srgbClr val="000000"/>
                            </a:solidFill>
                            <a:latin typeface="Cambria Math" panose="02040503050406030204" pitchFamily="18" charset="0"/>
                          </a:rPr>
                        </m:ctrlPr>
                      </m:funcPr>
                      <m:fName>
                        <m:sSub>
                          <m:sSubPr>
                            <m:ctrlPr>
                              <a:rPr lang="en-US" sz="2400" i="1">
                                <a:solidFill>
                                  <a:srgbClr val="000000"/>
                                </a:solidFill>
                                <a:latin typeface="Cambria Math" panose="02040503050406030204" pitchFamily="18" charset="0"/>
                              </a:rPr>
                            </m:ctrlPr>
                          </m:sSubPr>
                          <m:e>
                            <m:r>
                              <m:rPr>
                                <m:sty m:val="p"/>
                              </m:rPr>
                              <a:rPr lang="en-US" sz="2400">
                                <a:solidFill>
                                  <a:srgbClr val="000000"/>
                                </a:solidFill>
                                <a:latin typeface="Cambria Math" panose="02040503050406030204" pitchFamily="18" charset="0"/>
                              </a:rPr>
                              <m:t>log</m:t>
                            </m:r>
                          </m:e>
                          <m:sub>
                            <m:r>
                              <a:rPr lang="en-US" sz="2400" i="1">
                                <a:solidFill>
                                  <a:srgbClr val="000000"/>
                                </a:solidFill>
                                <a:latin typeface="Cambria Math" panose="02040503050406030204" pitchFamily="18" charset="0"/>
                              </a:rPr>
                              <m:t>2</m:t>
                            </m:r>
                          </m:sub>
                        </m:sSub>
                      </m:fName>
                      <m:e>
                        <m:r>
                          <a:rPr lang="en-US" sz="2400" i="1">
                            <a:solidFill>
                              <a:srgbClr val="000000"/>
                            </a:solidFill>
                            <a:latin typeface="Cambria Math" panose="02040503050406030204" pitchFamily="18" charset="0"/>
                          </a:rPr>
                          <m:t>𝑊</m:t>
                        </m:r>
                      </m:e>
                    </m:func>
                    <m:r>
                      <a:rPr lang="en-US" sz="2400" i="1">
                        <a:solidFill>
                          <a:srgbClr val="000000"/>
                        </a:solidFill>
                        <a:latin typeface="Cambria Math" panose="02040503050406030204" pitchFamily="18" charset="0"/>
                      </a:rPr>
                      <m:t>+1</m:t>
                    </m:r>
                    <m:r>
                      <a:rPr lang="en-US" sz="2400" b="0" i="0" smtClean="0">
                        <a:solidFill>
                          <a:srgbClr val="000000"/>
                        </a:solidFill>
                        <a:latin typeface="Cambria Math" panose="02040503050406030204" pitchFamily="18" charset="0"/>
                      </a:rPr>
                      <m:t>≤</m:t>
                    </m:r>
                    <m:func>
                      <m:funcPr>
                        <m:ctrlPr>
                          <a:rPr lang="en-US" sz="2400" i="1">
                            <a:solidFill>
                              <a:srgbClr val="000000"/>
                            </a:solidFill>
                            <a:latin typeface="Cambria Math" panose="02040503050406030204" pitchFamily="18" charset="0"/>
                          </a:rPr>
                        </m:ctrlPr>
                      </m:funcPr>
                      <m:fName>
                        <m:sSub>
                          <m:sSubPr>
                            <m:ctrlPr>
                              <a:rPr lang="en-US" sz="2400" i="1">
                                <a:solidFill>
                                  <a:srgbClr val="000000"/>
                                </a:solidFill>
                                <a:latin typeface="Cambria Math" panose="02040503050406030204" pitchFamily="18" charset="0"/>
                              </a:rPr>
                            </m:ctrlPr>
                          </m:sSubPr>
                          <m:e>
                            <m:r>
                              <m:rPr>
                                <m:sty m:val="p"/>
                              </m:rPr>
                              <a:rPr lang="en-US" sz="2400">
                                <a:solidFill>
                                  <a:srgbClr val="000000"/>
                                </a:solidFill>
                                <a:latin typeface="Cambria Math" panose="02040503050406030204" pitchFamily="18" charset="0"/>
                              </a:rPr>
                              <m:t>log</m:t>
                            </m:r>
                          </m:e>
                          <m:sub>
                            <m:r>
                              <a:rPr lang="ru-RU" sz="2400" i="1">
                                <a:solidFill>
                                  <a:srgbClr val="000000"/>
                                </a:solidFill>
                                <a:latin typeface="Cambria Math" panose="02040503050406030204" pitchFamily="18" charset="0"/>
                              </a:rPr>
                              <m:t>2</m:t>
                            </m:r>
                          </m:sub>
                        </m:sSub>
                      </m:fName>
                      <m:e>
                        <m:sSup>
                          <m:sSupPr>
                            <m:ctrlPr>
                              <a:rPr lang="en-US" sz="2400" i="1">
                                <a:solidFill>
                                  <a:srgbClr val="000000"/>
                                </a:solidFill>
                                <a:latin typeface="Cambria Math" panose="02040503050406030204" pitchFamily="18" charset="0"/>
                              </a:rPr>
                            </m:ctrlPr>
                          </m:sSupPr>
                          <m:e>
                            <m:r>
                              <a:rPr lang="ru-RU" sz="2400" b="0" i="1" smtClean="0">
                                <a:solidFill>
                                  <a:srgbClr val="000000"/>
                                </a:solidFill>
                                <a:latin typeface="Cambria Math" panose="02040503050406030204" pitchFamily="18" charset="0"/>
                              </a:rPr>
                              <m:t>(</m:t>
                            </m:r>
                            <m:r>
                              <a:rPr lang="en-US" sz="2400" b="0" i="1" smtClean="0">
                                <a:solidFill>
                                  <a:srgbClr val="000000"/>
                                </a:solidFill>
                                <a:latin typeface="Cambria Math" panose="02040503050406030204" pitchFamily="18" charset="0"/>
                              </a:rPr>
                              <m:t>(</m:t>
                            </m:r>
                            <m:r>
                              <a:rPr lang="ru-RU" sz="2400" i="1">
                                <a:solidFill>
                                  <a:srgbClr val="000000"/>
                                </a:solidFill>
                                <a:latin typeface="Cambria Math" panose="02040503050406030204" pitchFamily="18" charset="0"/>
                              </a:rPr>
                              <m:t>2</m:t>
                            </m:r>
                          </m:e>
                          <m:sup>
                            <m:sSub>
                              <m:sSubPr>
                                <m:ctrlPr>
                                  <a:rPr lang="en-US" sz="2400" i="1">
                                    <a:solidFill>
                                      <a:srgbClr val="000000"/>
                                    </a:solidFill>
                                    <a:latin typeface="Cambria Math" panose="02040503050406030204" pitchFamily="18" charset="0"/>
                                  </a:rPr>
                                </m:ctrlPr>
                              </m:sSubPr>
                              <m:e>
                                <m:r>
                                  <a:rPr lang="ru-RU" sz="2400" i="1">
                                    <a:solidFill>
                                      <a:srgbClr val="000000"/>
                                    </a:solidFill>
                                    <a:latin typeface="Cambria Math" panose="02040503050406030204" pitchFamily="18" charset="0"/>
                                  </a:rPr>
                                  <m:t>С</m:t>
                                </m:r>
                              </m:e>
                              <m:sub>
                                <m:r>
                                  <a:rPr lang="ru-RU" sz="2400" i="1">
                                    <a:solidFill>
                                      <a:srgbClr val="000000"/>
                                    </a:solidFill>
                                    <a:latin typeface="Cambria Math" panose="02040503050406030204" pitchFamily="18" charset="0"/>
                                  </a:rPr>
                                  <m:t>1</m:t>
                                </m:r>
                              </m:sub>
                            </m:sSub>
                          </m:sup>
                        </m:sSup>
                        <m:r>
                          <a:rPr lang="ru-RU" sz="2400" b="0" i="1" smtClean="0">
                            <a:solidFill>
                              <a:srgbClr val="000000"/>
                            </a:solidFill>
                            <a:latin typeface="Cambria Math" panose="02040503050406030204" pitchFamily="18" charset="0"/>
                          </a:rPr>
                          <m:t>−1)</m:t>
                        </m:r>
                        <m:r>
                          <a:rPr lang="ru-RU" sz="2400" i="1" smtClean="0">
                            <a:solidFill>
                              <a:srgbClr val="000000"/>
                            </a:solidFill>
                            <a:latin typeface="Cambria Math" panose="02040503050406030204" pitchFamily="18" charset="0"/>
                            <a:ea typeface="Cambria Math" panose="02040503050406030204" pitchFamily="18" charset="0"/>
                          </a:rPr>
                          <m:t>⋅</m:t>
                        </m:r>
                        <m:r>
                          <a:rPr lang="en-US" sz="2400" b="0" i="1" smtClean="0">
                            <a:solidFill>
                              <a:srgbClr val="000000"/>
                            </a:solidFill>
                            <a:latin typeface="Cambria Math" panose="02040503050406030204" pitchFamily="18" charset="0"/>
                            <a:ea typeface="Cambria Math" panose="02040503050406030204" pitchFamily="18" charset="0"/>
                          </a:rPr>
                          <m:t>𝑛</m:t>
                        </m:r>
                      </m:e>
                    </m:func>
                    <m:r>
                      <a:rPr lang="en-US" sz="2400" b="0" i="1" smtClean="0">
                        <a:solidFill>
                          <a:srgbClr val="000000"/>
                        </a:solidFill>
                        <a:latin typeface="Cambria Math" panose="02040503050406030204" pitchFamily="18" charset="0"/>
                      </a:rPr>
                      <m:t>)+1&lt;</m:t>
                    </m:r>
                    <m:sSub>
                      <m:sSubPr>
                        <m:ctrlPr>
                          <a:rPr lang="ru-RU" sz="2400" i="1">
                            <a:solidFill>
                              <a:srgbClr val="000000"/>
                            </a:solidFill>
                            <a:latin typeface="Cambria Math" panose="02040503050406030204" pitchFamily="18" charset="0"/>
                            <a:ea typeface="Cambria Math" panose="02040503050406030204" pitchFamily="18" charset="0"/>
                          </a:rPr>
                        </m:ctrlPr>
                      </m:sSubPr>
                      <m:e>
                        <m:r>
                          <a:rPr lang="en-US" sz="2400" b="0" i="1" smtClean="0">
                            <a:solidFill>
                              <a:srgbClr val="000000"/>
                            </a:solidFill>
                            <a:latin typeface="Cambria Math" panose="02040503050406030204" pitchFamily="18" charset="0"/>
                            <a:ea typeface="Cambria Math" panose="02040503050406030204" pitchFamily="18" charset="0"/>
                          </a:rPr>
                          <m:t>(</m:t>
                        </m:r>
                        <m:r>
                          <a:rPr lang="en-US" sz="2400" i="1">
                            <a:solidFill>
                              <a:srgbClr val="000000"/>
                            </a:solidFill>
                            <a:latin typeface="Cambria Math" panose="02040503050406030204" pitchFamily="18" charset="0"/>
                            <a:ea typeface="Cambria Math" panose="02040503050406030204" pitchFamily="18" charset="0"/>
                          </a:rPr>
                          <m:t>𝐶</m:t>
                        </m:r>
                      </m:e>
                      <m:sub>
                        <m:r>
                          <a:rPr lang="en-US" sz="2400" i="1">
                            <a:solidFill>
                              <a:srgbClr val="000000"/>
                            </a:solidFill>
                            <a:latin typeface="Cambria Math" panose="02040503050406030204" pitchFamily="18" charset="0"/>
                            <a:ea typeface="Cambria Math" panose="02040503050406030204" pitchFamily="18" charset="0"/>
                          </a:rPr>
                          <m:t>1</m:t>
                        </m:r>
                      </m:sub>
                    </m:sSub>
                    <m:r>
                      <a:rPr lang="en-US" sz="2400" b="0" i="1" smtClean="0">
                        <a:solidFill>
                          <a:srgbClr val="000000"/>
                        </a:solidFill>
                        <a:latin typeface="Cambria Math" panose="02040503050406030204" pitchFamily="18" charset="0"/>
                        <a:ea typeface="Cambria Math" panose="02040503050406030204" pitchFamily="18" charset="0"/>
                      </a:rPr>
                      <m:t>+1)+</m:t>
                    </m:r>
                    <m:func>
                      <m:funcPr>
                        <m:ctrlPr>
                          <a:rPr lang="en-US" sz="2400" i="1">
                            <a:solidFill>
                              <a:srgbClr val="000000"/>
                            </a:solidFill>
                            <a:latin typeface="Cambria Math" panose="02040503050406030204" pitchFamily="18" charset="0"/>
                          </a:rPr>
                        </m:ctrlPr>
                      </m:funcPr>
                      <m:fName>
                        <m:sSub>
                          <m:sSubPr>
                            <m:ctrlPr>
                              <a:rPr lang="en-US" sz="2400" i="1">
                                <a:solidFill>
                                  <a:srgbClr val="000000"/>
                                </a:solidFill>
                                <a:latin typeface="Cambria Math" panose="02040503050406030204" pitchFamily="18" charset="0"/>
                              </a:rPr>
                            </m:ctrlPr>
                          </m:sSubPr>
                          <m:e>
                            <m:r>
                              <m:rPr>
                                <m:sty m:val="p"/>
                              </m:rPr>
                              <a:rPr lang="en-US" sz="2400">
                                <a:solidFill>
                                  <a:srgbClr val="000000"/>
                                </a:solidFill>
                                <a:latin typeface="Cambria Math" panose="02040503050406030204" pitchFamily="18" charset="0"/>
                              </a:rPr>
                              <m:t>log</m:t>
                            </m:r>
                          </m:e>
                          <m:sub>
                            <m:r>
                              <a:rPr lang="en-US" sz="2400" i="1">
                                <a:solidFill>
                                  <a:srgbClr val="000000"/>
                                </a:solidFill>
                                <a:latin typeface="Cambria Math" panose="02040503050406030204" pitchFamily="18" charset="0"/>
                              </a:rPr>
                              <m:t>2</m:t>
                            </m:r>
                          </m:sub>
                        </m:sSub>
                      </m:fName>
                      <m:e>
                        <m:r>
                          <a:rPr lang="en-US" sz="2400" b="0" i="1" smtClean="0">
                            <a:solidFill>
                              <a:srgbClr val="000000"/>
                            </a:solidFill>
                            <a:latin typeface="Cambria Math" panose="02040503050406030204" pitchFamily="18" charset="0"/>
                          </a:rPr>
                          <m:t>𝑛</m:t>
                        </m:r>
                      </m:e>
                    </m:func>
                    <m:r>
                      <a:rPr lang="en-US" sz="2400" b="0" i="1" smtClean="0">
                        <a:solidFill>
                          <a:srgbClr val="000000"/>
                        </a:solidFill>
                        <a:latin typeface="Cambria Math" panose="02040503050406030204" pitchFamily="18" charset="0"/>
                        <a:ea typeface="Cambria Math" panose="02040503050406030204" pitchFamily="18" charset="0"/>
                      </a:rPr>
                      <m:t>⋅</m:t>
                    </m:r>
                  </m:oMath>
                </a14:m>
                <a:endParaRPr lang="ru-RU" sz="2400" i="0" dirty="0">
                  <a:solidFill>
                    <a:srgbClr val="000000"/>
                  </a:solidFill>
                  <a:ea typeface="Cambria Math" panose="02040503050406030204" pitchFamily="18" charset="0"/>
                </a:endParaRPr>
              </a:p>
              <a:p>
                <a:pPr algn="just"/>
                <a:endParaRPr lang="en-US" sz="2400" dirty="0">
                  <a:solidFill>
                    <a:srgbClr val="000000"/>
                  </a:solidFill>
                  <a:ea typeface="Cambria Math" panose="02040503050406030204" pitchFamily="18" charset="0"/>
                </a:endParaRPr>
              </a:p>
              <a:p>
                <a:pPr algn="just"/>
                <a:r>
                  <a:rPr lang="ru-RU" sz="2400" dirty="0">
                    <a:solidFill>
                      <a:srgbClr val="000000"/>
                    </a:solidFill>
                    <a:ea typeface="Cambria Math" panose="02040503050406030204" pitchFamily="18" charset="0"/>
                  </a:rPr>
                  <a:t>Поэтому в данной модели размерность задачи </a:t>
                </a:r>
                <a14:m>
                  <m:oMath xmlns:m="http://schemas.openxmlformats.org/officeDocument/2006/math">
                    <m:r>
                      <a:rPr lang="en-US" sz="2400" b="0" i="1" smtClean="0">
                        <a:solidFill>
                          <a:srgbClr val="000000"/>
                        </a:solidFill>
                        <a:latin typeface="Cambria Math" panose="02040503050406030204" pitchFamily="18" charset="0"/>
                      </a:rPr>
                      <m:t>𝑙</m:t>
                    </m:r>
                    <m:r>
                      <a:rPr lang="en-US" sz="2400" b="0" i="0" smtClean="0">
                        <a:solidFill>
                          <a:srgbClr val="000000"/>
                        </a:solidFill>
                        <a:latin typeface="Cambria Math" panose="02040503050406030204" pitchFamily="18" charset="0"/>
                      </a:rPr>
                      <m:t>=</m:t>
                    </m:r>
                    <m:r>
                      <m:rPr>
                        <m:sty m:val="p"/>
                      </m:rPr>
                      <a:rPr lang="el-GR" sz="2400" b="0" i="0" dirty="0">
                        <a:latin typeface="Cambria Math" panose="02040503050406030204" pitchFamily="18" charset="0"/>
                        <a:ea typeface="Cambria Math" panose="02040503050406030204" pitchFamily="18" charset="0"/>
                      </a:rPr>
                      <m:t>Θ</m:t>
                    </m:r>
                    <m:r>
                      <a:rPr lang="en-US" sz="2400" b="0" i="1" dirty="0" smtClean="0">
                        <a:latin typeface="Cambria Math" panose="02040503050406030204" pitchFamily="18" charset="0"/>
                        <a:ea typeface="Cambria Math" panose="02040503050406030204" pitchFamily="18" charset="0"/>
                      </a:rPr>
                      <m:t>(</m:t>
                    </m:r>
                    <m:r>
                      <a:rPr lang="en-US" sz="2400" b="0" i="1" dirty="0" smtClean="0">
                        <a:latin typeface="Cambria Math" panose="02040503050406030204" pitchFamily="18" charset="0"/>
                        <a:ea typeface="Cambria Math" panose="02040503050406030204" pitchFamily="18" charset="0"/>
                      </a:rPr>
                      <m:t>𝑛</m:t>
                    </m:r>
                    <m:r>
                      <a:rPr lang="en-US" sz="2400" b="0" i="1" dirty="0" smtClean="0">
                        <a:latin typeface="Cambria Math" panose="02040503050406030204" pitchFamily="18" charset="0"/>
                        <a:ea typeface="Cambria Math" panose="02040503050406030204" pitchFamily="18" charset="0"/>
                      </a:rPr>
                      <m:t>),</m:t>
                    </m:r>
                  </m:oMath>
                </a14:m>
                <a:r>
                  <a:rPr lang="ru-RU" sz="2400" dirty="0">
                    <a:ea typeface="Cambria Math" panose="02040503050406030204" pitchFamily="18" charset="0"/>
                  </a:rPr>
                  <a:t> а алгоритм будет</a:t>
                </a:r>
                <a:r>
                  <a:rPr lang="en-US" sz="2400" dirty="0">
                    <a:ea typeface="Cambria Math" panose="02040503050406030204" pitchFamily="18" charset="0"/>
                  </a:rPr>
                  <a:t> </a:t>
                </a:r>
                <a:r>
                  <a:rPr lang="ru-RU" sz="2400" dirty="0">
                    <a:ea typeface="Cambria Math" panose="02040503050406030204" pitchFamily="18" charset="0"/>
                  </a:rPr>
                  <a:t>вести себя, как полиномиальный:</a:t>
                </a:r>
                <a:endParaRPr lang="ru-RU" sz="2400" dirty="0">
                  <a:latin typeface="Cambria Math" panose="02040503050406030204" pitchFamily="18" charset="0"/>
                  <a:ea typeface="Cambria Math" panose="02040503050406030204" pitchFamily="18" charset="0"/>
                </a:endParaRPr>
              </a:p>
              <a:p>
                <a:pPr algn="ctr"/>
                <a14:m>
                  <m:oMath xmlns:m="http://schemas.openxmlformats.org/officeDocument/2006/math">
                    <m:r>
                      <m:rPr>
                        <m:sty m:val="p"/>
                      </m:rPr>
                      <a:rPr lang="en-US" sz="2400" dirty="0">
                        <a:latin typeface="Cambria Math" panose="02040503050406030204" pitchFamily="18" charset="0"/>
                        <a:ea typeface="Cambria Math" panose="02040503050406030204" pitchFamily="18" charset="0"/>
                      </a:rPr>
                      <m:t>T</m:t>
                    </m:r>
                    <m:d>
                      <m:dPr>
                        <m:ctrlPr>
                          <a:rPr lang="en-US" sz="2400" i="1" dirty="0">
                            <a:latin typeface="Cambria Math" panose="02040503050406030204" pitchFamily="18" charset="0"/>
                            <a:ea typeface="Cambria Math" panose="02040503050406030204" pitchFamily="18" charset="0"/>
                          </a:rPr>
                        </m:ctrlPr>
                      </m:dPr>
                      <m:e>
                        <m:r>
                          <a:rPr lang="en-US" sz="2400" i="1" dirty="0">
                            <a:latin typeface="Cambria Math" panose="02040503050406030204" pitchFamily="18" charset="0"/>
                            <a:ea typeface="Cambria Math" panose="02040503050406030204" pitchFamily="18" charset="0"/>
                          </a:rPr>
                          <m:t>𝑙</m:t>
                        </m:r>
                      </m:e>
                    </m:d>
                    <m:r>
                      <a:rPr lang="en-US" sz="2400" dirty="0">
                        <a:latin typeface="Cambria Math" panose="02040503050406030204" pitchFamily="18" charset="0"/>
                        <a:ea typeface="Cambria Math" panose="02040503050406030204" pitchFamily="18" charset="0"/>
                      </a:rPr>
                      <m:t>=</m:t>
                    </m:r>
                    <m:r>
                      <m:rPr>
                        <m:sty m:val="p"/>
                      </m:rPr>
                      <a:rPr lang="el-GR" sz="2400" i="1" dirty="0" smtClean="0">
                        <a:latin typeface="Cambria Math" panose="02040503050406030204" pitchFamily="18" charset="0"/>
                        <a:ea typeface="Cambria Math" panose="02040503050406030204" pitchFamily="18" charset="0"/>
                      </a:rPr>
                      <m:t>Θ</m:t>
                    </m:r>
                    <m:d>
                      <m:dPr>
                        <m:ctrlPr>
                          <a:rPr lang="ru-RU" sz="2400" i="1" dirty="0">
                            <a:latin typeface="Cambria Math" panose="02040503050406030204" pitchFamily="18" charset="0"/>
                            <a:ea typeface="Cambria Math" panose="02040503050406030204" pitchFamily="18" charset="0"/>
                          </a:rPr>
                        </m:ctrlPr>
                      </m:dPr>
                      <m:e>
                        <m:r>
                          <a:rPr lang="en-US" sz="2400" b="0" i="1" dirty="0" smtClean="0">
                            <a:latin typeface="Cambria Math" panose="02040503050406030204" pitchFamily="18" charset="0"/>
                            <a:ea typeface="Cambria Math" panose="02040503050406030204" pitchFamily="18" charset="0"/>
                          </a:rPr>
                          <m:t>𝑊</m:t>
                        </m:r>
                        <m:r>
                          <a:rPr lang="en-US" sz="2400" i="1" dirty="0" smtClean="0">
                            <a:latin typeface="Cambria Math" panose="02040503050406030204" pitchFamily="18" charset="0"/>
                            <a:ea typeface="Cambria Math" panose="02040503050406030204" pitchFamily="18" charset="0"/>
                          </a:rPr>
                          <m:t>⋅</m:t>
                        </m:r>
                        <m:r>
                          <a:rPr lang="en-US" sz="2400" b="0" i="1" dirty="0" smtClean="0">
                            <a:latin typeface="Cambria Math" panose="02040503050406030204" pitchFamily="18" charset="0"/>
                            <a:ea typeface="Cambria Math" panose="02040503050406030204" pitchFamily="18" charset="0"/>
                          </a:rPr>
                          <m:t>𝑛</m:t>
                        </m:r>
                      </m:e>
                    </m:d>
                    <m:r>
                      <a:rPr lang="ru-RU" sz="2400" dirty="0">
                        <a:latin typeface="Cambria Math" panose="02040503050406030204" pitchFamily="18" charset="0"/>
                        <a:ea typeface="Cambria Math" panose="02040503050406030204" pitchFamily="18" charset="0"/>
                      </a:rPr>
                      <m:t>, </m:t>
                    </m:r>
                  </m:oMath>
                </a14:m>
                <a:r>
                  <a:rPr lang="ru-RU" sz="2400" i="0" dirty="0">
                    <a:ea typeface="Cambria Math" panose="02040503050406030204" pitchFamily="18" charset="0"/>
                  </a:rPr>
                  <a:t>где</a:t>
                </a:r>
                <a14:m>
                  <m:oMath xmlns:m="http://schemas.openxmlformats.org/officeDocument/2006/math">
                    <m:r>
                      <a:rPr lang="ru-RU" sz="2400" i="1" dirty="0">
                        <a:latin typeface="Cambria Math" panose="02040503050406030204" pitchFamily="18" charset="0"/>
                        <a:ea typeface="Cambria Math" panose="02040503050406030204" pitchFamily="18" charset="0"/>
                      </a:rPr>
                      <m:t> </m:t>
                    </m:r>
                    <m:r>
                      <a:rPr lang="en-US" sz="2400" b="0" i="1" dirty="0" smtClean="0">
                        <a:latin typeface="Cambria Math" panose="02040503050406030204" pitchFamily="18" charset="0"/>
                        <a:ea typeface="Cambria Math" panose="02040503050406030204" pitchFamily="18" charset="0"/>
                      </a:rPr>
                      <m:t>𝑊</m:t>
                    </m:r>
                    <m:r>
                      <a:rPr lang="en-US" sz="2400" b="0" i="1" dirty="0" smtClean="0">
                        <a:latin typeface="Cambria Math" panose="02040503050406030204" pitchFamily="18" charset="0"/>
                        <a:ea typeface="Cambria Math" panose="02040503050406030204" pitchFamily="18" charset="0"/>
                      </a:rPr>
                      <m:t>≤</m:t>
                    </m:r>
                    <m:sSup>
                      <m:sSupPr>
                        <m:ctrlPr>
                          <a:rPr lang="en-US" sz="2400" b="0" i="1" dirty="0" smtClean="0">
                            <a:latin typeface="Cambria Math" panose="02040503050406030204" pitchFamily="18" charset="0"/>
                            <a:ea typeface="Cambria Math" panose="02040503050406030204" pitchFamily="18" charset="0"/>
                          </a:rPr>
                        </m:ctrlPr>
                      </m:sSupPr>
                      <m:e>
                        <m:r>
                          <a:rPr lang="en-US" sz="2400" b="0" i="1" dirty="0" smtClean="0">
                            <a:latin typeface="Cambria Math" panose="02040503050406030204" pitchFamily="18" charset="0"/>
                            <a:ea typeface="Cambria Math" panose="02040503050406030204" pitchFamily="18" charset="0"/>
                          </a:rPr>
                          <m:t>(2</m:t>
                        </m:r>
                      </m:e>
                      <m:sup>
                        <m:sSub>
                          <m:sSubPr>
                            <m:ctrlPr>
                              <a:rPr lang="en-US" sz="2400" b="0" i="1" dirty="0" smtClean="0">
                                <a:latin typeface="Cambria Math" panose="02040503050406030204" pitchFamily="18" charset="0"/>
                                <a:ea typeface="Cambria Math" panose="02040503050406030204" pitchFamily="18" charset="0"/>
                              </a:rPr>
                            </m:ctrlPr>
                          </m:sSubPr>
                          <m:e>
                            <m:r>
                              <a:rPr lang="en-US" sz="2400" b="0" i="1" dirty="0" smtClean="0">
                                <a:latin typeface="Cambria Math" panose="02040503050406030204" pitchFamily="18" charset="0"/>
                                <a:ea typeface="Cambria Math" panose="02040503050406030204" pitchFamily="18" charset="0"/>
                              </a:rPr>
                              <m:t>𝐶</m:t>
                            </m:r>
                          </m:e>
                          <m:sub>
                            <m:r>
                              <a:rPr lang="en-US" sz="2400" b="0" i="1" dirty="0" smtClean="0">
                                <a:latin typeface="Cambria Math" panose="02040503050406030204" pitchFamily="18" charset="0"/>
                                <a:ea typeface="Cambria Math" panose="02040503050406030204" pitchFamily="18" charset="0"/>
                              </a:rPr>
                              <m:t>1</m:t>
                            </m:r>
                          </m:sub>
                        </m:sSub>
                      </m:sup>
                    </m:sSup>
                    <m:r>
                      <a:rPr lang="en-US" sz="2400" b="0" i="1" dirty="0" smtClean="0">
                        <a:latin typeface="Cambria Math" panose="02040503050406030204" pitchFamily="18" charset="0"/>
                        <a:ea typeface="Cambria Math" panose="02040503050406030204" pitchFamily="18" charset="0"/>
                      </a:rPr>
                      <m:t>−1)⋅</m:t>
                    </m:r>
                    <m:r>
                      <a:rPr lang="en-US" sz="2400" b="0" i="1" dirty="0" smtClean="0">
                        <a:latin typeface="Cambria Math" panose="02040503050406030204" pitchFamily="18" charset="0"/>
                        <a:ea typeface="Cambria Math" panose="02040503050406030204" pitchFamily="18" charset="0"/>
                      </a:rPr>
                      <m:t>𝑛</m:t>
                    </m:r>
                    <m:r>
                      <a:rPr lang="ru-RU" sz="2400" b="0" i="1" dirty="0" smtClean="0">
                        <a:latin typeface="Cambria Math" panose="02040503050406030204" pitchFamily="18" charset="0"/>
                        <a:ea typeface="Cambria Math" panose="02040503050406030204" pitchFamily="18" charset="0"/>
                      </a:rPr>
                      <m:t>=</m:t>
                    </m:r>
                    <m:r>
                      <m:rPr>
                        <m:sty m:val="p"/>
                      </m:rPr>
                      <a:rPr lang="el-GR" sz="2400" b="0" i="1" dirty="0" smtClean="0">
                        <a:latin typeface="Cambria Math" panose="02040503050406030204" pitchFamily="18" charset="0"/>
                        <a:ea typeface="Cambria Math" panose="02040503050406030204" pitchFamily="18" charset="0"/>
                      </a:rPr>
                      <m:t>Ο</m:t>
                    </m:r>
                    <m:d>
                      <m:dPr>
                        <m:ctrlPr>
                          <a:rPr lang="en-US" sz="2400" b="0" i="1" dirty="0" smtClean="0">
                            <a:latin typeface="Cambria Math" panose="02040503050406030204" pitchFamily="18" charset="0"/>
                            <a:ea typeface="Cambria Math" panose="02040503050406030204" pitchFamily="18" charset="0"/>
                          </a:rPr>
                        </m:ctrlPr>
                      </m:dPr>
                      <m:e>
                        <m:r>
                          <a:rPr lang="en-US" sz="2400" i="1" dirty="0">
                            <a:latin typeface="Cambria Math" panose="02040503050406030204" pitchFamily="18" charset="0"/>
                            <a:ea typeface="Cambria Math" panose="02040503050406030204" pitchFamily="18" charset="0"/>
                          </a:rPr>
                          <m:t>𝑛</m:t>
                        </m:r>
                      </m:e>
                    </m:d>
                    <m:r>
                      <a:rPr lang="ru-RU" sz="2400" b="0" i="0" dirty="0" smtClean="0">
                        <a:latin typeface="Cambria Math" panose="02040503050406030204" pitchFamily="18" charset="0"/>
                        <a:ea typeface="Cambria Math" panose="02040503050406030204" pitchFamily="18" charset="0"/>
                      </a:rPr>
                      <m:t>,</m:t>
                    </m:r>
                    <m:r>
                      <a:rPr lang="en-US" sz="2400" i="1">
                        <a:solidFill>
                          <a:srgbClr val="000000"/>
                        </a:solidFill>
                        <a:latin typeface="Cambria Math" panose="02040503050406030204" pitchFamily="18" charset="0"/>
                      </a:rPr>
                      <m:t>𝑛</m:t>
                    </m:r>
                    <m:r>
                      <a:rPr lang="en-US" sz="2400">
                        <a:solidFill>
                          <a:srgbClr val="000000"/>
                        </a:solidFill>
                        <a:latin typeface="Cambria Math" panose="02040503050406030204" pitchFamily="18" charset="0"/>
                      </a:rPr>
                      <m:t>=</m:t>
                    </m:r>
                    <m:r>
                      <m:rPr>
                        <m:sty m:val="p"/>
                      </m:rPr>
                      <a:rPr lang="el-GR" sz="2400" i="1" dirty="0">
                        <a:latin typeface="Cambria Math" panose="02040503050406030204" pitchFamily="18" charset="0"/>
                        <a:ea typeface="Cambria Math" panose="02040503050406030204" pitchFamily="18" charset="0"/>
                      </a:rPr>
                      <m:t>Θ</m:t>
                    </m:r>
                    <m:d>
                      <m:dPr>
                        <m:ctrlPr>
                          <a:rPr lang="en-US" sz="2400" i="1" dirty="0">
                            <a:latin typeface="Cambria Math" panose="02040503050406030204" pitchFamily="18" charset="0"/>
                            <a:ea typeface="Cambria Math" panose="02040503050406030204" pitchFamily="18" charset="0"/>
                          </a:rPr>
                        </m:ctrlPr>
                      </m:dPr>
                      <m:e>
                        <m:r>
                          <a:rPr lang="en-US" sz="2400" i="1" dirty="0">
                            <a:latin typeface="Cambria Math" panose="02040503050406030204" pitchFamily="18" charset="0"/>
                            <a:ea typeface="Cambria Math" panose="02040503050406030204" pitchFamily="18" charset="0"/>
                          </a:rPr>
                          <m:t>𝑙</m:t>
                        </m:r>
                      </m:e>
                    </m:d>
                  </m:oMath>
                </a14:m>
                <a:r>
                  <a:rPr lang="en-US" sz="2400" dirty="0">
                    <a:solidFill>
                      <a:srgbClr val="000000"/>
                    </a:solidFill>
                    <a:ea typeface="Cambria Math" panose="02040503050406030204" pitchFamily="18" charset="0"/>
                  </a:rPr>
                  <a:t>.</a:t>
                </a:r>
                <a:r>
                  <a:rPr lang="en-US" sz="2400" b="0" i="0" dirty="0">
                    <a:latin typeface="Cambria Math" panose="02040503050406030204" pitchFamily="18" charset="0"/>
                    <a:ea typeface="Cambria Math" panose="02040503050406030204" pitchFamily="18" charset="0"/>
                  </a:rPr>
                  <a:t> </a:t>
                </a:r>
                <a:endParaRPr lang="ru-RU" sz="2400" b="0" i="0" dirty="0">
                  <a:latin typeface="Cambria Math" panose="02040503050406030204" pitchFamily="18" charset="0"/>
                  <a:ea typeface="Cambria Math" panose="02040503050406030204" pitchFamily="18" charset="0"/>
                </a:endParaRPr>
              </a:p>
            </p:txBody>
          </p:sp>
        </mc:Choice>
        <mc:Fallback xmlns="">
          <p:sp>
            <p:nvSpPr>
              <p:cNvPr id="21" name="TextBox 20">
                <a:extLst>
                  <a:ext uri="{FF2B5EF4-FFF2-40B4-BE49-F238E27FC236}">
                    <a16:creationId xmlns:a16="http://schemas.microsoft.com/office/drawing/2014/main" id="{71EACE70-E9D3-1870-D3FC-AD954BE7BD61}"/>
                  </a:ext>
                </a:extLst>
              </p:cNvPr>
              <p:cNvSpPr txBox="1">
                <a:spLocks noRot="1" noChangeAspect="1" noMove="1" noResize="1" noEditPoints="1" noAdjustHandles="1" noChangeArrowheads="1" noChangeShapeType="1" noTextEdit="1"/>
              </p:cNvSpPr>
              <p:nvPr/>
            </p:nvSpPr>
            <p:spPr>
              <a:xfrm>
                <a:off x="143322" y="2281154"/>
                <a:ext cx="11791012" cy="4278415"/>
              </a:xfrm>
              <a:prstGeom prst="rect">
                <a:avLst/>
              </a:prstGeom>
              <a:blipFill>
                <a:blip r:embed="rId3"/>
                <a:stretch>
                  <a:fillRect l="-827" t="-1140" r="-776" b="-2279"/>
                </a:stretch>
              </a:blipFill>
            </p:spPr>
            <p:txBody>
              <a:bodyPr/>
              <a:lstStyle/>
              <a:p>
                <a:r>
                  <a:rPr lang="ru-BY">
                    <a:noFill/>
                  </a:rPr>
                  <a:t> </a:t>
                </a:r>
              </a:p>
            </p:txBody>
          </p:sp>
        </mc:Fallback>
      </mc:AlternateContent>
      <p:grpSp>
        <p:nvGrpSpPr>
          <p:cNvPr id="10" name="Группа 9">
            <a:extLst>
              <a:ext uri="{FF2B5EF4-FFF2-40B4-BE49-F238E27FC236}">
                <a16:creationId xmlns:a16="http://schemas.microsoft.com/office/drawing/2014/main" id="{C8A47B27-D5BC-AC7C-3248-60DC51261311}"/>
              </a:ext>
            </a:extLst>
          </p:cNvPr>
          <p:cNvGrpSpPr/>
          <p:nvPr/>
        </p:nvGrpSpPr>
        <p:grpSpPr>
          <a:xfrm>
            <a:off x="143322" y="177867"/>
            <a:ext cx="11932893" cy="2094677"/>
            <a:chOff x="101613" y="101284"/>
            <a:chExt cx="11932893" cy="2094677"/>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FD07F83A-9173-3808-02A0-AB4F59B65E90}"/>
                    </a:ext>
                  </a:extLst>
                </p:cNvPr>
                <p:cNvSpPr txBox="1"/>
                <p:nvPr/>
              </p:nvSpPr>
              <p:spPr>
                <a:xfrm>
                  <a:off x="101613" y="101284"/>
                  <a:ext cx="11932893" cy="1461362"/>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m:rPr>
                            <m:nor/>
                          </m:rPr>
                          <a:rPr lang="ru-RU" sz="2400" b="1" dirty="0" smtClean="0">
                            <a:solidFill>
                              <a:srgbClr val="000000"/>
                            </a:solidFill>
                          </a:rPr>
                          <m:t>Размерность задачи:</m:t>
                        </m:r>
                      </m:oMath>
                    </m:oMathPara>
                  </a14:m>
                  <a:endParaRPr lang="en-US" sz="2400" b="1" dirty="0">
                    <a:solidFill>
                      <a:srgbClr val="000000"/>
                    </a:solidFill>
                  </a:endParaRPr>
                </a:p>
                <a:p>
                  <a:pPr/>
                  <a14:m>
                    <m:oMathPara xmlns:m="http://schemas.openxmlformats.org/officeDocument/2006/math">
                      <m:oMathParaPr>
                        <m:jc m:val="centerGroup"/>
                      </m:oMathParaPr>
                      <m:oMath xmlns:m="http://schemas.openxmlformats.org/officeDocument/2006/math">
                        <m:r>
                          <a:rPr lang="en-US" sz="2400" b="0" i="1" smtClean="0">
                            <a:solidFill>
                              <a:srgbClr val="000000"/>
                            </a:solidFill>
                            <a:latin typeface="Cambria Math" panose="02040503050406030204" pitchFamily="18" charset="0"/>
                          </a:rPr>
                          <m:t>𝑙</m:t>
                        </m:r>
                        <m:r>
                          <a:rPr lang="en-US" sz="2400" b="0" i="0" smtClean="0">
                            <a:solidFill>
                              <a:srgbClr val="000000"/>
                            </a:solidFill>
                            <a:latin typeface="Cambria Math" panose="02040503050406030204" pitchFamily="18" charset="0"/>
                          </a:rPr>
                          <m:t>=</m:t>
                        </m:r>
                        <m:d>
                          <m:dPr>
                            <m:begChr m:val="⌊"/>
                            <m:endChr m:val="⌋"/>
                            <m:ctrlPr>
                              <a:rPr lang="en-US" sz="2400" i="1" smtClean="0">
                                <a:solidFill>
                                  <a:srgbClr val="000000"/>
                                </a:solidFill>
                                <a:latin typeface="Cambria Math" panose="02040503050406030204" pitchFamily="18" charset="0"/>
                              </a:rPr>
                            </m:ctrlPr>
                          </m:dPr>
                          <m:e>
                            <m:func>
                              <m:funcPr>
                                <m:ctrlPr>
                                  <a:rPr lang="en-US" sz="2400" i="1">
                                    <a:solidFill>
                                      <a:srgbClr val="000000"/>
                                    </a:solidFill>
                                    <a:latin typeface="Cambria Math" panose="02040503050406030204" pitchFamily="18" charset="0"/>
                                  </a:rPr>
                                </m:ctrlPr>
                              </m:funcPr>
                              <m:fName>
                                <m:sSub>
                                  <m:sSubPr>
                                    <m:ctrlPr>
                                      <a:rPr lang="en-US" sz="2400" i="1">
                                        <a:solidFill>
                                          <a:srgbClr val="000000"/>
                                        </a:solidFill>
                                        <a:latin typeface="Cambria Math" panose="02040503050406030204" pitchFamily="18" charset="0"/>
                                      </a:rPr>
                                    </m:ctrlPr>
                                  </m:sSubPr>
                                  <m:e>
                                    <m:r>
                                      <m:rPr>
                                        <m:sty m:val="p"/>
                                      </m:rPr>
                                      <a:rPr lang="en-US" sz="2400">
                                        <a:solidFill>
                                          <a:srgbClr val="000000"/>
                                        </a:solidFill>
                                        <a:latin typeface="Cambria Math" panose="02040503050406030204" pitchFamily="18" charset="0"/>
                                      </a:rPr>
                                      <m:t>log</m:t>
                                    </m:r>
                                  </m:e>
                                  <m:sub>
                                    <m:r>
                                      <a:rPr lang="en-US" sz="2400" i="1">
                                        <a:solidFill>
                                          <a:srgbClr val="000000"/>
                                        </a:solidFill>
                                        <a:latin typeface="Cambria Math" panose="02040503050406030204" pitchFamily="18" charset="0"/>
                                      </a:rPr>
                                      <m:t>2</m:t>
                                    </m:r>
                                  </m:sub>
                                </m:sSub>
                              </m:fName>
                              <m:e>
                                <m:r>
                                  <a:rPr lang="en-US" sz="2400" i="1" smtClean="0">
                                    <a:solidFill>
                                      <a:srgbClr val="000000"/>
                                    </a:solidFill>
                                    <a:latin typeface="Cambria Math" panose="02040503050406030204" pitchFamily="18" charset="0"/>
                                  </a:rPr>
                                  <m:t>𝑛</m:t>
                                </m:r>
                              </m:e>
                            </m:func>
                            <m:r>
                              <a:rPr lang="en-US" sz="2400" i="1" smtClean="0">
                                <a:solidFill>
                                  <a:srgbClr val="000000"/>
                                </a:solidFill>
                                <a:latin typeface="Cambria Math" panose="02040503050406030204" pitchFamily="18" charset="0"/>
                              </a:rPr>
                              <m:t>+</m:t>
                            </m:r>
                            <m:r>
                              <a:rPr lang="en-US" sz="2400" i="1">
                                <a:solidFill>
                                  <a:srgbClr val="000000"/>
                                </a:solidFill>
                                <a:latin typeface="Cambria Math" panose="02040503050406030204" pitchFamily="18" charset="0"/>
                              </a:rPr>
                              <m:t>1</m:t>
                            </m:r>
                          </m:e>
                        </m:d>
                        <m:r>
                          <a:rPr lang="en-US" sz="2400" b="0" i="0" smtClean="0">
                            <a:solidFill>
                              <a:srgbClr val="000000"/>
                            </a:solidFill>
                            <a:latin typeface="Cambria Math" panose="02040503050406030204" pitchFamily="18" charset="0"/>
                          </a:rPr>
                          <m:t>+</m:t>
                        </m:r>
                        <m:nary>
                          <m:naryPr>
                            <m:chr m:val="∑"/>
                            <m:ctrlPr>
                              <a:rPr lang="en-US" sz="2400" i="1" dirty="0">
                                <a:latin typeface="Cambria Math" panose="02040503050406030204" pitchFamily="18" charset="0"/>
                                <a:ea typeface="Cambria Math" panose="02040503050406030204" pitchFamily="18" charset="0"/>
                              </a:rPr>
                            </m:ctrlPr>
                          </m:naryPr>
                          <m:sub>
                            <m:r>
                              <m:rPr>
                                <m:brk m:alnAt="23"/>
                              </m:rPr>
                              <a:rPr lang="en-US" sz="2400" i="1" dirty="0">
                                <a:latin typeface="Cambria Math" panose="02040503050406030204" pitchFamily="18" charset="0"/>
                                <a:ea typeface="Cambria Math" panose="02040503050406030204" pitchFamily="18" charset="0"/>
                              </a:rPr>
                              <m:t>𝑖</m:t>
                            </m:r>
                            <m:r>
                              <a:rPr lang="en-US" sz="2400" i="1" dirty="0">
                                <a:latin typeface="Cambria Math" panose="02040503050406030204" pitchFamily="18" charset="0"/>
                                <a:ea typeface="Cambria Math" panose="02040503050406030204" pitchFamily="18" charset="0"/>
                              </a:rPr>
                              <m:t>=1</m:t>
                            </m:r>
                          </m:sub>
                          <m:sup>
                            <m:r>
                              <a:rPr lang="en-US" sz="2400" i="1" dirty="0">
                                <a:latin typeface="Cambria Math" panose="02040503050406030204" pitchFamily="18" charset="0"/>
                                <a:ea typeface="Cambria Math" panose="02040503050406030204" pitchFamily="18" charset="0"/>
                              </a:rPr>
                              <m:t>𝑛</m:t>
                            </m:r>
                          </m:sup>
                          <m:e>
                            <m:d>
                              <m:dPr>
                                <m:begChr m:val="⌊"/>
                                <m:endChr m:val="⌋"/>
                                <m:ctrlPr>
                                  <a:rPr lang="en-US" sz="2400" i="1">
                                    <a:solidFill>
                                      <a:srgbClr val="000000"/>
                                    </a:solidFill>
                                    <a:latin typeface="Cambria Math" panose="02040503050406030204" pitchFamily="18" charset="0"/>
                                  </a:rPr>
                                </m:ctrlPr>
                              </m:dPr>
                              <m:e>
                                <m:func>
                                  <m:funcPr>
                                    <m:ctrlPr>
                                      <a:rPr lang="en-US" sz="2400" i="1">
                                        <a:solidFill>
                                          <a:srgbClr val="000000"/>
                                        </a:solidFill>
                                        <a:latin typeface="Cambria Math" panose="02040503050406030204" pitchFamily="18" charset="0"/>
                                      </a:rPr>
                                    </m:ctrlPr>
                                  </m:funcPr>
                                  <m:fName>
                                    <m:sSub>
                                      <m:sSubPr>
                                        <m:ctrlPr>
                                          <a:rPr lang="en-US" sz="2400" i="1">
                                            <a:solidFill>
                                              <a:srgbClr val="000000"/>
                                            </a:solidFill>
                                            <a:latin typeface="Cambria Math" panose="02040503050406030204" pitchFamily="18" charset="0"/>
                                          </a:rPr>
                                        </m:ctrlPr>
                                      </m:sSubPr>
                                      <m:e>
                                        <m:r>
                                          <m:rPr>
                                            <m:sty m:val="p"/>
                                          </m:rPr>
                                          <a:rPr lang="en-US" sz="2400">
                                            <a:solidFill>
                                              <a:srgbClr val="000000"/>
                                            </a:solidFill>
                                            <a:latin typeface="Cambria Math" panose="02040503050406030204" pitchFamily="18" charset="0"/>
                                          </a:rPr>
                                          <m:t>log</m:t>
                                        </m:r>
                                      </m:e>
                                      <m:sub>
                                        <m:r>
                                          <a:rPr lang="en-US" sz="2400" i="1">
                                            <a:solidFill>
                                              <a:srgbClr val="000000"/>
                                            </a:solidFill>
                                            <a:latin typeface="Cambria Math" panose="02040503050406030204" pitchFamily="18" charset="0"/>
                                          </a:rPr>
                                          <m:t>2</m:t>
                                        </m:r>
                                      </m:sub>
                                    </m:sSub>
                                  </m:fName>
                                  <m:e>
                                    <m:sSub>
                                      <m:sSubPr>
                                        <m:ctrlPr>
                                          <a:rPr lang="en-US" sz="2400" i="1">
                                            <a:solidFill>
                                              <a:srgbClr val="000000"/>
                                            </a:solidFill>
                                            <a:latin typeface="Cambria Math" panose="02040503050406030204" pitchFamily="18" charset="0"/>
                                          </a:rPr>
                                        </m:ctrlPr>
                                      </m:sSubPr>
                                      <m:e>
                                        <m:r>
                                          <a:rPr lang="en-US" sz="2400" b="0" i="1" smtClean="0">
                                            <a:solidFill>
                                              <a:srgbClr val="000000"/>
                                            </a:solidFill>
                                            <a:latin typeface="Cambria Math" panose="02040503050406030204" pitchFamily="18" charset="0"/>
                                          </a:rPr>
                                          <m:t>𝑤</m:t>
                                        </m:r>
                                      </m:e>
                                      <m:sub>
                                        <m:r>
                                          <a:rPr lang="en-US" sz="2400" i="1">
                                            <a:solidFill>
                                              <a:srgbClr val="000000"/>
                                            </a:solidFill>
                                            <a:latin typeface="Cambria Math" panose="02040503050406030204" pitchFamily="18" charset="0"/>
                                          </a:rPr>
                                          <m:t>𝑖</m:t>
                                        </m:r>
                                      </m:sub>
                                    </m:sSub>
                                  </m:e>
                                </m:func>
                                <m:r>
                                  <a:rPr lang="en-US" sz="2400" i="1">
                                    <a:solidFill>
                                      <a:srgbClr val="000000"/>
                                    </a:solidFill>
                                    <a:latin typeface="Cambria Math" panose="02040503050406030204" pitchFamily="18" charset="0"/>
                                  </a:rPr>
                                  <m:t>+1</m:t>
                                </m:r>
                              </m:e>
                            </m:d>
                            <m:r>
                              <a:rPr lang="en-US" sz="2400" b="0" i="1" smtClean="0">
                                <a:solidFill>
                                  <a:srgbClr val="000000"/>
                                </a:solidFill>
                                <a:latin typeface="Cambria Math" panose="02040503050406030204" pitchFamily="18" charset="0"/>
                              </a:rPr>
                              <m:t>+</m:t>
                            </m:r>
                            <m:nary>
                              <m:naryPr>
                                <m:chr m:val="∑"/>
                                <m:ctrlPr>
                                  <a:rPr lang="en-US" sz="2400" i="1" dirty="0">
                                    <a:latin typeface="Cambria Math" panose="02040503050406030204" pitchFamily="18" charset="0"/>
                                    <a:ea typeface="Cambria Math" panose="02040503050406030204" pitchFamily="18" charset="0"/>
                                  </a:rPr>
                                </m:ctrlPr>
                              </m:naryPr>
                              <m:sub>
                                <m:r>
                                  <m:rPr>
                                    <m:brk m:alnAt="23"/>
                                  </m:rPr>
                                  <a:rPr lang="en-US" sz="2400" i="1" dirty="0">
                                    <a:latin typeface="Cambria Math" panose="02040503050406030204" pitchFamily="18" charset="0"/>
                                    <a:ea typeface="Cambria Math" panose="02040503050406030204" pitchFamily="18" charset="0"/>
                                  </a:rPr>
                                  <m:t>𝑖</m:t>
                                </m:r>
                                <m:r>
                                  <a:rPr lang="en-US" sz="2400" i="1" dirty="0">
                                    <a:latin typeface="Cambria Math" panose="02040503050406030204" pitchFamily="18" charset="0"/>
                                    <a:ea typeface="Cambria Math" panose="02040503050406030204" pitchFamily="18" charset="0"/>
                                  </a:rPr>
                                  <m:t>=1</m:t>
                                </m:r>
                              </m:sub>
                              <m:sup>
                                <m:r>
                                  <a:rPr lang="en-US" sz="2400" i="1" dirty="0">
                                    <a:latin typeface="Cambria Math" panose="02040503050406030204" pitchFamily="18" charset="0"/>
                                    <a:ea typeface="Cambria Math" panose="02040503050406030204" pitchFamily="18" charset="0"/>
                                  </a:rPr>
                                  <m:t>𝑛</m:t>
                                </m:r>
                              </m:sup>
                              <m:e>
                                <m:d>
                                  <m:dPr>
                                    <m:begChr m:val="⌊"/>
                                    <m:endChr m:val="⌋"/>
                                    <m:ctrlPr>
                                      <a:rPr lang="en-US" sz="2400" i="1">
                                        <a:solidFill>
                                          <a:srgbClr val="000000"/>
                                        </a:solidFill>
                                        <a:latin typeface="Cambria Math" panose="02040503050406030204" pitchFamily="18" charset="0"/>
                                      </a:rPr>
                                    </m:ctrlPr>
                                  </m:dPr>
                                  <m:e>
                                    <m:func>
                                      <m:funcPr>
                                        <m:ctrlPr>
                                          <a:rPr lang="en-US" sz="2400" i="1">
                                            <a:solidFill>
                                              <a:srgbClr val="000000"/>
                                            </a:solidFill>
                                            <a:latin typeface="Cambria Math" panose="02040503050406030204" pitchFamily="18" charset="0"/>
                                          </a:rPr>
                                        </m:ctrlPr>
                                      </m:funcPr>
                                      <m:fName>
                                        <m:sSub>
                                          <m:sSubPr>
                                            <m:ctrlPr>
                                              <a:rPr lang="en-US" sz="2400" i="1">
                                                <a:solidFill>
                                                  <a:srgbClr val="000000"/>
                                                </a:solidFill>
                                                <a:latin typeface="Cambria Math" panose="02040503050406030204" pitchFamily="18" charset="0"/>
                                              </a:rPr>
                                            </m:ctrlPr>
                                          </m:sSubPr>
                                          <m:e>
                                            <m:r>
                                              <m:rPr>
                                                <m:sty m:val="p"/>
                                              </m:rPr>
                                              <a:rPr lang="en-US" sz="2400">
                                                <a:solidFill>
                                                  <a:srgbClr val="000000"/>
                                                </a:solidFill>
                                                <a:latin typeface="Cambria Math" panose="02040503050406030204" pitchFamily="18" charset="0"/>
                                              </a:rPr>
                                              <m:t>log</m:t>
                                            </m:r>
                                          </m:e>
                                          <m:sub>
                                            <m:r>
                                              <a:rPr lang="en-US" sz="2400" i="1">
                                                <a:solidFill>
                                                  <a:srgbClr val="000000"/>
                                                </a:solidFill>
                                                <a:latin typeface="Cambria Math" panose="02040503050406030204" pitchFamily="18" charset="0"/>
                                              </a:rPr>
                                              <m:t>2</m:t>
                                            </m:r>
                                          </m:sub>
                                        </m:sSub>
                                      </m:fName>
                                      <m:e>
                                        <m:sSub>
                                          <m:sSubPr>
                                            <m:ctrlPr>
                                              <a:rPr lang="en-US" sz="2400" i="1">
                                                <a:solidFill>
                                                  <a:srgbClr val="000000"/>
                                                </a:solidFill>
                                                <a:latin typeface="Cambria Math" panose="02040503050406030204" pitchFamily="18" charset="0"/>
                                              </a:rPr>
                                            </m:ctrlPr>
                                          </m:sSubPr>
                                          <m:e>
                                            <m:r>
                                              <a:rPr lang="en-US" sz="2400" b="0" i="1" smtClean="0">
                                                <a:solidFill>
                                                  <a:srgbClr val="000000"/>
                                                </a:solidFill>
                                                <a:latin typeface="Cambria Math" panose="02040503050406030204" pitchFamily="18" charset="0"/>
                                              </a:rPr>
                                              <m:t>𝑝</m:t>
                                            </m:r>
                                          </m:e>
                                          <m:sub>
                                            <m:r>
                                              <a:rPr lang="en-US" sz="2400" i="1">
                                                <a:solidFill>
                                                  <a:srgbClr val="000000"/>
                                                </a:solidFill>
                                                <a:latin typeface="Cambria Math" panose="02040503050406030204" pitchFamily="18" charset="0"/>
                                              </a:rPr>
                                              <m:t>𝑖</m:t>
                                            </m:r>
                                          </m:sub>
                                        </m:sSub>
                                      </m:e>
                                    </m:func>
                                    <m:r>
                                      <a:rPr lang="en-US" sz="2400" i="1">
                                        <a:solidFill>
                                          <a:srgbClr val="000000"/>
                                        </a:solidFill>
                                        <a:latin typeface="Cambria Math" panose="02040503050406030204" pitchFamily="18" charset="0"/>
                                      </a:rPr>
                                      <m:t>+1</m:t>
                                    </m:r>
                                  </m:e>
                                </m:d>
                                <m:r>
                                  <a:rPr lang="en-US" sz="2400" b="0" i="1" smtClean="0">
                                    <a:solidFill>
                                      <a:srgbClr val="000000"/>
                                    </a:solidFill>
                                    <a:latin typeface="Cambria Math" panose="02040503050406030204" pitchFamily="18" charset="0"/>
                                  </a:rPr>
                                  <m:t>+</m:t>
                                </m:r>
                                <m:d>
                                  <m:dPr>
                                    <m:begChr m:val="⌊"/>
                                    <m:endChr m:val="⌋"/>
                                    <m:ctrlPr>
                                      <a:rPr lang="en-US" sz="2400" i="1">
                                        <a:solidFill>
                                          <a:srgbClr val="000000"/>
                                        </a:solidFill>
                                        <a:latin typeface="Cambria Math" panose="02040503050406030204" pitchFamily="18" charset="0"/>
                                      </a:rPr>
                                    </m:ctrlPr>
                                  </m:dPr>
                                  <m:e>
                                    <m:func>
                                      <m:funcPr>
                                        <m:ctrlPr>
                                          <a:rPr lang="en-US" sz="2400" i="1">
                                            <a:solidFill>
                                              <a:srgbClr val="000000"/>
                                            </a:solidFill>
                                            <a:latin typeface="Cambria Math" panose="02040503050406030204" pitchFamily="18" charset="0"/>
                                          </a:rPr>
                                        </m:ctrlPr>
                                      </m:funcPr>
                                      <m:fName>
                                        <m:sSub>
                                          <m:sSubPr>
                                            <m:ctrlPr>
                                              <a:rPr lang="en-US" sz="2400" i="1">
                                                <a:solidFill>
                                                  <a:srgbClr val="000000"/>
                                                </a:solidFill>
                                                <a:latin typeface="Cambria Math" panose="02040503050406030204" pitchFamily="18" charset="0"/>
                                              </a:rPr>
                                            </m:ctrlPr>
                                          </m:sSubPr>
                                          <m:e>
                                            <m:r>
                                              <m:rPr>
                                                <m:sty m:val="p"/>
                                              </m:rPr>
                                              <a:rPr lang="en-US" sz="2400">
                                                <a:solidFill>
                                                  <a:srgbClr val="000000"/>
                                                </a:solidFill>
                                                <a:latin typeface="Cambria Math" panose="02040503050406030204" pitchFamily="18" charset="0"/>
                                              </a:rPr>
                                              <m:t>log</m:t>
                                            </m:r>
                                          </m:e>
                                          <m:sub>
                                            <m:r>
                                              <a:rPr lang="en-US" sz="2400" i="1">
                                                <a:solidFill>
                                                  <a:srgbClr val="000000"/>
                                                </a:solidFill>
                                                <a:latin typeface="Cambria Math" panose="02040503050406030204" pitchFamily="18" charset="0"/>
                                              </a:rPr>
                                              <m:t>2</m:t>
                                            </m:r>
                                          </m:sub>
                                        </m:sSub>
                                      </m:fName>
                                      <m:e>
                                        <m:r>
                                          <a:rPr lang="en-US" sz="2400" b="0" i="1" smtClean="0">
                                            <a:solidFill>
                                              <a:srgbClr val="000000"/>
                                            </a:solidFill>
                                            <a:latin typeface="Cambria Math" panose="02040503050406030204" pitchFamily="18" charset="0"/>
                                          </a:rPr>
                                          <m:t>𝑊</m:t>
                                        </m:r>
                                      </m:e>
                                    </m:func>
                                    <m:r>
                                      <a:rPr lang="en-US" sz="2400" i="1">
                                        <a:solidFill>
                                          <a:srgbClr val="000000"/>
                                        </a:solidFill>
                                        <a:latin typeface="Cambria Math" panose="02040503050406030204" pitchFamily="18" charset="0"/>
                                      </a:rPr>
                                      <m:t>+1</m:t>
                                    </m:r>
                                  </m:e>
                                </m:d>
                              </m:e>
                            </m:nary>
                          </m:e>
                        </m:nary>
                      </m:oMath>
                    </m:oMathPara>
                  </a14:m>
                  <a:endParaRPr lang="ru-BY" sz="2400" dirty="0"/>
                </a:p>
              </p:txBody>
            </p:sp>
          </mc:Choice>
          <mc:Fallback xmlns="">
            <p:sp>
              <p:nvSpPr>
                <p:cNvPr id="3" name="TextBox 2">
                  <a:extLst>
                    <a:ext uri="{FF2B5EF4-FFF2-40B4-BE49-F238E27FC236}">
                      <a16:creationId xmlns:a16="http://schemas.microsoft.com/office/drawing/2014/main" id="{FD07F83A-9173-3808-02A0-AB4F59B65E90}"/>
                    </a:ext>
                  </a:extLst>
                </p:cNvPr>
                <p:cNvSpPr txBox="1">
                  <a:spLocks noRot="1" noChangeAspect="1" noMove="1" noResize="1" noEditPoints="1" noAdjustHandles="1" noChangeArrowheads="1" noChangeShapeType="1" noTextEdit="1"/>
                </p:cNvSpPr>
                <p:nvPr/>
              </p:nvSpPr>
              <p:spPr>
                <a:xfrm>
                  <a:off x="101613" y="101284"/>
                  <a:ext cx="11932893" cy="1461362"/>
                </a:xfrm>
                <a:prstGeom prst="rect">
                  <a:avLst/>
                </a:prstGeom>
                <a:blipFill>
                  <a:blip r:embed="rId4"/>
                  <a:stretch>
                    <a:fillRect l="-307"/>
                  </a:stretch>
                </a:blipFill>
              </p:spPr>
              <p:txBody>
                <a:bodyPr/>
                <a:lstStyle/>
                <a:p>
                  <a:r>
                    <a:rPr lang="ru-BY">
                      <a:noFill/>
                    </a:rPr>
                    <a:t> </a:t>
                  </a:r>
                </a:p>
              </p:txBody>
            </p:sp>
          </mc:Fallback>
        </mc:AlternateContent>
        <p:sp>
          <p:nvSpPr>
            <p:cNvPr id="6" name="Левая фигурная скобка 5">
              <a:extLst>
                <a:ext uri="{FF2B5EF4-FFF2-40B4-BE49-F238E27FC236}">
                  <a16:creationId xmlns:a16="http://schemas.microsoft.com/office/drawing/2014/main" id="{3C242E92-781F-831C-F303-BA86C22FA127}"/>
                </a:ext>
              </a:extLst>
            </p:cNvPr>
            <p:cNvSpPr/>
            <p:nvPr/>
          </p:nvSpPr>
          <p:spPr>
            <a:xfrm rot="16200000">
              <a:off x="5229829" y="-1550041"/>
              <a:ext cx="207099" cy="6274053"/>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ru-BY" sz="2400"/>
            </a:p>
          </p:txBody>
        </p:sp>
        <p:sp>
          <p:nvSpPr>
            <p:cNvPr id="7" name="Левая фигурная скобка 6">
              <a:extLst>
                <a:ext uri="{FF2B5EF4-FFF2-40B4-BE49-F238E27FC236}">
                  <a16:creationId xmlns:a16="http://schemas.microsoft.com/office/drawing/2014/main" id="{FED9A0F2-1794-5559-5C3E-C020EC0BC439}"/>
                </a:ext>
              </a:extLst>
            </p:cNvPr>
            <p:cNvSpPr/>
            <p:nvPr/>
          </p:nvSpPr>
          <p:spPr>
            <a:xfrm rot="16200000">
              <a:off x="9566171" y="726713"/>
              <a:ext cx="257129" cy="1740817"/>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ru-BY" sz="240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0F7762A5-5F6B-0DFD-557D-1027A92201CB}"/>
                    </a:ext>
                  </a:extLst>
                </p:cNvPr>
                <p:cNvSpPr txBox="1"/>
                <p:nvPr/>
              </p:nvSpPr>
              <p:spPr>
                <a:xfrm>
                  <a:off x="5012168" y="1685405"/>
                  <a:ext cx="642419"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smtClean="0">
                                <a:solidFill>
                                  <a:srgbClr val="000000"/>
                                </a:solidFill>
                                <a:latin typeface="Cambria Math" panose="02040503050406030204" pitchFamily="18" charset="0"/>
                              </a:rPr>
                            </m:ctrlPr>
                          </m:sSubPr>
                          <m:e>
                            <m:r>
                              <a:rPr lang="en-US" sz="2400" b="0" i="1" smtClean="0">
                                <a:solidFill>
                                  <a:srgbClr val="000000"/>
                                </a:solidFill>
                                <a:latin typeface="Cambria Math" panose="02040503050406030204" pitchFamily="18" charset="0"/>
                              </a:rPr>
                              <m:t>𝑙</m:t>
                            </m:r>
                          </m:e>
                          <m:sub>
                            <m:r>
                              <a:rPr lang="en-US" sz="2400" b="0" i="1" smtClean="0">
                                <a:solidFill>
                                  <a:srgbClr val="000000"/>
                                </a:solidFill>
                                <a:latin typeface="Cambria Math" panose="02040503050406030204" pitchFamily="18" charset="0"/>
                              </a:rPr>
                              <m:t>1</m:t>
                            </m:r>
                          </m:sub>
                        </m:sSub>
                      </m:oMath>
                    </m:oMathPara>
                  </a14:m>
                  <a:endParaRPr lang="ru-BY" sz="2400" dirty="0"/>
                </a:p>
              </p:txBody>
            </p:sp>
          </mc:Choice>
          <mc:Fallback xmlns="">
            <p:sp>
              <p:nvSpPr>
                <p:cNvPr id="8" name="TextBox 7">
                  <a:extLst>
                    <a:ext uri="{FF2B5EF4-FFF2-40B4-BE49-F238E27FC236}">
                      <a16:creationId xmlns:a16="http://schemas.microsoft.com/office/drawing/2014/main" id="{0F7762A5-5F6B-0DFD-557D-1027A92201CB}"/>
                    </a:ext>
                  </a:extLst>
                </p:cNvPr>
                <p:cNvSpPr txBox="1">
                  <a:spLocks noRot="1" noChangeAspect="1" noMove="1" noResize="1" noEditPoints="1" noAdjustHandles="1" noChangeArrowheads="1" noChangeShapeType="1" noTextEdit="1"/>
                </p:cNvSpPr>
                <p:nvPr/>
              </p:nvSpPr>
              <p:spPr>
                <a:xfrm>
                  <a:off x="5012168" y="1685405"/>
                  <a:ext cx="642419" cy="461665"/>
                </a:xfrm>
                <a:prstGeom prst="rect">
                  <a:avLst/>
                </a:prstGeom>
                <a:blipFill>
                  <a:blip r:embed="rId5"/>
                  <a:stretch>
                    <a:fillRect b="-1316"/>
                  </a:stretch>
                </a:blipFill>
              </p:spPr>
              <p:txBody>
                <a:bodyPr/>
                <a:lstStyle/>
                <a:p>
                  <a:r>
                    <a:rPr lang="ru-BY">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611881D2-8730-884E-5936-B9FC51F0EC2B}"/>
                    </a:ext>
                  </a:extLst>
                </p:cNvPr>
                <p:cNvSpPr txBox="1"/>
                <p:nvPr/>
              </p:nvSpPr>
              <p:spPr>
                <a:xfrm>
                  <a:off x="9531202" y="1734296"/>
                  <a:ext cx="498166"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smtClean="0">
                                <a:solidFill>
                                  <a:srgbClr val="000000"/>
                                </a:solidFill>
                                <a:latin typeface="Cambria Math" panose="02040503050406030204" pitchFamily="18" charset="0"/>
                              </a:rPr>
                            </m:ctrlPr>
                          </m:sSubPr>
                          <m:e>
                            <m:r>
                              <a:rPr lang="en-US" sz="2400" b="0" i="1" smtClean="0">
                                <a:solidFill>
                                  <a:srgbClr val="000000"/>
                                </a:solidFill>
                                <a:latin typeface="Cambria Math" panose="02040503050406030204" pitchFamily="18" charset="0"/>
                              </a:rPr>
                              <m:t>𝑙</m:t>
                            </m:r>
                          </m:e>
                          <m:sub>
                            <m:r>
                              <a:rPr lang="en-US" sz="2400" b="0" i="1" smtClean="0">
                                <a:solidFill>
                                  <a:srgbClr val="000000"/>
                                </a:solidFill>
                                <a:latin typeface="Cambria Math" panose="02040503050406030204" pitchFamily="18" charset="0"/>
                              </a:rPr>
                              <m:t>2</m:t>
                            </m:r>
                          </m:sub>
                        </m:sSub>
                      </m:oMath>
                    </m:oMathPara>
                  </a14:m>
                  <a:endParaRPr lang="ru-BY" sz="2400" dirty="0"/>
                </a:p>
              </p:txBody>
            </p:sp>
          </mc:Choice>
          <mc:Fallback xmlns="">
            <p:sp>
              <p:nvSpPr>
                <p:cNvPr id="9" name="TextBox 8">
                  <a:extLst>
                    <a:ext uri="{FF2B5EF4-FFF2-40B4-BE49-F238E27FC236}">
                      <a16:creationId xmlns:a16="http://schemas.microsoft.com/office/drawing/2014/main" id="{611881D2-8730-884E-5936-B9FC51F0EC2B}"/>
                    </a:ext>
                  </a:extLst>
                </p:cNvPr>
                <p:cNvSpPr txBox="1">
                  <a:spLocks noRot="1" noChangeAspect="1" noMove="1" noResize="1" noEditPoints="1" noAdjustHandles="1" noChangeArrowheads="1" noChangeShapeType="1" noTextEdit="1"/>
                </p:cNvSpPr>
                <p:nvPr/>
              </p:nvSpPr>
              <p:spPr>
                <a:xfrm>
                  <a:off x="9531202" y="1734296"/>
                  <a:ext cx="498166" cy="461665"/>
                </a:xfrm>
                <a:prstGeom prst="rect">
                  <a:avLst/>
                </a:prstGeom>
                <a:blipFill>
                  <a:blip r:embed="rId6"/>
                  <a:stretch>
                    <a:fillRect b="-1316"/>
                  </a:stretch>
                </a:blipFill>
              </p:spPr>
              <p:txBody>
                <a:bodyPr/>
                <a:lstStyle/>
                <a:p>
                  <a:r>
                    <a:rPr lang="ru-BY">
                      <a:noFill/>
                    </a:rPr>
                    <a:t> </a:t>
                  </a:r>
                </a:p>
              </p:txBody>
            </p:sp>
          </mc:Fallback>
        </mc:AlternateContent>
      </p:gr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667F3186-CB46-FC01-6A83-EB7ED0DDF51D}"/>
                  </a:ext>
                </a:extLst>
              </p:cNvPr>
              <p:cNvSpPr txBox="1"/>
              <p:nvPr/>
            </p:nvSpPr>
            <p:spPr>
              <a:xfrm>
                <a:off x="7352907" y="-19937"/>
                <a:ext cx="4867607" cy="307777"/>
              </a:xfrm>
              <a:prstGeom prst="rect">
                <a:avLst/>
              </a:prstGeom>
              <a:noFill/>
            </p:spPr>
            <p:txBody>
              <a:bodyPr wrap="square" rtlCol="0">
                <a:spAutoFit/>
              </a:bodyPr>
              <a:lstStyle/>
              <a:p>
                <a:r>
                  <a:rPr lang="ru-RU" sz="1400" u="sng" dirty="0"/>
                  <a:t>Сведения из математики:</a:t>
                </a:r>
                <a14:m>
                  <m:oMath xmlns:m="http://schemas.openxmlformats.org/officeDocument/2006/math">
                    <m:r>
                      <a:rPr lang="ru-RU" sz="1400" b="0" i="0" smtClean="0">
                        <a:solidFill>
                          <a:srgbClr val="000000"/>
                        </a:solidFill>
                        <a:latin typeface="Cambria Math" panose="02040503050406030204" pitchFamily="18" charset="0"/>
                      </a:rPr>
                      <m:t>   </m:t>
                    </m:r>
                    <m:r>
                      <a:rPr lang="ru-BY" sz="1400" i="1">
                        <a:solidFill>
                          <a:srgbClr val="000000"/>
                        </a:solidFill>
                        <a:latin typeface="Cambria Math" panose="02040503050406030204" pitchFamily="18" charset="0"/>
                      </a:rPr>
                      <m:t>𝑥</m:t>
                    </m:r>
                    <m:r>
                      <a:rPr lang="ru-BY" sz="1400" i="1">
                        <a:solidFill>
                          <a:srgbClr val="000000"/>
                        </a:solidFill>
                        <a:latin typeface="Cambria Math" panose="02040503050406030204" pitchFamily="18" charset="0"/>
                      </a:rPr>
                      <m:t>−1&lt;</m:t>
                    </m:r>
                    <m:d>
                      <m:dPr>
                        <m:begChr m:val="⌊"/>
                        <m:endChr m:val="⌋"/>
                        <m:ctrlPr>
                          <a:rPr lang="ru-BY" sz="1400" i="1">
                            <a:solidFill>
                              <a:srgbClr val="000000"/>
                            </a:solidFill>
                            <a:latin typeface="Cambria Math" panose="02040503050406030204" pitchFamily="18" charset="0"/>
                          </a:rPr>
                        </m:ctrlPr>
                      </m:dPr>
                      <m:e>
                        <m:r>
                          <a:rPr lang="ru-BY" sz="1400" i="1">
                            <a:solidFill>
                              <a:srgbClr val="000000"/>
                            </a:solidFill>
                            <a:latin typeface="Cambria Math" panose="02040503050406030204" pitchFamily="18" charset="0"/>
                          </a:rPr>
                          <m:t>𝑥</m:t>
                        </m:r>
                      </m:e>
                    </m:d>
                    <m:r>
                      <a:rPr lang="ru-BY" sz="1400" i="1">
                        <a:solidFill>
                          <a:srgbClr val="000000"/>
                        </a:solidFill>
                        <a:latin typeface="Cambria Math" panose="02040503050406030204" pitchFamily="18" charset="0"/>
                      </a:rPr>
                      <m:t>≤</m:t>
                    </m:r>
                    <m:r>
                      <a:rPr lang="ru-BY" sz="1400" i="1">
                        <a:solidFill>
                          <a:srgbClr val="000000"/>
                        </a:solidFill>
                        <a:latin typeface="Cambria Math" panose="02040503050406030204" pitchFamily="18" charset="0"/>
                      </a:rPr>
                      <m:t>𝑥</m:t>
                    </m:r>
                    <m:r>
                      <a:rPr lang="ru-BY" sz="1400" i="1">
                        <a:solidFill>
                          <a:srgbClr val="000000"/>
                        </a:solidFill>
                        <a:latin typeface="Cambria Math" panose="02040503050406030204" pitchFamily="18" charset="0"/>
                      </a:rPr>
                      <m:t>≤</m:t>
                    </m:r>
                    <m:d>
                      <m:dPr>
                        <m:begChr m:val="⌈"/>
                        <m:endChr m:val="⌉"/>
                        <m:ctrlPr>
                          <a:rPr lang="ru-BY" sz="1400" i="1">
                            <a:solidFill>
                              <a:srgbClr val="000000"/>
                            </a:solidFill>
                            <a:latin typeface="Cambria Math" panose="02040503050406030204" pitchFamily="18" charset="0"/>
                          </a:rPr>
                        </m:ctrlPr>
                      </m:dPr>
                      <m:e>
                        <m:r>
                          <a:rPr lang="ru-BY" sz="1400" i="1">
                            <a:solidFill>
                              <a:srgbClr val="000000"/>
                            </a:solidFill>
                            <a:latin typeface="Cambria Math" panose="02040503050406030204" pitchFamily="18" charset="0"/>
                          </a:rPr>
                          <m:t>𝑥</m:t>
                        </m:r>
                      </m:e>
                    </m:d>
                    <m:r>
                      <a:rPr lang="ru-BY" sz="1400" i="1">
                        <a:solidFill>
                          <a:srgbClr val="000000"/>
                        </a:solidFill>
                        <a:latin typeface="Cambria Math" panose="02040503050406030204" pitchFamily="18" charset="0"/>
                      </a:rPr>
                      <m:t>&lt;</m:t>
                    </m:r>
                    <m:r>
                      <a:rPr lang="ru-BY" sz="1400" i="1">
                        <a:solidFill>
                          <a:srgbClr val="000000"/>
                        </a:solidFill>
                        <a:latin typeface="Cambria Math" panose="02040503050406030204" pitchFamily="18" charset="0"/>
                      </a:rPr>
                      <m:t>𝑥</m:t>
                    </m:r>
                    <m:r>
                      <a:rPr lang="ru-BY" sz="1400" i="1">
                        <a:solidFill>
                          <a:srgbClr val="000000"/>
                        </a:solidFill>
                        <a:latin typeface="Cambria Math" panose="02040503050406030204" pitchFamily="18" charset="0"/>
                      </a:rPr>
                      <m:t>+1</m:t>
                    </m:r>
                  </m:oMath>
                </a14:m>
                <a:endParaRPr lang="en-US" sz="1400" u="sng" dirty="0"/>
              </a:p>
            </p:txBody>
          </p:sp>
        </mc:Choice>
        <mc:Fallback xmlns="">
          <p:sp>
            <p:nvSpPr>
              <p:cNvPr id="4" name="TextBox 3">
                <a:extLst>
                  <a:ext uri="{FF2B5EF4-FFF2-40B4-BE49-F238E27FC236}">
                    <a16:creationId xmlns:a16="http://schemas.microsoft.com/office/drawing/2014/main" id="{667F3186-CB46-FC01-6A83-EB7ED0DDF51D}"/>
                  </a:ext>
                </a:extLst>
              </p:cNvPr>
              <p:cNvSpPr txBox="1">
                <a:spLocks noRot="1" noChangeAspect="1" noMove="1" noResize="1" noEditPoints="1" noAdjustHandles="1" noChangeArrowheads="1" noChangeShapeType="1" noTextEdit="1"/>
              </p:cNvSpPr>
              <p:nvPr/>
            </p:nvSpPr>
            <p:spPr>
              <a:xfrm>
                <a:off x="7352907" y="-19937"/>
                <a:ext cx="4867607" cy="307777"/>
              </a:xfrm>
              <a:prstGeom prst="rect">
                <a:avLst/>
              </a:prstGeom>
              <a:blipFill>
                <a:blip r:embed="rId7"/>
                <a:stretch>
                  <a:fillRect l="-375" t="-4000" b="-20000"/>
                </a:stretch>
              </a:blipFill>
            </p:spPr>
            <p:txBody>
              <a:bodyPr/>
              <a:lstStyle/>
              <a:p>
                <a:r>
                  <a:rPr lang="ru-BY">
                    <a:noFill/>
                  </a:rPr>
                  <a:t> </a:t>
                </a:r>
              </a:p>
            </p:txBody>
          </p:sp>
        </mc:Fallback>
      </mc:AlternateContent>
    </p:spTree>
    <p:extLst>
      <p:ext uri="{BB962C8B-B14F-4D97-AF65-F5344CB8AC3E}">
        <p14:creationId xmlns:p14="http://schemas.microsoft.com/office/powerpoint/2010/main" val="110349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1">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1">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1">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11157995" y="6627034"/>
            <a:ext cx="1034005" cy="246221"/>
          </a:xfrm>
          <a:prstGeom prst="rect">
            <a:avLst/>
          </a:prstGeom>
          <a:noFill/>
        </p:spPr>
        <p:txBody>
          <a:bodyPr wrap="square" lIns="0" tIns="0" rIns="0" bIns="0" rtlCol="0">
            <a:spAutoFit/>
          </a:bodyPr>
          <a:lstStyle/>
          <a:p>
            <a:pPr algn="ctr"/>
            <a:r>
              <a:rPr lang="ru-RU" sz="1600" dirty="0">
                <a:solidFill>
                  <a:srgbClr val="144E9D"/>
                </a:solidFill>
              </a:rPr>
              <a:t>ФПМИ БГУ</a:t>
            </a:r>
          </a:p>
        </p:txBody>
      </p:sp>
      <p:pic>
        <p:nvPicPr>
          <p:cNvPr id="12" name="Рисунок 11" descr="png..png"/>
          <p:cNvPicPr>
            <a:picLocks noChangeAspect="1"/>
          </p:cNvPicPr>
          <p:nvPr/>
        </p:nvPicPr>
        <p:blipFill>
          <a:blip r:embed="rId2" cstate="print"/>
          <a:srcRect r="82957"/>
          <a:stretch>
            <a:fillRect/>
          </a:stretch>
        </p:blipFill>
        <p:spPr>
          <a:xfrm>
            <a:off x="10933610" y="6425188"/>
            <a:ext cx="259107" cy="386512"/>
          </a:xfrm>
          <a:prstGeom prst="rect">
            <a:avLst/>
          </a:prstGeom>
        </p:spPr>
      </p:pic>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1D3AFB71-0C07-46C4-D474-F7CEE46DF924}"/>
                  </a:ext>
                </a:extLst>
              </p:cNvPr>
              <p:cNvSpPr txBox="1"/>
              <p:nvPr/>
            </p:nvSpPr>
            <p:spPr>
              <a:xfrm>
                <a:off x="217398" y="2541107"/>
                <a:ext cx="11776128" cy="3847079"/>
              </a:xfrm>
              <a:prstGeom prst="rect">
                <a:avLst/>
              </a:prstGeom>
              <a:noFill/>
            </p:spPr>
            <p:txBody>
              <a:bodyPr wrap="square">
                <a:spAutoFit/>
              </a:bodyPr>
              <a:lstStyle/>
              <a:p>
                <a:pPr algn="just"/>
                <a:r>
                  <a:rPr lang="ru-RU" sz="2400" b="1" i="0" dirty="0">
                    <a:solidFill>
                      <a:srgbClr val="000000"/>
                    </a:solidFill>
                  </a:rPr>
                  <a:t>Если</a:t>
                </a:r>
                <a:r>
                  <a:rPr lang="ru-RU" sz="2400" i="0" dirty="0">
                    <a:solidFill>
                      <a:srgbClr val="000000"/>
                    </a:solidFill>
                  </a:rPr>
                  <a:t> </a:t>
                </a:r>
                <a:r>
                  <a:rPr lang="ru-RU" sz="2400" b="1" i="0" dirty="0">
                    <a:solidFill>
                      <a:srgbClr val="000000"/>
                    </a:solidFill>
                  </a:rPr>
                  <a:t>не ограничивать константами битовую длину параметров</a:t>
                </a:r>
                <a:r>
                  <a:rPr lang="ru-RU" sz="2400" i="0" dirty="0">
                    <a:solidFill>
                      <a:srgbClr val="000000"/>
                    </a:solidFill>
                  </a:rPr>
                  <a:t> </a:t>
                </a:r>
                <a14:m>
                  <m:oMath xmlns:m="http://schemas.openxmlformats.org/officeDocument/2006/math">
                    <m:sSub>
                      <m:sSubPr>
                        <m:ctrlPr>
                          <a:rPr lang="ru-RU" sz="2400" b="1" i="1">
                            <a:latin typeface="Cambria Math" panose="02040503050406030204" pitchFamily="18" charset="0"/>
                          </a:rPr>
                        </m:ctrlPr>
                      </m:sSubPr>
                      <m:e>
                        <m:r>
                          <a:rPr lang="en-US" sz="2400" b="1" i="1">
                            <a:latin typeface="Cambria Math" panose="02040503050406030204" pitchFamily="18" charset="0"/>
                          </a:rPr>
                          <m:t>𝒘</m:t>
                        </m:r>
                      </m:e>
                      <m:sub>
                        <m:r>
                          <a:rPr lang="en-US" sz="2400" b="1" i="1">
                            <a:latin typeface="Cambria Math" panose="02040503050406030204" pitchFamily="18" charset="0"/>
                          </a:rPr>
                          <m:t>𝒊</m:t>
                        </m:r>
                        <m:r>
                          <a:rPr lang="en-US" sz="2400" b="1" i="1">
                            <a:latin typeface="Cambria Math" panose="02040503050406030204" pitchFamily="18" charset="0"/>
                          </a:rPr>
                          <m:t> </m:t>
                        </m:r>
                      </m:sub>
                    </m:sSub>
                  </m:oMath>
                </a14:m>
                <a:r>
                  <a:rPr lang="ru-RU" sz="2400" b="1" dirty="0">
                    <a:solidFill>
                      <a:srgbClr val="000000"/>
                    </a:solidFill>
                  </a:rPr>
                  <a:t>и </a:t>
                </a:r>
                <a14:m>
                  <m:oMath xmlns:m="http://schemas.openxmlformats.org/officeDocument/2006/math">
                    <m:sSub>
                      <m:sSubPr>
                        <m:ctrlPr>
                          <a:rPr lang="ru-RU" sz="2400" b="1" i="1">
                            <a:latin typeface="Cambria Math" panose="02040503050406030204" pitchFamily="18" charset="0"/>
                          </a:rPr>
                        </m:ctrlPr>
                      </m:sSubPr>
                      <m:e>
                        <m:r>
                          <a:rPr lang="en-US" sz="2400" b="1" i="1">
                            <a:latin typeface="Cambria Math" panose="02040503050406030204" pitchFamily="18" charset="0"/>
                          </a:rPr>
                          <m:t>𝒑</m:t>
                        </m:r>
                      </m:e>
                      <m:sub>
                        <m:r>
                          <a:rPr lang="en-US" sz="2400" b="1" i="1">
                            <a:latin typeface="Cambria Math" panose="02040503050406030204" pitchFamily="18" charset="0"/>
                          </a:rPr>
                          <m:t>𝒊</m:t>
                        </m:r>
                        <m:r>
                          <a:rPr lang="en-US" sz="2400" b="1" i="1">
                            <a:latin typeface="Cambria Math" panose="02040503050406030204" pitchFamily="18" charset="0"/>
                          </a:rPr>
                          <m:t> </m:t>
                        </m:r>
                      </m:sub>
                    </m:sSub>
                  </m:oMath>
                </a14:m>
                <a:r>
                  <a:rPr lang="ru-RU" sz="2400" i="0" dirty="0">
                    <a:solidFill>
                      <a:srgbClr val="000000"/>
                    </a:solidFill>
                  </a:rPr>
                  <a:t>, то </a:t>
                </a:r>
                <a:r>
                  <a:rPr lang="ru-RU" sz="2400" dirty="0">
                    <a:ea typeface="Cambria Math" panose="02040503050406030204" pitchFamily="18" charset="0"/>
                  </a:rPr>
                  <a:t>не сложно увидеть, что</a:t>
                </a:r>
                <a14:m>
                  <m:oMath xmlns:m="http://schemas.openxmlformats.org/officeDocument/2006/math">
                    <m:r>
                      <a:rPr lang="ru-RU" sz="2400" b="0" i="0" dirty="0" smtClean="0">
                        <a:latin typeface="Cambria Math" panose="02040503050406030204" pitchFamily="18" charset="0"/>
                        <a:ea typeface="Cambria Math" panose="02040503050406030204" pitchFamily="18" charset="0"/>
                      </a:rPr>
                      <m:t> </m:t>
                    </m:r>
                    <m:sSub>
                      <m:sSubPr>
                        <m:ctrlPr>
                          <a:rPr lang="en-US" sz="2400" i="1" dirty="0">
                            <a:latin typeface="Cambria Math" panose="02040503050406030204" pitchFamily="18" charset="0"/>
                            <a:ea typeface="Cambria Math" panose="02040503050406030204" pitchFamily="18" charset="0"/>
                          </a:rPr>
                        </m:ctrlPr>
                      </m:sSubPr>
                      <m:e>
                        <m:r>
                          <a:rPr lang="ru-RU" sz="2400" i="1" dirty="0">
                            <a:latin typeface="Cambria Math" panose="02040503050406030204" pitchFamily="18" charset="0"/>
                            <a:ea typeface="Cambria Math" panose="02040503050406030204" pitchFamily="18" charset="0"/>
                          </a:rPr>
                          <m:t> </m:t>
                        </m:r>
                        <m:r>
                          <a:rPr lang="en-US" sz="2400" i="1" dirty="0">
                            <a:latin typeface="Cambria Math" panose="02040503050406030204" pitchFamily="18" charset="0"/>
                            <a:ea typeface="Cambria Math" panose="02040503050406030204" pitchFamily="18" charset="0"/>
                          </a:rPr>
                          <m:t>𝑙</m:t>
                        </m:r>
                      </m:e>
                      <m:sub>
                        <m:r>
                          <a:rPr lang="en-US" sz="2400" i="1" dirty="0">
                            <a:latin typeface="Cambria Math" panose="02040503050406030204" pitchFamily="18" charset="0"/>
                            <a:ea typeface="Cambria Math" panose="02040503050406030204" pitchFamily="18" charset="0"/>
                          </a:rPr>
                          <m:t>1</m:t>
                        </m:r>
                      </m:sub>
                    </m:sSub>
                    <m:r>
                      <a:rPr lang="en-US" sz="2400" dirty="0">
                        <a:latin typeface="Cambria Math" panose="02040503050406030204" pitchFamily="18" charset="0"/>
                        <a:ea typeface="Cambria Math" panose="02040503050406030204" pitchFamily="18" charset="0"/>
                      </a:rPr>
                      <m:t>&gt;</m:t>
                    </m:r>
                    <m:r>
                      <a:rPr lang="en-US" sz="2400" i="1">
                        <a:solidFill>
                          <a:srgbClr val="000000"/>
                        </a:solidFill>
                        <a:latin typeface="Cambria Math" panose="02040503050406030204" pitchFamily="18" charset="0"/>
                      </a:rPr>
                      <m:t>𝑛</m:t>
                    </m:r>
                    <m:r>
                      <a:rPr lang="ru-RU" sz="2400" b="0" i="0" smtClean="0">
                        <a:solidFill>
                          <a:srgbClr val="000000"/>
                        </a:solidFill>
                        <a:latin typeface="Cambria Math" panose="02040503050406030204" pitchFamily="18" charset="0"/>
                      </a:rPr>
                      <m:t>.</m:t>
                    </m:r>
                  </m:oMath>
                </a14:m>
                <a:r>
                  <a:rPr lang="ru-RU" sz="2400" dirty="0"/>
                  <a:t> Поэтому выполняется </a:t>
                </a:r>
                <a14:m>
                  <m:oMath xmlns:m="http://schemas.openxmlformats.org/officeDocument/2006/math">
                    <m:r>
                      <a:rPr lang="en-US" sz="2400" i="1" dirty="0">
                        <a:latin typeface="Cambria Math" panose="02040503050406030204" pitchFamily="18" charset="0"/>
                        <a:ea typeface="Cambria Math" panose="02040503050406030204" pitchFamily="18" charset="0"/>
                      </a:rPr>
                      <m:t>𝑛</m:t>
                    </m:r>
                    <m:r>
                      <a:rPr lang="ru-RU" sz="2400" i="1" dirty="0">
                        <a:latin typeface="Cambria Math" panose="02040503050406030204" pitchFamily="18" charset="0"/>
                        <a:ea typeface="Cambria Math" panose="02040503050406030204" pitchFamily="18" charset="0"/>
                      </a:rPr>
                      <m:t>=</m:t>
                    </m:r>
                    <m:r>
                      <m:rPr>
                        <m:sty m:val="p"/>
                      </m:rPr>
                      <a:rPr lang="en-US" sz="2400" dirty="0">
                        <a:latin typeface="Cambria Math" panose="02040503050406030204" pitchFamily="18" charset="0"/>
                        <a:ea typeface="Cambria Math" panose="02040503050406030204" pitchFamily="18" charset="0"/>
                      </a:rPr>
                      <m:t>o</m:t>
                    </m:r>
                    <m:d>
                      <m:dPr>
                        <m:ctrlPr>
                          <a:rPr lang="en-US" sz="2400" i="1" dirty="0">
                            <a:latin typeface="Cambria Math" panose="02040503050406030204" pitchFamily="18" charset="0"/>
                            <a:ea typeface="Cambria Math" panose="02040503050406030204" pitchFamily="18" charset="0"/>
                          </a:rPr>
                        </m:ctrlPr>
                      </m:dPr>
                      <m:e>
                        <m:sSub>
                          <m:sSubPr>
                            <m:ctrlPr>
                              <a:rPr lang="en-US" sz="2400" i="1" dirty="0">
                                <a:latin typeface="Cambria Math" panose="02040503050406030204" pitchFamily="18" charset="0"/>
                                <a:ea typeface="Cambria Math" panose="02040503050406030204" pitchFamily="18" charset="0"/>
                              </a:rPr>
                            </m:ctrlPr>
                          </m:sSubPr>
                          <m:e>
                            <m:r>
                              <a:rPr lang="ru-RU" sz="2400" i="1" dirty="0">
                                <a:latin typeface="Cambria Math" panose="02040503050406030204" pitchFamily="18" charset="0"/>
                                <a:ea typeface="Cambria Math" panose="02040503050406030204" pitchFamily="18" charset="0"/>
                              </a:rPr>
                              <m:t> </m:t>
                            </m:r>
                            <m:r>
                              <a:rPr lang="en-US" sz="2400" i="1" dirty="0">
                                <a:latin typeface="Cambria Math" panose="02040503050406030204" pitchFamily="18" charset="0"/>
                                <a:ea typeface="Cambria Math" panose="02040503050406030204" pitchFamily="18" charset="0"/>
                              </a:rPr>
                              <m:t>𝑙</m:t>
                            </m:r>
                          </m:e>
                          <m:sub>
                            <m:r>
                              <a:rPr lang="en-US" sz="2400" i="1" dirty="0">
                                <a:latin typeface="Cambria Math" panose="02040503050406030204" pitchFamily="18" charset="0"/>
                                <a:ea typeface="Cambria Math" panose="02040503050406030204" pitchFamily="18" charset="0"/>
                              </a:rPr>
                              <m:t>1</m:t>
                            </m:r>
                          </m:sub>
                        </m:sSub>
                      </m:e>
                    </m:d>
                    <m:r>
                      <a:rPr lang="en-US" sz="2400" dirty="0">
                        <a:latin typeface="Cambria Math" panose="02040503050406030204" pitchFamily="18" charset="0"/>
                        <a:ea typeface="Cambria Math" panose="02040503050406030204" pitchFamily="18" charset="0"/>
                      </a:rPr>
                      <m:t>.</m:t>
                    </m:r>
                    <m:r>
                      <a:rPr lang="ru-RU" sz="2400" dirty="0">
                        <a:latin typeface="Cambria Math" panose="02040503050406030204" pitchFamily="18" charset="0"/>
                        <a:ea typeface="Cambria Math" panose="02040503050406030204" pitchFamily="18" charset="0"/>
                      </a:rPr>
                      <m:t> </m:t>
                    </m:r>
                  </m:oMath>
                </a14:m>
                <a:endParaRPr lang="ru-RU" sz="2400" dirty="0"/>
              </a:p>
              <a:p>
                <a:endParaRPr lang="ru-RU" sz="2400" dirty="0"/>
              </a:p>
              <a:p>
                <a:r>
                  <a:rPr lang="ru-RU" sz="2400" dirty="0"/>
                  <a:t>Так как </a:t>
                </a:r>
                <a14:m>
                  <m:oMath xmlns:m="http://schemas.openxmlformats.org/officeDocument/2006/math">
                    <m:sSub>
                      <m:sSubPr>
                        <m:ctrlPr>
                          <a:rPr lang="en-US" sz="2400" i="1" dirty="0">
                            <a:latin typeface="Cambria Math" panose="02040503050406030204" pitchFamily="18" charset="0"/>
                            <a:ea typeface="Cambria Math" panose="02040503050406030204" pitchFamily="18" charset="0"/>
                          </a:rPr>
                        </m:ctrlPr>
                      </m:sSubPr>
                      <m:e>
                        <m:r>
                          <a:rPr lang="en-US" sz="2400" i="1" dirty="0">
                            <a:latin typeface="Cambria Math" panose="02040503050406030204" pitchFamily="18" charset="0"/>
                            <a:ea typeface="Cambria Math" panose="02040503050406030204" pitchFamily="18" charset="0"/>
                          </a:rPr>
                          <m:t>𝑙</m:t>
                        </m:r>
                      </m:e>
                      <m:sub>
                        <m:r>
                          <a:rPr lang="en-US" sz="2400" i="1" dirty="0">
                            <a:latin typeface="Cambria Math" panose="02040503050406030204" pitchFamily="18" charset="0"/>
                            <a:ea typeface="Cambria Math" panose="02040503050406030204" pitchFamily="18" charset="0"/>
                          </a:rPr>
                          <m:t>2</m:t>
                        </m:r>
                      </m:sub>
                    </m:sSub>
                    <m:r>
                      <a:rPr lang="en-US" sz="2400" i="1" dirty="0" smtClean="0">
                        <a:latin typeface="Cambria Math" panose="02040503050406030204" pitchFamily="18" charset="0"/>
                        <a:ea typeface="Cambria Math" panose="02040503050406030204" pitchFamily="18" charset="0"/>
                      </a:rPr>
                      <m:t>≝</m:t>
                    </m:r>
                    <m:d>
                      <m:dPr>
                        <m:begChr m:val="⌊"/>
                        <m:endChr m:val="⌋"/>
                        <m:ctrlPr>
                          <a:rPr lang="en-US" sz="2400" i="1">
                            <a:solidFill>
                              <a:srgbClr val="000000"/>
                            </a:solidFill>
                            <a:latin typeface="Cambria Math" panose="02040503050406030204" pitchFamily="18" charset="0"/>
                          </a:rPr>
                        </m:ctrlPr>
                      </m:dPr>
                      <m:e>
                        <m:func>
                          <m:funcPr>
                            <m:ctrlPr>
                              <a:rPr lang="en-US" sz="2400" i="1">
                                <a:solidFill>
                                  <a:srgbClr val="000000"/>
                                </a:solidFill>
                                <a:latin typeface="Cambria Math" panose="02040503050406030204" pitchFamily="18" charset="0"/>
                              </a:rPr>
                            </m:ctrlPr>
                          </m:funcPr>
                          <m:fName>
                            <m:sSub>
                              <m:sSubPr>
                                <m:ctrlPr>
                                  <a:rPr lang="en-US" sz="2400" i="1">
                                    <a:solidFill>
                                      <a:srgbClr val="000000"/>
                                    </a:solidFill>
                                    <a:latin typeface="Cambria Math" panose="02040503050406030204" pitchFamily="18" charset="0"/>
                                  </a:rPr>
                                </m:ctrlPr>
                              </m:sSubPr>
                              <m:e>
                                <m:r>
                                  <m:rPr>
                                    <m:sty m:val="p"/>
                                  </m:rPr>
                                  <a:rPr lang="en-US" sz="2400">
                                    <a:solidFill>
                                      <a:srgbClr val="000000"/>
                                    </a:solidFill>
                                    <a:latin typeface="Cambria Math" panose="02040503050406030204" pitchFamily="18" charset="0"/>
                                  </a:rPr>
                                  <m:t>log</m:t>
                                </m:r>
                              </m:e>
                              <m:sub>
                                <m:r>
                                  <a:rPr lang="en-US" sz="2400" i="1">
                                    <a:solidFill>
                                      <a:srgbClr val="000000"/>
                                    </a:solidFill>
                                    <a:latin typeface="Cambria Math" panose="02040503050406030204" pitchFamily="18" charset="0"/>
                                  </a:rPr>
                                  <m:t>2</m:t>
                                </m:r>
                              </m:sub>
                            </m:sSub>
                          </m:fName>
                          <m:e>
                            <m:r>
                              <a:rPr lang="en-US" sz="2400" i="1">
                                <a:solidFill>
                                  <a:srgbClr val="000000"/>
                                </a:solidFill>
                                <a:latin typeface="Cambria Math" panose="02040503050406030204" pitchFamily="18" charset="0"/>
                              </a:rPr>
                              <m:t>𝑊</m:t>
                            </m:r>
                          </m:e>
                        </m:func>
                        <m:r>
                          <a:rPr lang="en-US" sz="2400" i="1">
                            <a:solidFill>
                              <a:srgbClr val="000000"/>
                            </a:solidFill>
                            <a:latin typeface="Cambria Math" panose="02040503050406030204" pitchFamily="18" charset="0"/>
                          </a:rPr>
                          <m:t>+1</m:t>
                        </m:r>
                      </m:e>
                    </m:d>
                    <m:r>
                      <a:rPr lang="en-US" sz="2400">
                        <a:solidFill>
                          <a:srgbClr val="000000"/>
                        </a:solidFill>
                        <a:latin typeface="Cambria Math" panose="02040503050406030204" pitchFamily="18" charset="0"/>
                      </a:rPr>
                      <m:t>≤</m:t>
                    </m:r>
                  </m:oMath>
                </a14:m>
                <a:r>
                  <a:rPr lang="en-US" sz="2400" dirty="0">
                    <a:solidFill>
                      <a:srgbClr val="000000"/>
                    </a:solidFill>
                  </a:rPr>
                  <a:t> </a:t>
                </a:r>
                <a14:m>
                  <m:oMath xmlns:m="http://schemas.openxmlformats.org/officeDocument/2006/math">
                    <m:func>
                      <m:funcPr>
                        <m:ctrlPr>
                          <a:rPr lang="en-US" sz="2400" i="1">
                            <a:solidFill>
                              <a:srgbClr val="000000"/>
                            </a:solidFill>
                            <a:latin typeface="Cambria Math" panose="02040503050406030204" pitchFamily="18" charset="0"/>
                          </a:rPr>
                        </m:ctrlPr>
                      </m:funcPr>
                      <m:fName>
                        <m:sSub>
                          <m:sSubPr>
                            <m:ctrlPr>
                              <a:rPr lang="en-US" sz="2400" i="1">
                                <a:solidFill>
                                  <a:srgbClr val="000000"/>
                                </a:solidFill>
                                <a:latin typeface="Cambria Math" panose="02040503050406030204" pitchFamily="18" charset="0"/>
                              </a:rPr>
                            </m:ctrlPr>
                          </m:sSubPr>
                          <m:e>
                            <m:r>
                              <m:rPr>
                                <m:sty m:val="p"/>
                              </m:rPr>
                              <a:rPr lang="en-US" sz="2400">
                                <a:solidFill>
                                  <a:srgbClr val="000000"/>
                                </a:solidFill>
                                <a:latin typeface="Cambria Math" panose="02040503050406030204" pitchFamily="18" charset="0"/>
                              </a:rPr>
                              <m:t>log</m:t>
                            </m:r>
                          </m:e>
                          <m:sub>
                            <m:r>
                              <a:rPr lang="en-US" sz="2400" i="1">
                                <a:solidFill>
                                  <a:srgbClr val="000000"/>
                                </a:solidFill>
                                <a:latin typeface="Cambria Math" panose="02040503050406030204" pitchFamily="18" charset="0"/>
                              </a:rPr>
                              <m:t>2</m:t>
                            </m:r>
                          </m:sub>
                        </m:sSub>
                      </m:fName>
                      <m:e>
                        <m:r>
                          <a:rPr lang="en-US" sz="2400" i="1">
                            <a:solidFill>
                              <a:srgbClr val="000000"/>
                            </a:solidFill>
                            <a:latin typeface="Cambria Math" panose="02040503050406030204" pitchFamily="18" charset="0"/>
                          </a:rPr>
                          <m:t>𝑊</m:t>
                        </m:r>
                        <m:r>
                          <a:rPr lang="en-US" sz="2400" i="1">
                            <a:solidFill>
                              <a:srgbClr val="000000"/>
                            </a:solidFill>
                            <a:latin typeface="Cambria Math" panose="02040503050406030204" pitchFamily="18" charset="0"/>
                          </a:rPr>
                          <m:t>+1</m:t>
                        </m:r>
                      </m:e>
                    </m:func>
                    <m:r>
                      <a:rPr lang="ru-RU" sz="2400">
                        <a:solidFill>
                          <a:srgbClr val="000000"/>
                        </a:solidFill>
                        <a:latin typeface="Cambria Math" panose="02040503050406030204" pitchFamily="18" charset="0"/>
                      </a:rPr>
                      <m:t>, </m:t>
                    </m:r>
                  </m:oMath>
                </a14:m>
                <a:r>
                  <a:rPr lang="ru-RU" sz="2400" dirty="0"/>
                  <a:t> то </a:t>
                </a:r>
                <a14:m>
                  <m:oMath xmlns:m="http://schemas.openxmlformats.org/officeDocument/2006/math">
                    <m:r>
                      <a:rPr lang="ru-RU" sz="2400" b="0" i="0" smtClean="0">
                        <a:solidFill>
                          <a:srgbClr val="000000"/>
                        </a:solidFill>
                        <a:latin typeface="Cambria Math" panose="02040503050406030204" pitchFamily="18" charset="0"/>
                      </a:rPr>
                      <m:t> </m:t>
                    </m:r>
                    <m:r>
                      <a:rPr lang="en-US" sz="2400" b="1" i="1">
                        <a:solidFill>
                          <a:srgbClr val="000000"/>
                        </a:solidFill>
                        <a:latin typeface="Cambria Math" panose="02040503050406030204" pitchFamily="18" charset="0"/>
                      </a:rPr>
                      <m:t>𝑾</m:t>
                    </m:r>
                    <m:r>
                      <a:rPr lang="en-US" sz="2400" b="1" i="1">
                        <a:solidFill>
                          <a:srgbClr val="000000"/>
                        </a:solidFill>
                        <a:latin typeface="Cambria Math" panose="02040503050406030204" pitchFamily="18" charset="0"/>
                      </a:rPr>
                      <m:t>≥</m:t>
                    </m:r>
                    <m:sSup>
                      <m:sSupPr>
                        <m:ctrlPr>
                          <a:rPr lang="en-US" sz="2400" b="1" i="1">
                            <a:solidFill>
                              <a:srgbClr val="000000"/>
                            </a:solidFill>
                            <a:latin typeface="Cambria Math" panose="02040503050406030204" pitchFamily="18" charset="0"/>
                          </a:rPr>
                        </m:ctrlPr>
                      </m:sSupPr>
                      <m:e>
                        <m:r>
                          <a:rPr lang="en-US" sz="2400" b="1" i="1">
                            <a:solidFill>
                              <a:srgbClr val="000000"/>
                            </a:solidFill>
                            <a:latin typeface="Cambria Math" panose="02040503050406030204" pitchFamily="18" charset="0"/>
                          </a:rPr>
                          <m:t>𝟐</m:t>
                        </m:r>
                      </m:e>
                      <m:sup>
                        <m:sSub>
                          <m:sSubPr>
                            <m:ctrlPr>
                              <a:rPr lang="en-US" sz="2400" b="1" i="1" dirty="0">
                                <a:latin typeface="Cambria Math" panose="02040503050406030204" pitchFamily="18" charset="0"/>
                                <a:ea typeface="Cambria Math" panose="02040503050406030204" pitchFamily="18" charset="0"/>
                              </a:rPr>
                            </m:ctrlPr>
                          </m:sSubPr>
                          <m:e>
                            <m:r>
                              <a:rPr lang="en-US" sz="2400" b="1" i="1" dirty="0" smtClean="0">
                                <a:latin typeface="Cambria Math" panose="02040503050406030204" pitchFamily="18" charset="0"/>
                                <a:ea typeface="Cambria Math" panose="02040503050406030204" pitchFamily="18" charset="0"/>
                              </a:rPr>
                              <m:t>(</m:t>
                            </m:r>
                            <m:r>
                              <a:rPr lang="en-US" sz="2400" b="1" i="1" dirty="0">
                                <a:latin typeface="Cambria Math" panose="02040503050406030204" pitchFamily="18" charset="0"/>
                                <a:ea typeface="Cambria Math" panose="02040503050406030204" pitchFamily="18" charset="0"/>
                              </a:rPr>
                              <m:t>𝒍</m:t>
                            </m:r>
                          </m:e>
                          <m:sub>
                            <m:r>
                              <a:rPr lang="en-US" sz="2400" b="1" i="1" dirty="0">
                                <a:latin typeface="Cambria Math" panose="02040503050406030204" pitchFamily="18" charset="0"/>
                                <a:ea typeface="Cambria Math" panose="02040503050406030204" pitchFamily="18" charset="0"/>
                              </a:rPr>
                              <m:t>𝟐</m:t>
                            </m:r>
                          </m:sub>
                        </m:sSub>
                        <m:r>
                          <a:rPr lang="en-US" sz="2400" b="1" i="1" dirty="0">
                            <a:latin typeface="Cambria Math" panose="02040503050406030204" pitchFamily="18" charset="0"/>
                            <a:ea typeface="Cambria Math" panose="02040503050406030204" pitchFamily="18" charset="0"/>
                          </a:rPr>
                          <m:t>−</m:t>
                        </m:r>
                        <m:r>
                          <a:rPr lang="en-US" sz="2400" b="1" i="1" dirty="0">
                            <a:latin typeface="Cambria Math" panose="02040503050406030204" pitchFamily="18" charset="0"/>
                            <a:ea typeface="Cambria Math" panose="02040503050406030204" pitchFamily="18" charset="0"/>
                          </a:rPr>
                          <m:t>𝟏</m:t>
                        </m:r>
                        <m:r>
                          <a:rPr lang="en-US" sz="2400" b="1" i="1" dirty="0" smtClean="0">
                            <a:latin typeface="Cambria Math" panose="02040503050406030204" pitchFamily="18" charset="0"/>
                            <a:ea typeface="Cambria Math" panose="02040503050406030204" pitchFamily="18" charset="0"/>
                          </a:rPr>
                          <m:t>)</m:t>
                        </m:r>
                      </m:sup>
                    </m:sSup>
                  </m:oMath>
                </a14:m>
                <a:r>
                  <a:rPr lang="ru-RU" sz="2400" dirty="0"/>
                  <a:t>.</a:t>
                </a:r>
              </a:p>
              <a:p>
                <a:endParaRPr lang="ru-RU" sz="2400" dirty="0"/>
              </a:p>
              <a:p>
                <a:pPr algn="just"/>
                <a:r>
                  <a:rPr lang="ru-RU" sz="2400" dirty="0"/>
                  <a:t>А</a:t>
                </a:r>
                <a:r>
                  <a:rPr lang="ru-RU" sz="2400" dirty="0">
                    <a:ea typeface="Cambria Math" panose="02040503050406030204" pitchFamily="18" charset="0"/>
                  </a:rPr>
                  <a:t>лгоритм для данной модели будет работать, как экспоненциальный по </a:t>
                </a:r>
                <a14:m>
                  <m:oMath xmlns:m="http://schemas.openxmlformats.org/officeDocument/2006/math">
                    <m:r>
                      <a:rPr lang="en-US" sz="2400" b="0" i="1" dirty="0" smtClean="0">
                        <a:latin typeface="Cambria Math" panose="02040503050406030204" pitchFamily="18" charset="0"/>
                        <a:ea typeface="Cambria Math" panose="02040503050406030204" pitchFamily="18" charset="0"/>
                      </a:rPr>
                      <m:t>𝑊</m:t>
                    </m:r>
                  </m:oMath>
                </a14:m>
                <a:r>
                  <a:rPr lang="ru-RU" sz="2400" dirty="0">
                    <a:ea typeface="Cambria Math" panose="02040503050406030204" pitchFamily="18" charset="0"/>
                  </a:rPr>
                  <a:t>:</a:t>
                </a:r>
                <a:endParaRPr lang="ru-RU" sz="2400" dirty="0">
                  <a:latin typeface="Cambria Math" panose="02040503050406030204" pitchFamily="18" charset="0"/>
                  <a:ea typeface="Cambria Math" panose="02040503050406030204" pitchFamily="18" charset="0"/>
                </a:endParaRPr>
              </a:p>
              <a:p>
                <a:pPr lvl="1" algn="ctr"/>
                <a:endParaRPr lang="ru-RU" sz="2400" dirty="0">
                  <a:latin typeface="Cambria Math" panose="02040503050406030204" pitchFamily="18" charset="0"/>
                  <a:ea typeface="Cambria Math" panose="02040503050406030204" pitchFamily="18" charset="0"/>
                </a:endParaRPr>
              </a:p>
              <a:p>
                <a:pPr lvl="1" algn="ctr"/>
                <a14:m>
                  <m:oMath xmlns:m="http://schemas.openxmlformats.org/officeDocument/2006/math">
                    <m:r>
                      <m:rPr>
                        <m:sty m:val="p"/>
                      </m:rPr>
                      <a:rPr lang="en-US" sz="2400" dirty="0">
                        <a:latin typeface="Cambria Math" panose="02040503050406030204" pitchFamily="18" charset="0"/>
                        <a:ea typeface="Cambria Math" panose="02040503050406030204" pitchFamily="18" charset="0"/>
                      </a:rPr>
                      <m:t>T</m:t>
                    </m:r>
                    <m:d>
                      <m:dPr>
                        <m:ctrlPr>
                          <a:rPr lang="en-US" sz="2400" i="1" dirty="0">
                            <a:latin typeface="Cambria Math" panose="02040503050406030204" pitchFamily="18" charset="0"/>
                            <a:ea typeface="Cambria Math" panose="02040503050406030204" pitchFamily="18" charset="0"/>
                          </a:rPr>
                        </m:ctrlPr>
                      </m:dPr>
                      <m:e>
                        <m:r>
                          <a:rPr lang="en-US" sz="2400" i="1" dirty="0">
                            <a:latin typeface="Cambria Math" panose="02040503050406030204" pitchFamily="18" charset="0"/>
                            <a:ea typeface="Cambria Math" panose="02040503050406030204" pitchFamily="18" charset="0"/>
                          </a:rPr>
                          <m:t>𝑙</m:t>
                        </m:r>
                      </m:e>
                    </m:d>
                    <m:r>
                      <a:rPr lang="en-US" sz="2400" dirty="0">
                        <a:latin typeface="Cambria Math" panose="02040503050406030204" pitchFamily="18" charset="0"/>
                        <a:ea typeface="Cambria Math" panose="02040503050406030204" pitchFamily="18" charset="0"/>
                      </a:rPr>
                      <m:t>=</m:t>
                    </m:r>
                    <m:r>
                      <m:rPr>
                        <m:sty m:val="p"/>
                      </m:rPr>
                      <a:rPr lang="el-GR" sz="2400" i="1" dirty="0">
                        <a:latin typeface="Cambria Math" panose="02040503050406030204" pitchFamily="18" charset="0"/>
                        <a:ea typeface="Cambria Math" panose="02040503050406030204" pitchFamily="18" charset="0"/>
                      </a:rPr>
                      <m:t>Θ</m:t>
                    </m:r>
                    <m:d>
                      <m:dPr>
                        <m:ctrlPr>
                          <a:rPr lang="ru-RU" sz="2400" i="1" dirty="0">
                            <a:latin typeface="Cambria Math" panose="02040503050406030204" pitchFamily="18" charset="0"/>
                            <a:ea typeface="Cambria Math" panose="02040503050406030204" pitchFamily="18" charset="0"/>
                          </a:rPr>
                        </m:ctrlPr>
                      </m:dPr>
                      <m:e>
                        <m:r>
                          <a:rPr lang="en-US" sz="2400" i="1" dirty="0">
                            <a:latin typeface="Cambria Math" panose="02040503050406030204" pitchFamily="18" charset="0"/>
                            <a:ea typeface="Cambria Math" panose="02040503050406030204" pitchFamily="18" charset="0"/>
                          </a:rPr>
                          <m:t>𝑊</m:t>
                        </m:r>
                        <m:r>
                          <a:rPr lang="en-US" sz="2400" i="1" dirty="0" smtClean="0">
                            <a:latin typeface="Cambria Math" panose="02040503050406030204" pitchFamily="18" charset="0"/>
                            <a:ea typeface="Cambria Math" panose="02040503050406030204" pitchFamily="18" charset="0"/>
                          </a:rPr>
                          <m:t>⋅</m:t>
                        </m:r>
                        <m:r>
                          <a:rPr lang="en-US" sz="2400" i="1" dirty="0">
                            <a:latin typeface="Cambria Math" panose="02040503050406030204" pitchFamily="18" charset="0"/>
                            <a:ea typeface="Cambria Math" panose="02040503050406030204" pitchFamily="18" charset="0"/>
                          </a:rPr>
                          <m:t>𝑛</m:t>
                        </m:r>
                      </m:e>
                    </m:d>
                    <m:r>
                      <a:rPr lang="ru-RU" sz="2400" i="1" dirty="0">
                        <a:latin typeface="Cambria Math" panose="02040503050406030204" pitchFamily="18" charset="0"/>
                        <a:ea typeface="Cambria Math" panose="02040503050406030204" pitchFamily="18" charset="0"/>
                      </a:rPr>
                      <m:t>, </m:t>
                    </m:r>
                    <m:r>
                      <a:rPr lang="en-US" sz="2400" b="0" i="1" dirty="0" smtClean="0">
                        <a:latin typeface="Cambria Math" panose="02040503050406030204" pitchFamily="18" charset="0"/>
                        <a:ea typeface="Cambria Math" panose="02040503050406030204" pitchFamily="18" charset="0"/>
                      </a:rPr>
                      <m:t>𝑊</m:t>
                    </m:r>
                    <m:r>
                      <a:rPr lang="en-US" sz="2400" i="1" dirty="0">
                        <a:latin typeface="Cambria Math" panose="02040503050406030204" pitchFamily="18" charset="0"/>
                        <a:ea typeface="Cambria Math" panose="02040503050406030204" pitchFamily="18" charset="0"/>
                      </a:rPr>
                      <m:t>=</m:t>
                    </m:r>
                    <m:r>
                      <m:rPr>
                        <m:sty m:val="p"/>
                      </m:rPr>
                      <a:rPr lang="el-GR" sz="2400" i="1" dirty="0">
                        <a:latin typeface="Cambria Math" panose="02040503050406030204" pitchFamily="18" charset="0"/>
                        <a:ea typeface="Cambria Math" panose="02040503050406030204" pitchFamily="18" charset="0"/>
                      </a:rPr>
                      <m:t>Ω</m:t>
                    </m:r>
                    <m:d>
                      <m:dPr>
                        <m:ctrlPr>
                          <a:rPr lang="en-US" sz="2400" i="1" dirty="0">
                            <a:latin typeface="Cambria Math" panose="02040503050406030204" pitchFamily="18" charset="0"/>
                            <a:ea typeface="Cambria Math" panose="02040503050406030204" pitchFamily="18" charset="0"/>
                          </a:rPr>
                        </m:ctrlPr>
                      </m:dPr>
                      <m:e>
                        <m:sSup>
                          <m:sSupPr>
                            <m:ctrlPr>
                              <a:rPr lang="en-US" sz="2400" i="1" dirty="0">
                                <a:latin typeface="Cambria Math" panose="02040503050406030204" pitchFamily="18" charset="0"/>
                                <a:ea typeface="Cambria Math" panose="02040503050406030204" pitchFamily="18" charset="0"/>
                              </a:rPr>
                            </m:ctrlPr>
                          </m:sSupPr>
                          <m:e>
                            <m:r>
                              <a:rPr lang="en-US" sz="2400" i="1" dirty="0">
                                <a:latin typeface="Cambria Math" panose="02040503050406030204" pitchFamily="18" charset="0"/>
                                <a:ea typeface="Cambria Math" panose="02040503050406030204" pitchFamily="18" charset="0"/>
                              </a:rPr>
                              <m:t>2</m:t>
                            </m:r>
                          </m:e>
                          <m:sup>
                            <m:sSub>
                              <m:sSubPr>
                                <m:ctrlPr>
                                  <a:rPr lang="en-US" sz="2400" i="1" dirty="0">
                                    <a:latin typeface="Cambria Math" panose="02040503050406030204" pitchFamily="18" charset="0"/>
                                    <a:ea typeface="Cambria Math" panose="02040503050406030204" pitchFamily="18" charset="0"/>
                                  </a:rPr>
                                </m:ctrlPr>
                              </m:sSubPr>
                              <m:e>
                                <m:r>
                                  <a:rPr lang="en-US" sz="2400" i="1" dirty="0">
                                    <a:latin typeface="Cambria Math" panose="02040503050406030204" pitchFamily="18" charset="0"/>
                                    <a:ea typeface="Cambria Math" panose="02040503050406030204" pitchFamily="18" charset="0"/>
                                  </a:rPr>
                                  <m:t>𝑙</m:t>
                                </m:r>
                              </m:e>
                              <m:sub>
                                <m:r>
                                  <a:rPr lang="en-US" sz="2400" i="1" dirty="0">
                                    <a:latin typeface="Cambria Math" panose="02040503050406030204" pitchFamily="18" charset="0"/>
                                    <a:ea typeface="Cambria Math" panose="02040503050406030204" pitchFamily="18" charset="0"/>
                                  </a:rPr>
                                  <m:t>2</m:t>
                                </m:r>
                              </m:sub>
                            </m:sSub>
                          </m:sup>
                        </m:sSup>
                      </m:e>
                    </m:d>
                    <m:r>
                      <a:rPr lang="en-US" sz="2400" i="1" dirty="0">
                        <a:latin typeface="Cambria Math" panose="02040503050406030204" pitchFamily="18" charset="0"/>
                        <a:ea typeface="Cambria Math" panose="02040503050406030204" pitchFamily="18" charset="0"/>
                      </a:rPr>
                      <m:t>, </m:t>
                    </m:r>
                    <m:r>
                      <a:rPr lang="en-US" sz="2400" i="1" dirty="0">
                        <a:latin typeface="Cambria Math" panose="02040503050406030204" pitchFamily="18" charset="0"/>
                        <a:ea typeface="Cambria Math" panose="02040503050406030204" pitchFamily="18" charset="0"/>
                      </a:rPr>
                      <m:t>𝑛</m:t>
                    </m:r>
                    <m:r>
                      <a:rPr lang="en-US" sz="2400" i="1" dirty="0">
                        <a:latin typeface="Cambria Math" panose="02040503050406030204" pitchFamily="18" charset="0"/>
                        <a:ea typeface="Cambria Math" panose="02040503050406030204" pitchFamily="18" charset="0"/>
                      </a:rPr>
                      <m:t>=</m:t>
                    </m:r>
                    <m:r>
                      <m:rPr>
                        <m:sty m:val="p"/>
                      </m:rPr>
                      <a:rPr lang="en-US" sz="2400" b="0" i="0" dirty="0" smtClean="0">
                        <a:latin typeface="Cambria Math" panose="02040503050406030204" pitchFamily="18" charset="0"/>
                        <a:ea typeface="Cambria Math" panose="02040503050406030204" pitchFamily="18" charset="0"/>
                      </a:rPr>
                      <m:t>o</m:t>
                    </m:r>
                    <m:d>
                      <m:dPr>
                        <m:ctrlPr>
                          <a:rPr lang="en-US" sz="2400" i="1" dirty="0" smtClean="0">
                            <a:latin typeface="Cambria Math" panose="02040503050406030204" pitchFamily="18" charset="0"/>
                            <a:ea typeface="Cambria Math" panose="02040503050406030204" pitchFamily="18" charset="0"/>
                          </a:rPr>
                        </m:ctrlPr>
                      </m:dPr>
                      <m:e>
                        <m:sSub>
                          <m:sSubPr>
                            <m:ctrlPr>
                              <a:rPr lang="en-US" sz="2400" i="1" dirty="0">
                                <a:latin typeface="Cambria Math" panose="02040503050406030204" pitchFamily="18" charset="0"/>
                                <a:ea typeface="Cambria Math" panose="02040503050406030204" pitchFamily="18" charset="0"/>
                              </a:rPr>
                            </m:ctrlPr>
                          </m:sSubPr>
                          <m:e>
                            <m:r>
                              <a:rPr lang="ru-RU" sz="2400" i="1" dirty="0">
                                <a:latin typeface="Cambria Math" panose="02040503050406030204" pitchFamily="18" charset="0"/>
                                <a:ea typeface="Cambria Math" panose="02040503050406030204" pitchFamily="18" charset="0"/>
                              </a:rPr>
                              <m:t> </m:t>
                            </m:r>
                            <m:r>
                              <a:rPr lang="en-US" sz="2400" i="1" dirty="0">
                                <a:latin typeface="Cambria Math" panose="02040503050406030204" pitchFamily="18" charset="0"/>
                                <a:ea typeface="Cambria Math" panose="02040503050406030204" pitchFamily="18" charset="0"/>
                              </a:rPr>
                              <m:t>𝑙</m:t>
                            </m:r>
                          </m:e>
                          <m:sub>
                            <m:r>
                              <a:rPr lang="en-US" sz="2400" i="1" dirty="0">
                                <a:latin typeface="Cambria Math" panose="02040503050406030204" pitchFamily="18" charset="0"/>
                                <a:ea typeface="Cambria Math" panose="02040503050406030204" pitchFamily="18" charset="0"/>
                              </a:rPr>
                              <m:t>1</m:t>
                            </m:r>
                          </m:sub>
                        </m:sSub>
                      </m:e>
                    </m:d>
                    <m:r>
                      <a:rPr lang="ru-RU" sz="2400" b="0" i="1" dirty="0" smtClean="0">
                        <a:latin typeface="Cambria Math" panose="02040503050406030204" pitchFamily="18" charset="0"/>
                        <a:ea typeface="Cambria Math" panose="02040503050406030204" pitchFamily="18" charset="0"/>
                      </a:rPr>
                      <m:t> (</m:t>
                    </m:r>
                    <m:r>
                      <a:rPr lang="en-US" sz="2400" b="0" i="1" dirty="0" smtClean="0">
                        <a:latin typeface="Cambria Math" panose="02040503050406030204" pitchFamily="18" charset="0"/>
                        <a:ea typeface="Cambria Math" panose="02040503050406030204" pitchFamily="18" charset="0"/>
                      </a:rPr>
                      <m:t>𝑛</m:t>
                    </m:r>
                    <m:r>
                      <a:rPr lang="ru-RU" sz="2400" b="0" i="1" dirty="0" smtClean="0">
                        <a:latin typeface="Cambria Math" panose="02040503050406030204" pitchFamily="18" charset="0"/>
                        <a:ea typeface="Cambria Math" panose="02040503050406030204" pitchFamily="18" charset="0"/>
                      </a:rPr>
                      <m:t>=</m:t>
                    </m:r>
                    <m:r>
                      <m:rPr>
                        <m:sty m:val="p"/>
                      </m:rPr>
                      <a:rPr lang="en-US" sz="2400" b="0" i="0" dirty="0" smtClean="0">
                        <a:latin typeface="Cambria Math" panose="02040503050406030204" pitchFamily="18" charset="0"/>
                        <a:ea typeface="Cambria Math" panose="02040503050406030204" pitchFamily="18" charset="0"/>
                      </a:rPr>
                      <m:t>o</m:t>
                    </m:r>
                    <m:d>
                      <m:dPr>
                        <m:ctrlPr>
                          <a:rPr lang="en-US" sz="2400" b="0" i="1" dirty="0" smtClean="0">
                            <a:latin typeface="Cambria Math" panose="02040503050406030204" pitchFamily="18" charset="0"/>
                            <a:ea typeface="Cambria Math" panose="02040503050406030204" pitchFamily="18" charset="0"/>
                          </a:rPr>
                        </m:ctrlPr>
                      </m:dPr>
                      <m:e>
                        <m:r>
                          <a:rPr lang="en-US" sz="2400" b="0" i="1" dirty="0" smtClean="0">
                            <a:latin typeface="Cambria Math" panose="02040503050406030204" pitchFamily="18" charset="0"/>
                            <a:ea typeface="Cambria Math" panose="02040503050406030204" pitchFamily="18" charset="0"/>
                          </a:rPr>
                          <m:t>𝑙</m:t>
                        </m:r>
                      </m:e>
                    </m:d>
                    <m:r>
                      <a:rPr lang="en-US" sz="2400" b="0" i="1" dirty="0" smtClean="0">
                        <a:latin typeface="Cambria Math" panose="02040503050406030204" pitchFamily="18" charset="0"/>
                        <a:ea typeface="Cambria Math" panose="02040503050406030204" pitchFamily="18" charset="0"/>
                      </a:rPr>
                      <m:t>)</m:t>
                    </m:r>
                  </m:oMath>
                </a14:m>
                <a:r>
                  <a:rPr lang="en-US" sz="2400" dirty="0">
                    <a:latin typeface="Cambria Math" panose="02040503050406030204" pitchFamily="18" charset="0"/>
                    <a:ea typeface="Cambria Math" panose="02040503050406030204" pitchFamily="18" charset="0"/>
                  </a:rPr>
                  <a:t> </a:t>
                </a:r>
              </a:p>
              <a:p>
                <a:pPr lvl="1" algn="ctr"/>
                <a:endParaRPr lang="ru-RU" sz="2400" dirty="0">
                  <a:latin typeface="Cambria Math" panose="02040503050406030204" pitchFamily="18" charset="0"/>
                  <a:ea typeface="Cambria Math" panose="02040503050406030204" pitchFamily="18" charset="0"/>
                </a:endParaRPr>
              </a:p>
              <a:p>
                <a:pPr lvl="1" algn="ctr"/>
                <a14:m>
                  <m:oMath xmlns:m="http://schemas.openxmlformats.org/officeDocument/2006/math">
                    <m:r>
                      <m:rPr>
                        <m:sty m:val="p"/>
                      </m:rPr>
                      <a:rPr lang="en-US" sz="2400" dirty="0">
                        <a:latin typeface="Cambria Math" panose="02040503050406030204" pitchFamily="18" charset="0"/>
                        <a:ea typeface="Cambria Math" panose="02040503050406030204" pitchFamily="18" charset="0"/>
                      </a:rPr>
                      <m:t>T</m:t>
                    </m:r>
                    <m:d>
                      <m:dPr>
                        <m:ctrlPr>
                          <a:rPr lang="en-US" sz="2400" i="1" dirty="0">
                            <a:latin typeface="Cambria Math" panose="02040503050406030204" pitchFamily="18" charset="0"/>
                            <a:ea typeface="Cambria Math" panose="02040503050406030204" pitchFamily="18" charset="0"/>
                          </a:rPr>
                        </m:ctrlPr>
                      </m:dPr>
                      <m:e>
                        <m:r>
                          <a:rPr lang="en-US" sz="2400" i="1" dirty="0">
                            <a:latin typeface="Cambria Math" panose="02040503050406030204" pitchFamily="18" charset="0"/>
                            <a:ea typeface="Cambria Math" panose="02040503050406030204" pitchFamily="18" charset="0"/>
                          </a:rPr>
                          <m:t>𝑙</m:t>
                        </m:r>
                      </m:e>
                    </m:d>
                    <m:r>
                      <a:rPr lang="en-US" sz="2400" dirty="0">
                        <a:latin typeface="Cambria Math" panose="02040503050406030204" pitchFamily="18" charset="0"/>
                        <a:ea typeface="Cambria Math" panose="02040503050406030204" pitchFamily="18" charset="0"/>
                      </a:rPr>
                      <m:t>=</m:t>
                    </m:r>
                    <m:r>
                      <m:rPr>
                        <m:sty m:val="p"/>
                      </m:rPr>
                      <a:rPr lang="el-GR" sz="2400" i="1" dirty="0">
                        <a:latin typeface="Cambria Math" panose="02040503050406030204" pitchFamily="18" charset="0"/>
                        <a:ea typeface="Cambria Math" panose="02040503050406030204" pitchFamily="18" charset="0"/>
                      </a:rPr>
                      <m:t>Θ</m:t>
                    </m:r>
                    <m:d>
                      <m:dPr>
                        <m:ctrlPr>
                          <a:rPr lang="ru-RU" sz="2400" i="1" dirty="0">
                            <a:latin typeface="Cambria Math" panose="02040503050406030204" pitchFamily="18" charset="0"/>
                            <a:ea typeface="Cambria Math" panose="02040503050406030204" pitchFamily="18" charset="0"/>
                          </a:rPr>
                        </m:ctrlPr>
                      </m:dPr>
                      <m:e>
                        <m:r>
                          <m:rPr>
                            <m:sty m:val="p"/>
                          </m:rPr>
                          <a:rPr lang="en-US" sz="2400" dirty="0">
                            <a:latin typeface="Cambria Math" panose="02040503050406030204" pitchFamily="18" charset="0"/>
                            <a:ea typeface="Cambria Math" panose="02040503050406030204" pitchFamily="18" charset="0"/>
                          </a:rPr>
                          <m:t>exp</m:t>
                        </m:r>
                        <m:r>
                          <a:rPr lang="en-US" sz="2400" i="1" dirty="0">
                            <a:latin typeface="Cambria Math" panose="02040503050406030204" pitchFamily="18" charset="0"/>
                            <a:ea typeface="Cambria Math" panose="02040503050406030204" pitchFamily="18" charset="0"/>
                          </a:rPr>
                          <m:t>⁡(</m:t>
                        </m:r>
                        <m:sSub>
                          <m:sSubPr>
                            <m:ctrlPr>
                              <a:rPr lang="en-US" sz="2400" i="1" dirty="0">
                                <a:latin typeface="Cambria Math" panose="02040503050406030204" pitchFamily="18" charset="0"/>
                                <a:ea typeface="Cambria Math" panose="02040503050406030204" pitchFamily="18" charset="0"/>
                              </a:rPr>
                            </m:ctrlPr>
                          </m:sSubPr>
                          <m:e>
                            <m:r>
                              <a:rPr lang="en-US" sz="2400" i="1" dirty="0">
                                <a:latin typeface="Cambria Math" panose="02040503050406030204" pitchFamily="18" charset="0"/>
                                <a:ea typeface="Cambria Math" panose="02040503050406030204" pitchFamily="18" charset="0"/>
                              </a:rPr>
                              <m:t>𝑙</m:t>
                            </m:r>
                          </m:e>
                          <m:sub>
                            <m:r>
                              <a:rPr lang="en-US" sz="2400" i="1" dirty="0">
                                <a:latin typeface="Cambria Math" panose="02040503050406030204" pitchFamily="18" charset="0"/>
                                <a:ea typeface="Cambria Math" panose="02040503050406030204" pitchFamily="18" charset="0"/>
                              </a:rPr>
                              <m:t>2</m:t>
                            </m:r>
                          </m:sub>
                        </m:sSub>
                        <m:r>
                          <a:rPr lang="ru-RU" sz="2400" i="1" dirty="0">
                            <a:latin typeface="Cambria Math" panose="02040503050406030204" pitchFamily="18" charset="0"/>
                            <a:ea typeface="Cambria Math" panose="02040503050406030204" pitchFamily="18" charset="0"/>
                          </a:rPr>
                          <m:t>)</m:t>
                        </m:r>
                        <m:r>
                          <a:rPr lang="en-US" sz="2400" i="1" dirty="0">
                            <a:latin typeface="Cambria Math" panose="02040503050406030204" pitchFamily="18" charset="0"/>
                            <a:ea typeface="Cambria Math" panose="02040503050406030204" pitchFamily="18" charset="0"/>
                          </a:rPr>
                          <m:t>⋅</m:t>
                        </m:r>
                        <m:r>
                          <a:rPr lang="en-US" sz="2400" i="1" dirty="0">
                            <a:latin typeface="Cambria Math" panose="02040503050406030204" pitchFamily="18" charset="0"/>
                            <a:ea typeface="Cambria Math" panose="02040503050406030204" pitchFamily="18" charset="0"/>
                          </a:rPr>
                          <m:t>𝑝</m:t>
                        </m:r>
                        <m:r>
                          <a:rPr lang="en-US" sz="2400" i="1" dirty="0">
                            <a:latin typeface="Cambria Math" panose="02040503050406030204" pitchFamily="18" charset="0"/>
                            <a:ea typeface="Cambria Math" panose="02040503050406030204" pitchFamily="18" charset="0"/>
                          </a:rPr>
                          <m:t>(</m:t>
                        </m:r>
                        <m:sSub>
                          <m:sSubPr>
                            <m:ctrlPr>
                              <a:rPr lang="en-US" sz="2400" i="1" dirty="0">
                                <a:latin typeface="Cambria Math" panose="02040503050406030204" pitchFamily="18" charset="0"/>
                                <a:ea typeface="Cambria Math" panose="02040503050406030204" pitchFamily="18" charset="0"/>
                              </a:rPr>
                            </m:ctrlPr>
                          </m:sSubPr>
                          <m:e>
                            <m:r>
                              <a:rPr lang="en-US" sz="2400" i="1" dirty="0">
                                <a:latin typeface="Cambria Math" panose="02040503050406030204" pitchFamily="18" charset="0"/>
                                <a:ea typeface="Cambria Math" panose="02040503050406030204" pitchFamily="18" charset="0"/>
                              </a:rPr>
                              <m:t>𝑙</m:t>
                            </m:r>
                          </m:e>
                          <m:sub>
                            <m:r>
                              <a:rPr lang="en-US" sz="2400" i="1" dirty="0">
                                <a:latin typeface="Cambria Math" panose="02040503050406030204" pitchFamily="18" charset="0"/>
                                <a:ea typeface="Cambria Math" panose="02040503050406030204" pitchFamily="18" charset="0"/>
                              </a:rPr>
                              <m:t>1</m:t>
                            </m:r>
                          </m:sub>
                        </m:sSub>
                        <m:r>
                          <a:rPr lang="en-US" sz="2400" i="1" dirty="0">
                            <a:latin typeface="Cambria Math" panose="02040503050406030204" pitchFamily="18" charset="0"/>
                            <a:ea typeface="Cambria Math" panose="02040503050406030204" pitchFamily="18" charset="0"/>
                          </a:rPr>
                          <m:t>) </m:t>
                        </m:r>
                      </m:e>
                    </m:d>
                  </m:oMath>
                </a14:m>
                <a:r>
                  <a:rPr lang="en-US" sz="2400" dirty="0">
                    <a:solidFill>
                      <a:srgbClr val="000000"/>
                    </a:solidFill>
                    <a:ea typeface="Cambria Math" panose="02040503050406030204" pitchFamily="18" charset="0"/>
                  </a:rPr>
                  <a:t>.</a:t>
                </a:r>
                <a:r>
                  <a:rPr lang="en-US" sz="2400" dirty="0">
                    <a:latin typeface="Cambria Math" panose="02040503050406030204" pitchFamily="18" charset="0"/>
                    <a:ea typeface="Cambria Math" panose="02040503050406030204" pitchFamily="18" charset="0"/>
                  </a:rPr>
                  <a:t> </a:t>
                </a:r>
                <a:endParaRPr lang="ru-RU" sz="2400" dirty="0">
                  <a:latin typeface="Cambria Math" panose="02040503050406030204" pitchFamily="18" charset="0"/>
                  <a:ea typeface="Cambria Math" panose="02040503050406030204" pitchFamily="18" charset="0"/>
                </a:endParaRPr>
              </a:p>
            </p:txBody>
          </p:sp>
        </mc:Choice>
        <mc:Fallback xmlns="">
          <p:sp>
            <p:nvSpPr>
              <p:cNvPr id="22" name="TextBox 21">
                <a:extLst>
                  <a:ext uri="{FF2B5EF4-FFF2-40B4-BE49-F238E27FC236}">
                    <a16:creationId xmlns:a16="http://schemas.microsoft.com/office/drawing/2014/main" id="{1D3AFB71-0C07-46C4-D474-F7CEE46DF924}"/>
                  </a:ext>
                </a:extLst>
              </p:cNvPr>
              <p:cNvSpPr txBox="1">
                <a:spLocks noRot="1" noChangeAspect="1" noMove="1" noResize="1" noEditPoints="1" noAdjustHandles="1" noChangeArrowheads="1" noChangeShapeType="1" noTextEdit="1"/>
              </p:cNvSpPr>
              <p:nvPr/>
            </p:nvSpPr>
            <p:spPr>
              <a:xfrm>
                <a:off x="217398" y="2541107"/>
                <a:ext cx="11776128" cy="3847079"/>
              </a:xfrm>
              <a:prstGeom prst="rect">
                <a:avLst/>
              </a:prstGeom>
              <a:blipFill>
                <a:blip r:embed="rId3"/>
                <a:stretch>
                  <a:fillRect l="-829" t="-1268" r="-829" b="-2694"/>
                </a:stretch>
              </a:blipFill>
            </p:spPr>
            <p:txBody>
              <a:bodyPr/>
              <a:lstStyle/>
              <a:p>
                <a:r>
                  <a:rPr lang="ru-BY">
                    <a:noFill/>
                  </a:rPr>
                  <a:t> </a:t>
                </a:r>
              </a:p>
            </p:txBody>
          </p:sp>
        </mc:Fallback>
      </mc:AlternateContent>
      <p:grpSp>
        <p:nvGrpSpPr>
          <p:cNvPr id="3" name="Группа 2">
            <a:extLst>
              <a:ext uri="{FF2B5EF4-FFF2-40B4-BE49-F238E27FC236}">
                <a16:creationId xmlns:a16="http://schemas.microsoft.com/office/drawing/2014/main" id="{1D66658D-4BE4-394C-E669-D2649F80C795}"/>
              </a:ext>
            </a:extLst>
          </p:cNvPr>
          <p:cNvGrpSpPr/>
          <p:nvPr/>
        </p:nvGrpSpPr>
        <p:grpSpPr>
          <a:xfrm>
            <a:off x="217398" y="469814"/>
            <a:ext cx="11932893" cy="2042647"/>
            <a:chOff x="217398" y="623936"/>
            <a:chExt cx="11932893" cy="2042647"/>
          </a:xfrm>
        </p:grpSpPr>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31E1018E-AE43-D06D-836D-F9A9FF2E346C}"/>
                    </a:ext>
                  </a:extLst>
                </p:cNvPr>
                <p:cNvSpPr txBox="1"/>
                <p:nvPr/>
              </p:nvSpPr>
              <p:spPr>
                <a:xfrm>
                  <a:off x="217398" y="623936"/>
                  <a:ext cx="11932893" cy="1469890"/>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m:rPr>
                            <m:nor/>
                          </m:rPr>
                          <a:rPr lang="ru-RU" sz="2400" b="1" dirty="0" smtClean="0">
                            <a:solidFill>
                              <a:srgbClr val="000000"/>
                            </a:solidFill>
                          </a:rPr>
                          <m:t>Размерность задачи:</m:t>
                        </m:r>
                      </m:oMath>
                    </m:oMathPara>
                  </a14:m>
                  <a:endParaRPr lang="en-US" sz="2400" b="1" dirty="0">
                    <a:solidFill>
                      <a:srgbClr val="000000"/>
                    </a:solidFill>
                  </a:endParaRPr>
                </a:p>
                <a:p>
                  <a:pPr/>
                  <a14:m>
                    <m:oMathPara xmlns:m="http://schemas.openxmlformats.org/officeDocument/2006/math">
                      <m:oMathParaPr>
                        <m:jc m:val="centerGroup"/>
                      </m:oMathParaPr>
                      <m:oMath xmlns:m="http://schemas.openxmlformats.org/officeDocument/2006/math">
                        <m:r>
                          <a:rPr lang="en-US" sz="2400" b="0" i="1" smtClean="0">
                            <a:solidFill>
                              <a:srgbClr val="000000"/>
                            </a:solidFill>
                            <a:latin typeface="Cambria Math" panose="02040503050406030204" pitchFamily="18" charset="0"/>
                          </a:rPr>
                          <m:t>𝑙</m:t>
                        </m:r>
                        <m:r>
                          <a:rPr lang="en-US" sz="2400" b="0" i="0" smtClean="0">
                            <a:solidFill>
                              <a:srgbClr val="000000"/>
                            </a:solidFill>
                            <a:latin typeface="Cambria Math" panose="02040503050406030204" pitchFamily="18" charset="0"/>
                          </a:rPr>
                          <m:t>=</m:t>
                        </m:r>
                        <m:d>
                          <m:dPr>
                            <m:begChr m:val="⌊"/>
                            <m:endChr m:val="⌋"/>
                            <m:ctrlPr>
                              <a:rPr lang="en-US" sz="2400" i="1" smtClean="0">
                                <a:solidFill>
                                  <a:srgbClr val="000000"/>
                                </a:solidFill>
                                <a:latin typeface="Cambria Math" panose="02040503050406030204" pitchFamily="18" charset="0"/>
                              </a:rPr>
                            </m:ctrlPr>
                          </m:dPr>
                          <m:e>
                            <m:func>
                              <m:funcPr>
                                <m:ctrlPr>
                                  <a:rPr lang="en-US" sz="2400" i="1">
                                    <a:solidFill>
                                      <a:srgbClr val="000000"/>
                                    </a:solidFill>
                                    <a:latin typeface="Cambria Math" panose="02040503050406030204" pitchFamily="18" charset="0"/>
                                  </a:rPr>
                                </m:ctrlPr>
                              </m:funcPr>
                              <m:fName>
                                <m:sSub>
                                  <m:sSubPr>
                                    <m:ctrlPr>
                                      <a:rPr lang="en-US" sz="2400" i="1">
                                        <a:solidFill>
                                          <a:srgbClr val="000000"/>
                                        </a:solidFill>
                                        <a:latin typeface="Cambria Math" panose="02040503050406030204" pitchFamily="18" charset="0"/>
                                      </a:rPr>
                                    </m:ctrlPr>
                                  </m:sSubPr>
                                  <m:e>
                                    <m:r>
                                      <m:rPr>
                                        <m:sty m:val="p"/>
                                      </m:rPr>
                                      <a:rPr lang="en-US" sz="2400">
                                        <a:solidFill>
                                          <a:srgbClr val="000000"/>
                                        </a:solidFill>
                                        <a:latin typeface="Cambria Math" panose="02040503050406030204" pitchFamily="18" charset="0"/>
                                      </a:rPr>
                                      <m:t>log</m:t>
                                    </m:r>
                                  </m:e>
                                  <m:sub>
                                    <m:r>
                                      <a:rPr lang="en-US" sz="2400" i="1">
                                        <a:solidFill>
                                          <a:srgbClr val="000000"/>
                                        </a:solidFill>
                                        <a:latin typeface="Cambria Math" panose="02040503050406030204" pitchFamily="18" charset="0"/>
                                      </a:rPr>
                                      <m:t>2</m:t>
                                    </m:r>
                                  </m:sub>
                                </m:sSub>
                              </m:fName>
                              <m:e>
                                <m:r>
                                  <a:rPr lang="en-US" sz="2400" i="1" smtClean="0">
                                    <a:solidFill>
                                      <a:srgbClr val="000000"/>
                                    </a:solidFill>
                                    <a:latin typeface="Cambria Math" panose="02040503050406030204" pitchFamily="18" charset="0"/>
                                  </a:rPr>
                                  <m:t>𝑛</m:t>
                                </m:r>
                              </m:e>
                            </m:func>
                            <m:r>
                              <a:rPr lang="en-US" sz="2400" i="1" smtClean="0">
                                <a:solidFill>
                                  <a:srgbClr val="000000"/>
                                </a:solidFill>
                                <a:latin typeface="Cambria Math" panose="02040503050406030204" pitchFamily="18" charset="0"/>
                              </a:rPr>
                              <m:t>+</m:t>
                            </m:r>
                            <m:r>
                              <a:rPr lang="en-US" sz="2400" i="1">
                                <a:solidFill>
                                  <a:srgbClr val="000000"/>
                                </a:solidFill>
                                <a:latin typeface="Cambria Math" panose="02040503050406030204" pitchFamily="18" charset="0"/>
                              </a:rPr>
                              <m:t>1</m:t>
                            </m:r>
                          </m:e>
                        </m:d>
                        <m:r>
                          <a:rPr lang="en-US" sz="2400" b="0" i="0" smtClean="0">
                            <a:solidFill>
                              <a:srgbClr val="000000"/>
                            </a:solidFill>
                            <a:latin typeface="Cambria Math" panose="02040503050406030204" pitchFamily="18" charset="0"/>
                          </a:rPr>
                          <m:t>+</m:t>
                        </m:r>
                        <m:nary>
                          <m:naryPr>
                            <m:chr m:val="∑"/>
                            <m:ctrlPr>
                              <a:rPr lang="en-US" sz="2400" i="1" dirty="0">
                                <a:latin typeface="Cambria Math" panose="02040503050406030204" pitchFamily="18" charset="0"/>
                                <a:ea typeface="Cambria Math" panose="02040503050406030204" pitchFamily="18" charset="0"/>
                              </a:rPr>
                            </m:ctrlPr>
                          </m:naryPr>
                          <m:sub>
                            <m:r>
                              <m:rPr>
                                <m:brk m:alnAt="23"/>
                              </m:rPr>
                              <a:rPr lang="en-US" sz="2400" i="1" dirty="0">
                                <a:latin typeface="Cambria Math" panose="02040503050406030204" pitchFamily="18" charset="0"/>
                                <a:ea typeface="Cambria Math" panose="02040503050406030204" pitchFamily="18" charset="0"/>
                              </a:rPr>
                              <m:t>𝑖</m:t>
                            </m:r>
                            <m:r>
                              <a:rPr lang="en-US" sz="2400" i="1" dirty="0">
                                <a:latin typeface="Cambria Math" panose="02040503050406030204" pitchFamily="18" charset="0"/>
                                <a:ea typeface="Cambria Math" panose="02040503050406030204" pitchFamily="18" charset="0"/>
                              </a:rPr>
                              <m:t>=1</m:t>
                            </m:r>
                          </m:sub>
                          <m:sup>
                            <m:r>
                              <a:rPr lang="en-US" sz="2400" i="1" dirty="0">
                                <a:latin typeface="Cambria Math" panose="02040503050406030204" pitchFamily="18" charset="0"/>
                                <a:ea typeface="Cambria Math" panose="02040503050406030204" pitchFamily="18" charset="0"/>
                              </a:rPr>
                              <m:t>𝑛</m:t>
                            </m:r>
                          </m:sup>
                          <m:e>
                            <m:d>
                              <m:dPr>
                                <m:begChr m:val="⌊"/>
                                <m:endChr m:val="⌋"/>
                                <m:ctrlPr>
                                  <a:rPr lang="en-US" sz="2400" i="1">
                                    <a:solidFill>
                                      <a:srgbClr val="000000"/>
                                    </a:solidFill>
                                    <a:latin typeface="Cambria Math" panose="02040503050406030204" pitchFamily="18" charset="0"/>
                                  </a:rPr>
                                </m:ctrlPr>
                              </m:dPr>
                              <m:e>
                                <m:func>
                                  <m:funcPr>
                                    <m:ctrlPr>
                                      <a:rPr lang="en-US" sz="2400" i="1">
                                        <a:solidFill>
                                          <a:srgbClr val="000000"/>
                                        </a:solidFill>
                                        <a:latin typeface="Cambria Math" panose="02040503050406030204" pitchFamily="18" charset="0"/>
                                      </a:rPr>
                                    </m:ctrlPr>
                                  </m:funcPr>
                                  <m:fName>
                                    <m:sSub>
                                      <m:sSubPr>
                                        <m:ctrlPr>
                                          <a:rPr lang="en-US" sz="2400" i="1">
                                            <a:solidFill>
                                              <a:srgbClr val="000000"/>
                                            </a:solidFill>
                                            <a:latin typeface="Cambria Math" panose="02040503050406030204" pitchFamily="18" charset="0"/>
                                          </a:rPr>
                                        </m:ctrlPr>
                                      </m:sSubPr>
                                      <m:e>
                                        <m:r>
                                          <m:rPr>
                                            <m:sty m:val="p"/>
                                          </m:rPr>
                                          <a:rPr lang="en-US" sz="2400">
                                            <a:solidFill>
                                              <a:srgbClr val="000000"/>
                                            </a:solidFill>
                                            <a:latin typeface="Cambria Math" panose="02040503050406030204" pitchFamily="18" charset="0"/>
                                          </a:rPr>
                                          <m:t>log</m:t>
                                        </m:r>
                                      </m:e>
                                      <m:sub>
                                        <m:r>
                                          <a:rPr lang="en-US" sz="2400" i="1">
                                            <a:solidFill>
                                              <a:srgbClr val="000000"/>
                                            </a:solidFill>
                                            <a:latin typeface="Cambria Math" panose="02040503050406030204" pitchFamily="18" charset="0"/>
                                          </a:rPr>
                                          <m:t>2</m:t>
                                        </m:r>
                                      </m:sub>
                                    </m:sSub>
                                  </m:fName>
                                  <m:e>
                                    <m:sSub>
                                      <m:sSubPr>
                                        <m:ctrlPr>
                                          <a:rPr lang="en-US" sz="2400" i="1">
                                            <a:solidFill>
                                              <a:srgbClr val="000000"/>
                                            </a:solidFill>
                                            <a:latin typeface="Cambria Math" panose="02040503050406030204" pitchFamily="18" charset="0"/>
                                          </a:rPr>
                                        </m:ctrlPr>
                                      </m:sSubPr>
                                      <m:e>
                                        <m:r>
                                          <a:rPr lang="en-US" sz="2400" b="0" i="1" smtClean="0">
                                            <a:solidFill>
                                              <a:srgbClr val="000000"/>
                                            </a:solidFill>
                                            <a:latin typeface="Cambria Math" panose="02040503050406030204" pitchFamily="18" charset="0"/>
                                          </a:rPr>
                                          <m:t>𝑤</m:t>
                                        </m:r>
                                      </m:e>
                                      <m:sub>
                                        <m:r>
                                          <a:rPr lang="en-US" sz="2400" i="1">
                                            <a:solidFill>
                                              <a:srgbClr val="000000"/>
                                            </a:solidFill>
                                            <a:latin typeface="Cambria Math" panose="02040503050406030204" pitchFamily="18" charset="0"/>
                                          </a:rPr>
                                          <m:t>𝑖</m:t>
                                        </m:r>
                                      </m:sub>
                                    </m:sSub>
                                  </m:e>
                                </m:func>
                                <m:r>
                                  <a:rPr lang="en-US" sz="2400" i="1">
                                    <a:solidFill>
                                      <a:srgbClr val="000000"/>
                                    </a:solidFill>
                                    <a:latin typeface="Cambria Math" panose="02040503050406030204" pitchFamily="18" charset="0"/>
                                  </a:rPr>
                                  <m:t>+1</m:t>
                                </m:r>
                              </m:e>
                            </m:d>
                            <m:r>
                              <a:rPr lang="en-US" sz="2400" b="0" i="1" smtClean="0">
                                <a:solidFill>
                                  <a:srgbClr val="000000"/>
                                </a:solidFill>
                                <a:latin typeface="Cambria Math" panose="02040503050406030204" pitchFamily="18" charset="0"/>
                              </a:rPr>
                              <m:t>+</m:t>
                            </m:r>
                            <m:nary>
                              <m:naryPr>
                                <m:chr m:val="∑"/>
                                <m:ctrlPr>
                                  <a:rPr lang="en-US" sz="2400" i="1" dirty="0">
                                    <a:latin typeface="Cambria Math" panose="02040503050406030204" pitchFamily="18" charset="0"/>
                                    <a:ea typeface="Cambria Math" panose="02040503050406030204" pitchFamily="18" charset="0"/>
                                  </a:rPr>
                                </m:ctrlPr>
                              </m:naryPr>
                              <m:sub>
                                <m:r>
                                  <m:rPr>
                                    <m:brk m:alnAt="23"/>
                                  </m:rPr>
                                  <a:rPr lang="en-US" sz="2400" i="1" dirty="0">
                                    <a:latin typeface="Cambria Math" panose="02040503050406030204" pitchFamily="18" charset="0"/>
                                    <a:ea typeface="Cambria Math" panose="02040503050406030204" pitchFamily="18" charset="0"/>
                                  </a:rPr>
                                  <m:t>𝑖</m:t>
                                </m:r>
                                <m:r>
                                  <a:rPr lang="en-US" sz="2400" i="1" dirty="0">
                                    <a:latin typeface="Cambria Math" panose="02040503050406030204" pitchFamily="18" charset="0"/>
                                    <a:ea typeface="Cambria Math" panose="02040503050406030204" pitchFamily="18" charset="0"/>
                                  </a:rPr>
                                  <m:t>=1</m:t>
                                </m:r>
                              </m:sub>
                              <m:sup>
                                <m:r>
                                  <a:rPr lang="en-US" sz="2400" i="1" dirty="0">
                                    <a:latin typeface="Cambria Math" panose="02040503050406030204" pitchFamily="18" charset="0"/>
                                    <a:ea typeface="Cambria Math" panose="02040503050406030204" pitchFamily="18" charset="0"/>
                                  </a:rPr>
                                  <m:t>𝑛</m:t>
                                </m:r>
                              </m:sup>
                              <m:e>
                                <m:d>
                                  <m:dPr>
                                    <m:begChr m:val="⌊"/>
                                    <m:endChr m:val="⌋"/>
                                    <m:ctrlPr>
                                      <a:rPr lang="en-US" sz="2400" i="1">
                                        <a:solidFill>
                                          <a:srgbClr val="000000"/>
                                        </a:solidFill>
                                        <a:latin typeface="Cambria Math" panose="02040503050406030204" pitchFamily="18" charset="0"/>
                                      </a:rPr>
                                    </m:ctrlPr>
                                  </m:dPr>
                                  <m:e>
                                    <m:func>
                                      <m:funcPr>
                                        <m:ctrlPr>
                                          <a:rPr lang="en-US" sz="2400" i="1">
                                            <a:solidFill>
                                              <a:srgbClr val="000000"/>
                                            </a:solidFill>
                                            <a:latin typeface="Cambria Math" panose="02040503050406030204" pitchFamily="18" charset="0"/>
                                          </a:rPr>
                                        </m:ctrlPr>
                                      </m:funcPr>
                                      <m:fName>
                                        <m:sSub>
                                          <m:sSubPr>
                                            <m:ctrlPr>
                                              <a:rPr lang="en-US" sz="2400" i="1">
                                                <a:solidFill>
                                                  <a:srgbClr val="000000"/>
                                                </a:solidFill>
                                                <a:latin typeface="Cambria Math" panose="02040503050406030204" pitchFamily="18" charset="0"/>
                                              </a:rPr>
                                            </m:ctrlPr>
                                          </m:sSubPr>
                                          <m:e>
                                            <m:r>
                                              <m:rPr>
                                                <m:sty m:val="p"/>
                                              </m:rPr>
                                              <a:rPr lang="en-US" sz="2400">
                                                <a:solidFill>
                                                  <a:srgbClr val="000000"/>
                                                </a:solidFill>
                                                <a:latin typeface="Cambria Math" panose="02040503050406030204" pitchFamily="18" charset="0"/>
                                              </a:rPr>
                                              <m:t>log</m:t>
                                            </m:r>
                                          </m:e>
                                          <m:sub>
                                            <m:r>
                                              <a:rPr lang="en-US" sz="2400" i="1">
                                                <a:solidFill>
                                                  <a:srgbClr val="000000"/>
                                                </a:solidFill>
                                                <a:latin typeface="Cambria Math" panose="02040503050406030204" pitchFamily="18" charset="0"/>
                                              </a:rPr>
                                              <m:t>2</m:t>
                                            </m:r>
                                          </m:sub>
                                        </m:sSub>
                                      </m:fName>
                                      <m:e>
                                        <m:sSub>
                                          <m:sSubPr>
                                            <m:ctrlPr>
                                              <a:rPr lang="en-US" sz="2400" i="1">
                                                <a:solidFill>
                                                  <a:srgbClr val="000000"/>
                                                </a:solidFill>
                                                <a:latin typeface="Cambria Math" panose="02040503050406030204" pitchFamily="18" charset="0"/>
                                              </a:rPr>
                                            </m:ctrlPr>
                                          </m:sSubPr>
                                          <m:e>
                                            <m:r>
                                              <a:rPr lang="en-US" sz="2400" b="0" i="1" smtClean="0">
                                                <a:solidFill>
                                                  <a:srgbClr val="000000"/>
                                                </a:solidFill>
                                                <a:latin typeface="Cambria Math" panose="02040503050406030204" pitchFamily="18" charset="0"/>
                                              </a:rPr>
                                              <m:t>𝑝</m:t>
                                            </m:r>
                                          </m:e>
                                          <m:sub>
                                            <m:r>
                                              <a:rPr lang="en-US" sz="2400" i="1">
                                                <a:solidFill>
                                                  <a:srgbClr val="000000"/>
                                                </a:solidFill>
                                                <a:latin typeface="Cambria Math" panose="02040503050406030204" pitchFamily="18" charset="0"/>
                                              </a:rPr>
                                              <m:t>𝑖</m:t>
                                            </m:r>
                                          </m:sub>
                                        </m:sSub>
                                      </m:e>
                                    </m:func>
                                    <m:r>
                                      <a:rPr lang="en-US" sz="2400" i="1">
                                        <a:solidFill>
                                          <a:srgbClr val="000000"/>
                                        </a:solidFill>
                                        <a:latin typeface="Cambria Math" panose="02040503050406030204" pitchFamily="18" charset="0"/>
                                      </a:rPr>
                                      <m:t>+1</m:t>
                                    </m:r>
                                  </m:e>
                                </m:d>
                                <m:r>
                                  <a:rPr lang="en-US" sz="2400" b="0" i="1" smtClean="0">
                                    <a:solidFill>
                                      <a:srgbClr val="000000"/>
                                    </a:solidFill>
                                    <a:latin typeface="Cambria Math" panose="02040503050406030204" pitchFamily="18" charset="0"/>
                                  </a:rPr>
                                  <m:t>+</m:t>
                                </m:r>
                                <m:d>
                                  <m:dPr>
                                    <m:begChr m:val="⌊"/>
                                    <m:endChr m:val="⌋"/>
                                    <m:ctrlPr>
                                      <a:rPr lang="en-US" sz="2400" i="1">
                                        <a:solidFill>
                                          <a:srgbClr val="000000"/>
                                        </a:solidFill>
                                        <a:latin typeface="Cambria Math" panose="02040503050406030204" pitchFamily="18" charset="0"/>
                                      </a:rPr>
                                    </m:ctrlPr>
                                  </m:dPr>
                                  <m:e>
                                    <m:func>
                                      <m:funcPr>
                                        <m:ctrlPr>
                                          <a:rPr lang="en-US" sz="2400" i="1">
                                            <a:solidFill>
                                              <a:srgbClr val="000000"/>
                                            </a:solidFill>
                                            <a:latin typeface="Cambria Math" panose="02040503050406030204" pitchFamily="18" charset="0"/>
                                          </a:rPr>
                                        </m:ctrlPr>
                                      </m:funcPr>
                                      <m:fName>
                                        <m:sSub>
                                          <m:sSubPr>
                                            <m:ctrlPr>
                                              <a:rPr lang="en-US" sz="2400" i="1">
                                                <a:solidFill>
                                                  <a:srgbClr val="000000"/>
                                                </a:solidFill>
                                                <a:latin typeface="Cambria Math" panose="02040503050406030204" pitchFamily="18" charset="0"/>
                                              </a:rPr>
                                            </m:ctrlPr>
                                          </m:sSubPr>
                                          <m:e>
                                            <m:r>
                                              <m:rPr>
                                                <m:sty m:val="p"/>
                                              </m:rPr>
                                              <a:rPr lang="en-US" sz="2400">
                                                <a:solidFill>
                                                  <a:srgbClr val="000000"/>
                                                </a:solidFill>
                                                <a:latin typeface="Cambria Math" panose="02040503050406030204" pitchFamily="18" charset="0"/>
                                              </a:rPr>
                                              <m:t>log</m:t>
                                            </m:r>
                                          </m:e>
                                          <m:sub>
                                            <m:r>
                                              <a:rPr lang="en-US" sz="2400" i="1">
                                                <a:solidFill>
                                                  <a:srgbClr val="000000"/>
                                                </a:solidFill>
                                                <a:latin typeface="Cambria Math" panose="02040503050406030204" pitchFamily="18" charset="0"/>
                                              </a:rPr>
                                              <m:t>2</m:t>
                                            </m:r>
                                          </m:sub>
                                        </m:sSub>
                                      </m:fName>
                                      <m:e>
                                        <m:r>
                                          <a:rPr lang="en-US" sz="2400" b="0" i="1" smtClean="0">
                                            <a:solidFill>
                                              <a:srgbClr val="000000"/>
                                            </a:solidFill>
                                            <a:latin typeface="Cambria Math" panose="02040503050406030204" pitchFamily="18" charset="0"/>
                                          </a:rPr>
                                          <m:t>𝑊</m:t>
                                        </m:r>
                                      </m:e>
                                    </m:func>
                                    <m:r>
                                      <a:rPr lang="en-US" sz="2400" i="1">
                                        <a:solidFill>
                                          <a:srgbClr val="000000"/>
                                        </a:solidFill>
                                        <a:latin typeface="Cambria Math" panose="02040503050406030204" pitchFamily="18" charset="0"/>
                                      </a:rPr>
                                      <m:t>+1</m:t>
                                    </m:r>
                                  </m:e>
                                </m:d>
                              </m:e>
                            </m:nary>
                          </m:e>
                        </m:nary>
                        <m:r>
                          <a:rPr lang="ru-RU" sz="2400" b="0" i="0" smtClean="0">
                            <a:solidFill>
                              <a:srgbClr val="000000"/>
                            </a:solidFill>
                            <a:latin typeface="Cambria Math" panose="02040503050406030204" pitchFamily="18" charset="0"/>
                          </a:rPr>
                          <m:t>.</m:t>
                        </m:r>
                      </m:oMath>
                    </m:oMathPara>
                  </a14:m>
                  <a:endParaRPr lang="ru-BY" sz="2400" dirty="0"/>
                </a:p>
              </p:txBody>
            </p:sp>
          </mc:Choice>
          <mc:Fallback xmlns="">
            <p:sp>
              <p:nvSpPr>
                <p:cNvPr id="6" name="TextBox 5">
                  <a:extLst>
                    <a:ext uri="{FF2B5EF4-FFF2-40B4-BE49-F238E27FC236}">
                      <a16:creationId xmlns:a16="http://schemas.microsoft.com/office/drawing/2014/main" id="{31E1018E-AE43-D06D-836D-F9A9FF2E346C}"/>
                    </a:ext>
                  </a:extLst>
                </p:cNvPr>
                <p:cNvSpPr txBox="1">
                  <a:spLocks noRot="1" noChangeAspect="1" noMove="1" noResize="1" noEditPoints="1" noAdjustHandles="1" noChangeArrowheads="1" noChangeShapeType="1" noTextEdit="1"/>
                </p:cNvSpPr>
                <p:nvPr/>
              </p:nvSpPr>
              <p:spPr>
                <a:xfrm>
                  <a:off x="217398" y="623936"/>
                  <a:ext cx="11932893" cy="1469890"/>
                </a:xfrm>
                <a:prstGeom prst="rect">
                  <a:avLst/>
                </a:prstGeom>
                <a:blipFill>
                  <a:blip r:embed="rId4"/>
                  <a:stretch>
                    <a:fillRect l="-307"/>
                  </a:stretch>
                </a:blipFill>
              </p:spPr>
              <p:txBody>
                <a:bodyPr/>
                <a:lstStyle/>
                <a:p>
                  <a:r>
                    <a:rPr lang="ru-BY">
                      <a:noFill/>
                    </a:rPr>
                    <a:t> </a:t>
                  </a:r>
                </a:p>
              </p:txBody>
            </p:sp>
          </mc:Fallback>
        </mc:AlternateContent>
        <p:sp>
          <p:nvSpPr>
            <p:cNvPr id="7" name="Левая фигурная скобка 6">
              <a:extLst>
                <a:ext uri="{FF2B5EF4-FFF2-40B4-BE49-F238E27FC236}">
                  <a16:creationId xmlns:a16="http://schemas.microsoft.com/office/drawing/2014/main" id="{02ABD2A8-2BAD-74AD-86FD-1124F57E6C6C}"/>
                </a:ext>
              </a:extLst>
            </p:cNvPr>
            <p:cNvSpPr/>
            <p:nvPr/>
          </p:nvSpPr>
          <p:spPr>
            <a:xfrm rot="16200000">
              <a:off x="5244246" y="-1024699"/>
              <a:ext cx="207099" cy="6274053"/>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ru-BY" sz="2400"/>
            </a:p>
          </p:txBody>
        </p:sp>
        <p:sp>
          <p:nvSpPr>
            <p:cNvPr id="8" name="Левая фигурная скобка 7">
              <a:extLst>
                <a:ext uri="{FF2B5EF4-FFF2-40B4-BE49-F238E27FC236}">
                  <a16:creationId xmlns:a16="http://schemas.microsoft.com/office/drawing/2014/main" id="{6914B818-33E8-8178-6438-A3569083D0F5}"/>
                </a:ext>
              </a:extLst>
            </p:cNvPr>
            <p:cNvSpPr/>
            <p:nvPr/>
          </p:nvSpPr>
          <p:spPr>
            <a:xfrm rot="16200000">
              <a:off x="9758045" y="1240430"/>
              <a:ext cx="257129" cy="1740817"/>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ru-BY" sz="2400"/>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353BBC20-8255-C3B8-C7CF-AEA7D12BC9E8}"/>
                    </a:ext>
                  </a:extLst>
                </p:cNvPr>
                <p:cNvSpPr txBox="1"/>
                <p:nvPr/>
              </p:nvSpPr>
              <p:spPr>
                <a:xfrm>
                  <a:off x="5161022" y="2196562"/>
                  <a:ext cx="642419"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smtClean="0">
                                <a:solidFill>
                                  <a:srgbClr val="000000"/>
                                </a:solidFill>
                                <a:latin typeface="Cambria Math" panose="02040503050406030204" pitchFamily="18" charset="0"/>
                              </a:rPr>
                            </m:ctrlPr>
                          </m:sSubPr>
                          <m:e>
                            <m:r>
                              <a:rPr lang="en-US" sz="2400" b="0" i="1" smtClean="0">
                                <a:solidFill>
                                  <a:srgbClr val="000000"/>
                                </a:solidFill>
                                <a:latin typeface="Cambria Math" panose="02040503050406030204" pitchFamily="18" charset="0"/>
                              </a:rPr>
                              <m:t>𝑙</m:t>
                            </m:r>
                          </m:e>
                          <m:sub>
                            <m:r>
                              <a:rPr lang="en-US" sz="2400" b="0" i="1" smtClean="0">
                                <a:solidFill>
                                  <a:srgbClr val="000000"/>
                                </a:solidFill>
                                <a:latin typeface="Cambria Math" panose="02040503050406030204" pitchFamily="18" charset="0"/>
                              </a:rPr>
                              <m:t>1</m:t>
                            </m:r>
                          </m:sub>
                        </m:sSub>
                      </m:oMath>
                    </m:oMathPara>
                  </a14:m>
                  <a:endParaRPr lang="ru-BY" sz="2400" dirty="0"/>
                </a:p>
              </p:txBody>
            </p:sp>
          </mc:Choice>
          <mc:Fallback xmlns="">
            <p:sp>
              <p:nvSpPr>
                <p:cNvPr id="9" name="TextBox 8">
                  <a:extLst>
                    <a:ext uri="{FF2B5EF4-FFF2-40B4-BE49-F238E27FC236}">
                      <a16:creationId xmlns:a16="http://schemas.microsoft.com/office/drawing/2014/main" id="{353BBC20-8255-C3B8-C7CF-AEA7D12BC9E8}"/>
                    </a:ext>
                  </a:extLst>
                </p:cNvPr>
                <p:cNvSpPr txBox="1">
                  <a:spLocks noRot="1" noChangeAspect="1" noMove="1" noResize="1" noEditPoints="1" noAdjustHandles="1" noChangeArrowheads="1" noChangeShapeType="1" noTextEdit="1"/>
                </p:cNvSpPr>
                <p:nvPr/>
              </p:nvSpPr>
              <p:spPr>
                <a:xfrm>
                  <a:off x="5161022" y="2196562"/>
                  <a:ext cx="642419" cy="461665"/>
                </a:xfrm>
                <a:prstGeom prst="rect">
                  <a:avLst/>
                </a:prstGeom>
                <a:blipFill>
                  <a:blip r:embed="rId5"/>
                  <a:stretch>
                    <a:fillRect b="-1316"/>
                  </a:stretch>
                </a:blipFill>
              </p:spPr>
              <p:txBody>
                <a:bodyPr/>
                <a:lstStyle/>
                <a:p>
                  <a:r>
                    <a:rPr lang="ru-BY">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8ADA8488-FAB8-6A2B-7746-FE68176805EE}"/>
                    </a:ext>
                  </a:extLst>
                </p:cNvPr>
                <p:cNvSpPr txBox="1"/>
                <p:nvPr/>
              </p:nvSpPr>
              <p:spPr>
                <a:xfrm>
                  <a:off x="9727473" y="2204918"/>
                  <a:ext cx="498166"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smtClean="0">
                                <a:solidFill>
                                  <a:srgbClr val="000000"/>
                                </a:solidFill>
                                <a:latin typeface="Cambria Math" panose="02040503050406030204" pitchFamily="18" charset="0"/>
                              </a:rPr>
                            </m:ctrlPr>
                          </m:sSubPr>
                          <m:e>
                            <m:r>
                              <a:rPr lang="en-US" sz="2400" b="0" i="1" smtClean="0">
                                <a:solidFill>
                                  <a:srgbClr val="000000"/>
                                </a:solidFill>
                                <a:latin typeface="Cambria Math" panose="02040503050406030204" pitchFamily="18" charset="0"/>
                              </a:rPr>
                              <m:t>𝑙</m:t>
                            </m:r>
                          </m:e>
                          <m:sub>
                            <m:r>
                              <a:rPr lang="en-US" sz="2400" b="0" i="1" smtClean="0">
                                <a:solidFill>
                                  <a:srgbClr val="000000"/>
                                </a:solidFill>
                                <a:latin typeface="Cambria Math" panose="02040503050406030204" pitchFamily="18" charset="0"/>
                              </a:rPr>
                              <m:t>2</m:t>
                            </m:r>
                          </m:sub>
                        </m:sSub>
                      </m:oMath>
                    </m:oMathPara>
                  </a14:m>
                  <a:endParaRPr lang="ru-BY" sz="2400" dirty="0"/>
                </a:p>
              </p:txBody>
            </p:sp>
          </mc:Choice>
          <mc:Fallback xmlns="">
            <p:sp>
              <p:nvSpPr>
                <p:cNvPr id="10" name="TextBox 9">
                  <a:extLst>
                    <a:ext uri="{FF2B5EF4-FFF2-40B4-BE49-F238E27FC236}">
                      <a16:creationId xmlns:a16="http://schemas.microsoft.com/office/drawing/2014/main" id="{8ADA8488-FAB8-6A2B-7746-FE68176805EE}"/>
                    </a:ext>
                  </a:extLst>
                </p:cNvPr>
                <p:cNvSpPr txBox="1">
                  <a:spLocks noRot="1" noChangeAspect="1" noMove="1" noResize="1" noEditPoints="1" noAdjustHandles="1" noChangeArrowheads="1" noChangeShapeType="1" noTextEdit="1"/>
                </p:cNvSpPr>
                <p:nvPr/>
              </p:nvSpPr>
              <p:spPr>
                <a:xfrm>
                  <a:off x="9727473" y="2204918"/>
                  <a:ext cx="498166" cy="461665"/>
                </a:xfrm>
                <a:prstGeom prst="rect">
                  <a:avLst/>
                </a:prstGeom>
                <a:blipFill>
                  <a:blip r:embed="rId6"/>
                  <a:stretch>
                    <a:fillRect b="-1316"/>
                  </a:stretch>
                </a:blipFill>
              </p:spPr>
              <p:txBody>
                <a:bodyPr/>
                <a:lstStyle/>
                <a:p>
                  <a:r>
                    <a:rPr lang="ru-BY">
                      <a:noFill/>
                    </a:rPr>
                    <a:t> </a:t>
                  </a:r>
                </a:p>
              </p:txBody>
            </p:sp>
          </mc:Fallback>
        </mc:AlternateContent>
      </p:gr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A71B1F5E-2BC2-9035-0291-6E1A4C7364FA}"/>
                  </a:ext>
                </a:extLst>
              </p:cNvPr>
              <p:cNvSpPr txBox="1"/>
              <p:nvPr/>
            </p:nvSpPr>
            <p:spPr>
              <a:xfrm>
                <a:off x="7352907" y="-19937"/>
                <a:ext cx="4867607" cy="307777"/>
              </a:xfrm>
              <a:prstGeom prst="rect">
                <a:avLst/>
              </a:prstGeom>
              <a:noFill/>
            </p:spPr>
            <p:txBody>
              <a:bodyPr wrap="square" rtlCol="0">
                <a:spAutoFit/>
              </a:bodyPr>
              <a:lstStyle/>
              <a:p>
                <a:r>
                  <a:rPr lang="ru-RU" sz="1400" u="sng" dirty="0"/>
                  <a:t>Сведения из математики:</a:t>
                </a:r>
                <a14:m>
                  <m:oMath xmlns:m="http://schemas.openxmlformats.org/officeDocument/2006/math">
                    <m:r>
                      <a:rPr lang="ru-RU" sz="1400" b="0" i="0" smtClean="0">
                        <a:solidFill>
                          <a:srgbClr val="000000"/>
                        </a:solidFill>
                        <a:latin typeface="Cambria Math" panose="02040503050406030204" pitchFamily="18" charset="0"/>
                      </a:rPr>
                      <m:t>   </m:t>
                    </m:r>
                    <m:r>
                      <a:rPr lang="ru-BY" sz="1400" i="1">
                        <a:solidFill>
                          <a:srgbClr val="000000"/>
                        </a:solidFill>
                        <a:latin typeface="Cambria Math" panose="02040503050406030204" pitchFamily="18" charset="0"/>
                      </a:rPr>
                      <m:t>𝑥</m:t>
                    </m:r>
                    <m:r>
                      <a:rPr lang="ru-BY" sz="1400" i="1">
                        <a:solidFill>
                          <a:srgbClr val="000000"/>
                        </a:solidFill>
                        <a:latin typeface="Cambria Math" panose="02040503050406030204" pitchFamily="18" charset="0"/>
                      </a:rPr>
                      <m:t>−1&lt;</m:t>
                    </m:r>
                    <m:d>
                      <m:dPr>
                        <m:begChr m:val="⌊"/>
                        <m:endChr m:val="⌋"/>
                        <m:ctrlPr>
                          <a:rPr lang="ru-BY" sz="1400" i="1">
                            <a:solidFill>
                              <a:srgbClr val="000000"/>
                            </a:solidFill>
                            <a:latin typeface="Cambria Math" panose="02040503050406030204" pitchFamily="18" charset="0"/>
                          </a:rPr>
                        </m:ctrlPr>
                      </m:dPr>
                      <m:e>
                        <m:r>
                          <a:rPr lang="ru-BY" sz="1400" i="1">
                            <a:solidFill>
                              <a:srgbClr val="000000"/>
                            </a:solidFill>
                            <a:latin typeface="Cambria Math" panose="02040503050406030204" pitchFamily="18" charset="0"/>
                          </a:rPr>
                          <m:t>𝑥</m:t>
                        </m:r>
                      </m:e>
                    </m:d>
                    <m:r>
                      <a:rPr lang="ru-BY" sz="1400" i="1">
                        <a:solidFill>
                          <a:srgbClr val="000000"/>
                        </a:solidFill>
                        <a:latin typeface="Cambria Math" panose="02040503050406030204" pitchFamily="18" charset="0"/>
                      </a:rPr>
                      <m:t>≤</m:t>
                    </m:r>
                    <m:r>
                      <a:rPr lang="ru-BY" sz="1400" i="1">
                        <a:solidFill>
                          <a:srgbClr val="000000"/>
                        </a:solidFill>
                        <a:latin typeface="Cambria Math" panose="02040503050406030204" pitchFamily="18" charset="0"/>
                      </a:rPr>
                      <m:t>𝑥</m:t>
                    </m:r>
                    <m:r>
                      <a:rPr lang="ru-BY" sz="1400" i="1">
                        <a:solidFill>
                          <a:srgbClr val="000000"/>
                        </a:solidFill>
                        <a:latin typeface="Cambria Math" panose="02040503050406030204" pitchFamily="18" charset="0"/>
                      </a:rPr>
                      <m:t>≤</m:t>
                    </m:r>
                    <m:d>
                      <m:dPr>
                        <m:begChr m:val="⌈"/>
                        <m:endChr m:val="⌉"/>
                        <m:ctrlPr>
                          <a:rPr lang="ru-BY" sz="1400" i="1">
                            <a:solidFill>
                              <a:srgbClr val="000000"/>
                            </a:solidFill>
                            <a:latin typeface="Cambria Math" panose="02040503050406030204" pitchFamily="18" charset="0"/>
                          </a:rPr>
                        </m:ctrlPr>
                      </m:dPr>
                      <m:e>
                        <m:r>
                          <a:rPr lang="ru-BY" sz="1400" i="1">
                            <a:solidFill>
                              <a:srgbClr val="000000"/>
                            </a:solidFill>
                            <a:latin typeface="Cambria Math" panose="02040503050406030204" pitchFamily="18" charset="0"/>
                          </a:rPr>
                          <m:t>𝑥</m:t>
                        </m:r>
                      </m:e>
                    </m:d>
                    <m:r>
                      <a:rPr lang="ru-BY" sz="1400" i="1">
                        <a:solidFill>
                          <a:srgbClr val="000000"/>
                        </a:solidFill>
                        <a:latin typeface="Cambria Math" panose="02040503050406030204" pitchFamily="18" charset="0"/>
                      </a:rPr>
                      <m:t>&lt;</m:t>
                    </m:r>
                    <m:r>
                      <a:rPr lang="ru-BY" sz="1400" i="1">
                        <a:solidFill>
                          <a:srgbClr val="000000"/>
                        </a:solidFill>
                        <a:latin typeface="Cambria Math" panose="02040503050406030204" pitchFamily="18" charset="0"/>
                      </a:rPr>
                      <m:t>𝑥</m:t>
                    </m:r>
                    <m:r>
                      <a:rPr lang="ru-BY" sz="1400" i="1">
                        <a:solidFill>
                          <a:srgbClr val="000000"/>
                        </a:solidFill>
                        <a:latin typeface="Cambria Math" panose="02040503050406030204" pitchFamily="18" charset="0"/>
                      </a:rPr>
                      <m:t>+1</m:t>
                    </m:r>
                  </m:oMath>
                </a14:m>
                <a:endParaRPr lang="en-US" sz="1400" u="sng" dirty="0"/>
              </a:p>
            </p:txBody>
          </p:sp>
        </mc:Choice>
        <mc:Fallback xmlns="">
          <p:sp>
            <p:nvSpPr>
              <p:cNvPr id="2" name="TextBox 1">
                <a:extLst>
                  <a:ext uri="{FF2B5EF4-FFF2-40B4-BE49-F238E27FC236}">
                    <a16:creationId xmlns:a16="http://schemas.microsoft.com/office/drawing/2014/main" id="{A71B1F5E-2BC2-9035-0291-6E1A4C7364FA}"/>
                  </a:ext>
                </a:extLst>
              </p:cNvPr>
              <p:cNvSpPr txBox="1">
                <a:spLocks noRot="1" noChangeAspect="1" noMove="1" noResize="1" noEditPoints="1" noAdjustHandles="1" noChangeArrowheads="1" noChangeShapeType="1" noTextEdit="1"/>
              </p:cNvSpPr>
              <p:nvPr/>
            </p:nvSpPr>
            <p:spPr>
              <a:xfrm>
                <a:off x="7352907" y="-19937"/>
                <a:ext cx="4867607" cy="307777"/>
              </a:xfrm>
              <a:prstGeom prst="rect">
                <a:avLst/>
              </a:prstGeom>
              <a:blipFill>
                <a:blip r:embed="rId7"/>
                <a:stretch>
                  <a:fillRect l="-375" t="-4000" b="-20000"/>
                </a:stretch>
              </a:blipFill>
            </p:spPr>
            <p:txBody>
              <a:bodyPr/>
              <a:lstStyle/>
              <a:p>
                <a:r>
                  <a:rPr lang="ru-BY">
                    <a:noFill/>
                  </a:rPr>
                  <a:t> </a:t>
                </a:r>
              </a:p>
            </p:txBody>
          </p:sp>
        </mc:Fallback>
      </mc:AlternateContent>
    </p:spTree>
    <p:extLst>
      <p:ext uri="{BB962C8B-B14F-4D97-AF65-F5344CB8AC3E}">
        <p14:creationId xmlns:p14="http://schemas.microsoft.com/office/powerpoint/2010/main" val="3680749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ctrTitle"/>
          </p:nvPr>
        </p:nvSpPr>
        <p:spPr/>
        <p:txBody>
          <a:bodyPr/>
          <a:lstStyle/>
          <a:p>
            <a:r>
              <a:rPr lang="ru-RU" dirty="0">
                <a:solidFill>
                  <a:srgbClr val="0070C0"/>
                </a:solidFill>
              </a:rPr>
              <a:t>Спасибо за внимание!</a:t>
            </a:r>
          </a:p>
        </p:txBody>
      </p:sp>
      <p:sp>
        <p:nvSpPr>
          <p:cNvPr id="4" name="Прямоугольник 3"/>
          <p:cNvSpPr/>
          <p:nvPr/>
        </p:nvSpPr>
        <p:spPr>
          <a:xfrm>
            <a:off x="1055440" y="0"/>
            <a:ext cx="11136560" cy="1241804"/>
          </a:xfrm>
          <a:prstGeom prst="rect">
            <a:avLst/>
          </a:prstGeom>
          <a:solidFill>
            <a:srgbClr val="154E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5" name="Рисунок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87488" y="236597"/>
            <a:ext cx="3024336" cy="768610"/>
          </a:xfrm>
          <a:prstGeom prst="rect">
            <a:avLst/>
          </a:prstGeom>
        </p:spPr>
      </p:pic>
      <p:sp>
        <p:nvSpPr>
          <p:cNvPr id="6" name="Прямоугольник 5"/>
          <p:cNvSpPr/>
          <p:nvPr/>
        </p:nvSpPr>
        <p:spPr>
          <a:xfrm>
            <a:off x="0" y="0"/>
            <a:ext cx="972280" cy="1241804"/>
          </a:xfrm>
          <a:prstGeom prst="rect">
            <a:avLst/>
          </a:prstGeom>
          <a:solidFill>
            <a:srgbClr val="154E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 name="TextBox 3"/>
          <p:cNvSpPr txBox="1"/>
          <p:nvPr/>
        </p:nvSpPr>
        <p:spPr>
          <a:xfrm>
            <a:off x="8552880" y="6395567"/>
            <a:ext cx="3339697" cy="369332"/>
          </a:xfrm>
          <a:prstGeom prst="rect">
            <a:avLst/>
          </a:prstGeom>
          <a:noFill/>
        </p:spPr>
        <p:txBody>
          <a:bodyPr wrap="none" rtlCol="0">
            <a:spAutoFit/>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ru-RU" dirty="0"/>
              <a:t>©ДМА  ФПМИ Соболевская Е.П.</a:t>
            </a:r>
          </a:p>
        </p:txBody>
      </p:sp>
    </p:spTree>
    <p:extLst>
      <p:ext uri="{BB962C8B-B14F-4D97-AF65-F5344CB8AC3E}">
        <p14:creationId xmlns:p14="http://schemas.microsoft.com/office/powerpoint/2010/main" val="42011020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1157995" y="6627034"/>
            <a:ext cx="1034005" cy="246221"/>
          </a:xfrm>
          <a:prstGeom prst="rect">
            <a:avLst/>
          </a:prstGeom>
          <a:noFill/>
        </p:spPr>
        <p:txBody>
          <a:bodyPr wrap="square" lIns="0" tIns="0" rIns="0" bIns="0" rtlCol="0">
            <a:spAutoFit/>
          </a:bodyPr>
          <a:lstStyle/>
          <a:p>
            <a:pPr algn="ctr"/>
            <a:r>
              <a:rPr lang="ru-RU" sz="1600" dirty="0">
                <a:solidFill>
                  <a:srgbClr val="144E9D"/>
                </a:solidFill>
              </a:rPr>
              <a:t>ФПМИ БГУ</a:t>
            </a:r>
          </a:p>
        </p:txBody>
      </p:sp>
      <p:pic>
        <p:nvPicPr>
          <p:cNvPr id="6" name="Рисунок 5" descr="png..png"/>
          <p:cNvPicPr>
            <a:picLocks noChangeAspect="1"/>
          </p:cNvPicPr>
          <p:nvPr/>
        </p:nvPicPr>
        <p:blipFill>
          <a:blip r:embed="rId2" cstate="print"/>
          <a:srcRect r="82957"/>
          <a:stretch>
            <a:fillRect/>
          </a:stretch>
        </p:blipFill>
        <p:spPr>
          <a:xfrm>
            <a:off x="10933610" y="6425188"/>
            <a:ext cx="259107" cy="386512"/>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9F02BC4-6609-CBF8-891F-54F245AEB2A2}"/>
                  </a:ext>
                </a:extLst>
              </p:cNvPr>
              <p:cNvSpPr txBox="1"/>
              <p:nvPr/>
            </p:nvSpPr>
            <p:spPr>
              <a:xfrm>
                <a:off x="1" y="284086"/>
                <a:ext cx="12192000" cy="5375382"/>
              </a:xfrm>
              <a:prstGeom prst="rect">
                <a:avLst/>
              </a:prstGeom>
              <a:noFill/>
            </p:spPr>
            <p:txBody>
              <a:bodyPr wrap="square" rtlCol="0">
                <a:spAutoFit/>
              </a:bodyPr>
              <a:lstStyle/>
              <a:p>
                <a:r>
                  <a:rPr lang="ru-RU" sz="2400" b="1" dirty="0"/>
                  <a:t>Ограничение по памяти: 64 Мб. </a:t>
                </a:r>
              </a:p>
              <a:p>
                <a:endParaRPr lang="ru-RU" sz="2400" dirty="0"/>
              </a:p>
              <a:p>
                <a:pPr lvl="1"/>
                <a:r>
                  <a:rPr lang="ru-RU" sz="2400" dirty="0"/>
                  <a:t>1 Мб </a:t>
                </a:r>
                <a14:m>
                  <m:oMath xmlns:m="http://schemas.openxmlformats.org/officeDocument/2006/math">
                    <m:sSup>
                      <m:sSupPr>
                        <m:ctrlPr>
                          <a:rPr lang="ru-RU" sz="2400" i="1" smtClean="0">
                            <a:latin typeface="Cambria Math" panose="02040503050406030204" pitchFamily="18" charset="0"/>
                          </a:rPr>
                        </m:ctrlPr>
                      </m:sSupPr>
                      <m:e>
                        <m:r>
                          <a:rPr lang="ru-RU" sz="2400" b="0" i="1" smtClean="0">
                            <a:latin typeface="Cambria Math" panose="02040503050406030204" pitchFamily="18" charset="0"/>
                          </a:rPr>
                          <m:t>=</m:t>
                        </m:r>
                        <m:r>
                          <a:rPr lang="en-US" sz="2400" b="0" i="1" smtClean="0">
                            <a:latin typeface="Cambria Math" panose="02040503050406030204" pitchFamily="18" charset="0"/>
                          </a:rPr>
                          <m:t>10</m:t>
                        </m:r>
                      </m:e>
                      <m:sup>
                        <m:r>
                          <a:rPr lang="en-US" sz="2400" b="0" i="1" smtClean="0">
                            <a:latin typeface="Cambria Math" panose="02040503050406030204" pitchFamily="18" charset="0"/>
                          </a:rPr>
                          <m:t>6</m:t>
                        </m:r>
                      </m:sup>
                    </m:sSup>
                  </m:oMath>
                </a14:m>
                <a:r>
                  <a:rPr lang="en-US" sz="2400" dirty="0"/>
                  <a:t> </a:t>
                </a:r>
                <a:r>
                  <a:rPr lang="ru-RU" sz="2400" dirty="0"/>
                  <a:t>байт</a:t>
                </a:r>
              </a:p>
              <a:p>
                <a:endParaRPr lang="ru-RU" sz="2400" dirty="0"/>
              </a:p>
              <a:p>
                <a:pPr lvl="1"/>
                <a:r>
                  <a:rPr lang="ru-RU" sz="2400" dirty="0"/>
                  <a:t>64 Мбайт</a:t>
                </a:r>
                <a:r>
                  <a:rPr lang="en-US" sz="2400" dirty="0"/>
                  <a:t> </a:t>
                </a:r>
                <a:r>
                  <a:rPr lang="ru-RU" sz="2400" dirty="0"/>
                  <a:t>= </a:t>
                </a:r>
                <a14:m>
                  <m:oMath xmlns:m="http://schemas.openxmlformats.org/officeDocument/2006/math">
                    <m:sSup>
                      <m:sSupPr>
                        <m:ctrlPr>
                          <a:rPr lang="ru-RU" sz="2400" i="1" smtClean="0">
                            <a:latin typeface="Cambria Math" panose="02040503050406030204" pitchFamily="18" charset="0"/>
                          </a:rPr>
                        </m:ctrlPr>
                      </m:sSupPr>
                      <m:e>
                        <m:r>
                          <a:rPr lang="ru-RU" sz="2400" b="0" i="1" smtClean="0">
                            <a:latin typeface="Cambria Math" panose="02040503050406030204" pitchFamily="18" charset="0"/>
                          </a:rPr>
                          <m:t>64</m:t>
                        </m:r>
                        <m:r>
                          <a:rPr lang="ru-RU"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rPr>
                          <m:t>10</m:t>
                        </m:r>
                      </m:e>
                      <m:sup>
                        <m:r>
                          <a:rPr lang="en-US" sz="2400" b="0" i="1" smtClean="0">
                            <a:latin typeface="Cambria Math" panose="02040503050406030204" pitchFamily="18" charset="0"/>
                          </a:rPr>
                          <m:t>6</m:t>
                        </m:r>
                      </m:sup>
                    </m:sSup>
                  </m:oMath>
                </a14:m>
                <a:r>
                  <a:rPr lang="en-US" sz="2400" dirty="0"/>
                  <a:t> </a:t>
                </a:r>
                <a:r>
                  <a:rPr lang="ru-RU" sz="2400" dirty="0"/>
                  <a:t>байт</a:t>
                </a:r>
              </a:p>
              <a:p>
                <a:endParaRPr lang="ru-RU" sz="2400" dirty="0"/>
              </a:p>
              <a:p>
                <a:pPr lvl="1"/>
                <a:r>
                  <a:rPr lang="ru-RU" sz="2400" dirty="0"/>
                  <a:t>одно целое число (</a:t>
                </a:r>
                <a:r>
                  <a:rPr lang="en-US" sz="2400" dirty="0"/>
                  <a:t>int) </a:t>
                </a:r>
                <a:r>
                  <a:rPr lang="ru-RU" sz="2400" dirty="0"/>
                  <a:t>занимает в памяти компьютера 4 байта</a:t>
                </a:r>
              </a:p>
              <a:p>
                <a:endParaRPr lang="ru-RU" sz="2400" dirty="0"/>
              </a:p>
              <a:p>
                <a:pPr lvl="1"/>
                <a:r>
                  <a:rPr lang="ru-RU" sz="2400" dirty="0"/>
                  <a:t>Ограничение по памяти в 64 Мб позволит выделить в памяти участок не боле, чем для</a:t>
                </a:r>
                <a:endParaRPr lang="en-US" sz="2400" dirty="0"/>
              </a:p>
              <a:p>
                <a:pPr algn="ctr"/>
                <a:r>
                  <a:rPr lang="ru-RU" sz="2400" dirty="0"/>
                  <a:t> </a:t>
                </a:r>
                <a14:m>
                  <m:oMath xmlns:m="http://schemas.openxmlformats.org/officeDocument/2006/math">
                    <m:f>
                      <m:fPr>
                        <m:ctrlPr>
                          <a:rPr lang="ru-RU" sz="2400" i="1" smtClean="0">
                            <a:latin typeface="Cambria Math" panose="02040503050406030204" pitchFamily="18" charset="0"/>
                          </a:rPr>
                        </m:ctrlPr>
                      </m:fPr>
                      <m:num>
                        <m:sSup>
                          <m:sSupPr>
                            <m:ctrlPr>
                              <a:rPr lang="ru-RU" sz="2400" i="1">
                                <a:latin typeface="Cambria Math" panose="02040503050406030204" pitchFamily="18" charset="0"/>
                              </a:rPr>
                            </m:ctrlPr>
                          </m:sSupPr>
                          <m:e>
                            <m:r>
                              <a:rPr lang="ru-RU" sz="2400" b="0" i="1" smtClean="0">
                                <a:latin typeface="Cambria Math" panose="02040503050406030204" pitchFamily="18" charset="0"/>
                              </a:rPr>
                              <m:t>64</m:t>
                            </m:r>
                            <m:r>
                              <a:rPr lang="ru-RU"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rPr>
                              <m:t>10</m:t>
                            </m:r>
                          </m:e>
                          <m:sup>
                            <m:r>
                              <a:rPr lang="en-US" sz="2400" i="1">
                                <a:latin typeface="Cambria Math" panose="02040503050406030204" pitchFamily="18" charset="0"/>
                              </a:rPr>
                              <m:t>6</m:t>
                            </m:r>
                          </m:sup>
                        </m:sSup>
                      </m:num>
                      <m:den>
                        <m:r>
                          <a:rPr lang="en-US" sz="2400" b="0" i="1" smtClean="0">
                            <a:latin typeface="Cambria Math" panose="02040503050406030204" pitchFamily="18" charset="0"/>
                          </a:rPr>
                          <m:t>4</m:t>
                        </m:r>
                      </m:den>
                    </m:f>
                    <m:r>
                      <a:rPr lang="en-US" sz="2400" b="0" i="1" smtClean="0">
                        <a:latin typeface="Cambria Math" panose="02040503050406030204" pitchFamily="18" charset="0"/>
                      </a:rPr>
                      <m:t>=</m:t>
                    </m:r>
                    <m:sSup>
                      <m:sSupPr>
                        <m:ctrlPr>
                          <a:rPr lang="ru-RU" sz="2400" i="1">
                            <a:latin typeface="Cambria Math" panose="02040503050406030204" pitchFamily="18" charset="0"/>
                          </a:rPr>
                        </m:ctrlPr>
                      </m:sSupPr>
                      <m:e>
                        <m:r>
                          <a:rPr lang="ru-RU" sz="2400" b="0" i="1" smtClean="0">
                            <a:latin typeface="Cambria Math" panose="02040503050406030204" pitchFamily="18" charset="0"/>
                          </a:rPr>
                          <m:t>16</m:t>
                        </m:r>
                        <m:r>
                          <a:rPr lang="ru-RU"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rPr>
                          <m:t>10</m:t>
                        </m:r>
                      </m:e>
                      <m:sup>
                        <m:r>
                          <a:rPr lang="en-US" sz="2400" i="1">
                            <a:latin typeface="Cambria Math" panose="02040503050406030204" pitchFamily="18" charset="0"/>
                          </a:rPr>
                          <m:t>6</m:t>
                        </m:r>
                      </m:sup>
                    </m:sSup>
                    <m:r>
                      <a:rPr lang="en-US" sz="2400" i="1" smtClean="0">
                        <a:latin typeface="Cambria Math" panose="02040503050406030204" pitchFamily="18" charset="0"/>
                        <a:ea typeface="Cambria Math" panose="02040503050406030204" pitchFamily="18" charset="0"/>
                      </a:rPr>
                      <m:t>≈</m:t>
                    </m:r>
                    <m:sSup>
                      <m:sSupPr>
                        <m:ctrlPr>
                          <a:rPr lang="en-US" sz="2400" i="1" smtClean="0">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10</m:t>
                        </m:r>
                      </m:e>
                      <m:sup>
                        <m:r>
                          <a:rPr lang="en-US" sz="2400" b="0" i="1" smtClean="0">
                            <a:latin typeface="Cambria Math" panose="02040503050406030204" pitchFamily="18" charset="0"/>
                            <a:ea typeface="Cambria Math" panose="02040503050406030204" pitchFamily="18" charset="0"/>
                          </a:rPr>
                          <m:t>7</m:t>
                        </m:r>
                      </m:sup>
                    </m:sSup>
                  </m:oMath>
                </a14:m>
                <a:r>
                  <a:rPr lang="ru-RU" sz="2400" dirty="0"/>
                  <a:t>  целых чисел.</a:t>
                </a:r>
              </a:p>
              <a:p>
                <a:pPr lvl="1"/>
                <a:r>
                  <a:rPr lang="ru-RU" sz="2400" dirty="0"/>
                  <a:t>В задаче</a:t>
                </a:r>
                <a:r>
                  <a:rPr lang="en-US" sz="2400" dirty="0"/>
                  <a:t>  </a:t>
                </a:r>
                <a14:m>
                  <m:oMath xmlns:m="http://schemas.openxmlformats.org/officeDocument/2006/math">
                    <m:r>
                      <a:rPr lang="ru-RU" sz="2400" b="0" i="0" smtClean="0">
                        <a:latin typeface="Cambria Math" panose="02040503050406030204" pitchFamily="18" charset="0"/>
                      </a:rPr>
                      <m:t>0</m:t>
                    </m:r>
                    <m:r>
                      <a:rPr lang="en-US" sz="2400" b="0" i="1" smtClean="0">
                        <a:latin typeface="Cambria Math" panose="02040503050406030204" pitchFamily="18" charset="0"/>
                      </a:rPr>
                      <m:t>≤</m:t>
                    </m:r>
                    <m:r>
                      <a:rPr lang="en-US" sz="2400" b="0" i="1" smtClean="0">
                        <a:latin typeface="Cambria Math" panose="02040503050406030204" pitchFamily="18" charset="0"/>
                      </a:rPr>
                      <m:t>𝑛</m:t>
                    </m:r>
                    <m:r>
                      <a:rPr lang="en-US" sz="2400" b="0" i="1" smtClean="0">
                        <a:latin typeface="Cambria Math" panose="02040503050406030204" pitchFamily="18" charset="0"/>
                      </a:rPr>
                      <m:t>,</m:t>
                    </m:r>
                    <m:r>
                      <a:rPr lang="en-US" sz="2400" b="0" i="1" smtClean="0">
                        <a:latin typeface="Cambria Math" panose="02040503050406030204" pitchFamily="18" charset="0"/>
                      </a:rPr>
                      <m:t>𝑚</m:t>
                    </m:r>
                    <m:r>
                      <a:rPr lang="en-US" sz="2400" b="0" i="1" smtClean="0">
                        <a:latin typeface="Cambria Math" panose="02040503050406030204" pitchFamily="18" charset="0"/>
                        <a:ea typeface="Cambria Math" panose="02040503050406030204" pitchFamily="18" charset="0"/>
                      </a:rPr>
                      <m:t>≤</m:t>
                    </m:r>
                    <m:sSup>
                      <m:sSupPr>
                        <m:ctrlPr>
                          <a:rPr lang="en-US" sz="2400" b="0" i="1" smtClean="0">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10</m:t>
                        </m:r>
                      </m:e>
                      <m:sup>
                        <m:r>
                          <a:rPr lang="en-US" sz="2400" b="0" i="1" smtClean="0">
                            <a:latin typeface="Cambria Math" panose="02040503050406030204" pitchFamily="18" charset="0"/>
                            <a:ea typeface="Cambria Math" panose="02040503050406030204" pitchFamily="18" charset="0"/>
                          </a:rPr>
                          <m:t>4</m:t>
                        </m:r>
                      </m:sup>
                    </m:sSup>
                  </m:oMath>
                </a14:m>
                <a:r>
                  <a:rPr lang="ru-RU" sz="2400" dirty="0"/>
                  <a:t>, значит выделить память под матрицу размера </a:t>
                </a:r>
                <a14:m>
                  <m:oMath xmlns:m="http://schemas.openxmlformats.org/officeDocument/2006/math">
                    <m:r>
                      <a:rPr lang="en-US" sz="2400" b="0" i="1" smtClean="0">
                        <a:latin typeface="Cambria Math" panose="02040503050406030204" pitchFamily="18" charset="0"/>
                      </a:rPr>
                      <m:t>𝑛</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𝑚</m:t>
                    </m:r>
                  </m:oMath>
                </a14:m>
                <a:r>
                  <a:rPr lang="en-US" sz="2400" dirty="0"/>
                  <a:t> </a:t>
                </a:r>
                <a:r>
                  <a:rPr lang="ru-RU" sz="2400" dirty="0"/>
                  <a:t>не получится.</a:t>
                </a:r>
              </a:p>
              <a:p>
                <a:endParaRPr lang="ru-RU" sz="2400" dirty="0"/>
              </a:p>
              <a:p>
                <a:endParaRPr lang="ru-BY" dirty="0"/>
              </a:p>
            </p:txBody>
          </p:sp>
        </mc:Choice>
        <mc:Fallback xmlns="">
          <p:sp>
            <p:nvSpPr>
              <p:cNvPr id="7" name="TextBox 6">
                <a:extLst>
                  <a:ext uri="{FF2B5EF4-FFF2-40B4-BE49-F238E27FC236}">
                    <a16:creationId xmlns:a16="http://schemas.microsoft.com/office/drawing/2014/main" id="{B9F02BC4-6609-CBF8-891F-54F245AEB2A2}"/>
                  </a:ext>
                </a:extLst>
              </p:cNvPr>
              <p:cNvSpPr txBox="1">
                <a:spLocks noRot="1" noChangeAspect="1" noMove="1" noResize="1" noEditPoints="1" noAdjustHandles="1" noChangeArrowheads="1" noChangeShapeType="1" noTextEdit="1"/>
              </p:cNvSpPr>
              <p:nvPr/>
            </p:nvSpPr>
            <p:spPr>
              <a:xfrm>
                <a:off x="1" y="284086"/>
                <a:ext cx="12192000" cy="5375382"/>
              </a:xfrm>
              <a:prstGeom prst="rect">
                <a:avLst/>
              </a:prstGeom>
              <a:blipFill>
                <a:blip r:embed="rId3"/>
                <a:stretch>
                  <a:fillRect l="-750" t="-908"/>
                </a:stretch>
              </a:blipFill>
            </p:spPr>
            <p:txBody>
              <a:bodyPr/>
              <a:lstStyle/>
              <a:p>
                <a:r>
                  <a:rPr lang="ru-BY">
                    <a:noFill/>
                  </a:rPr>
                  <a:t> </a:t>
                </a:r>
              </a:p>
            </p:txBody>
          </p:sp>
        </mc:Fallback>
      </mc:AlternateContent>
    </p:spTree>
    <p:extLst>
      <p:ext uri="{BB962C8B-B14F-4D97-AF65-F5344CB8AC3E}">
        <p14:creationId xmlns:p14="http://schemas.microsoft.com/office/powerpoint/2010/main" val="470363081"/>
      </p:ext>
    </p:extLst>
  </p:cSld>
  <p:clrMapOvr>
    <a:masterClrMapping/>
  </p:clrMapOvr>
</p:sld>
</file>

<file path=ppt/theme/theme1.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Organic</Template>
  <TotalTime>13091</TotalTime>
  <Words>9343</Words>
  <Application>Microsoft Office PowerPoint</Application>
  <PresentationFormat>Широкоэкранный</PresentationFormat>
  <Paragraphs>1313</Paragraphs>
  <Slides>84</Slides>
  <Notes>11</Notes>
  <HiddenSlides>0</HiddenSlides>
  <MMClips>0</MMClips>
  <ScaleCrop>false</ScaleCrop>
  <HeadingPairs>
    <vt:vector size="8" baseType="variant">
      <vt:variant>
        <vt:lpstr>Использованные шрифты</vt:lpstr>
      </vt:variant>
      <vt:variant>
        <vt:i4>11</vt:i4>
      </vt:variant>
      <vt:variant>
        <vt:lpstr>Тема</vt:lpstr>
      </vt:variant>
      <vt:variant>
        <vt:i4>1</vt:i4>
      </vt:variant>
      <vt:variant>
        <vt:lpstr>Внедренные серверы OLE</vt:lpstr>
      </vt:variant>
      <vt:variant>
        <vt:i4>1</vt:i4>
      </vt:variant>
      <vt:variant>
        <vt:lpstr>Заголовки слайдов</vt:lpstr>
      </vt:variant>
      <vt:variant>
        <vt:i4>84</vt:i4>
      </vt:variant>
    </vt:vector>
  </HeadingPairs>
  <TitlesOfParts>
    <vt:vector size="97" baseType="lpstr">
      <vt:lpstr>-apple-system</vt:lpstr>
      <vt:lpstr>Arial</vt:lpstr>
      <vt:lpstr>Calibri</vt:lpstr>
      <vt:lpstr>Calibri Light</vt:lpstr>
      <vt:lpstr>Cambria Math</vt:lpstr>
      <vt:lpstr>Consolas</vt:lpstr>
      <vt:lpstr>Courier New</vt:lpstr>
      <vt:lpstr>Helvetica Neue</vt:lpstr>
      <vt:lpstr>Symbol</vt:lpstr>
      <vt:lpstr>Times New Roman</vt:lpstr>
      <vt:lpstr>Wingdings</vt:lpstr>
      <vt:lpstr>Тема Office</vt:lpstr>
      <vt:lpstr>Equation</vt:lpstr>
      <vt:lpstr>Анализ сложности  алгоритмов</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Спасибо за внимание!</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Victor Demianov</dc:creator>
  <cp:lastModifiedBy>Victor Demianov</cp:lastModifiedBy>
  <cp:revision>1232</cp:revision>
  <dcterms:created xsi:type="dcterms:W3CDTF">2020-04-14T05:04:13Z</dcterms:created>
  <dcterms:modified xsi:type="dcterms:W3CDTF">2024-02-21T17:10:59Z</dcterms:modified>
</cp:coreProperties>
</file>